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2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  <p:sldMasterId id="2147484140" r:id="rId2"/>
    <p:sldMasterId id="2147484154" r:id="rId3"/>
  </p:sldMasterIdLst>
  <p:notesMasterIdLst>
    <p:notesMasterId r:id="rId40"/>
  </p:notesMasterIdLst>
  <p:sldIdLst>
    <p:sldId id="256" r:id="rId4"/>
    <p:sldId id="257" r:id="rId5"/>
    <p:sldId id="258" r:id="rId6"/>
    <p:sldId id="259" r:id="rId7"/>
    <p:sldId id="263" r:id="rId8"/>
    <p:sldId id="308" r:id="rId9"/>
    <p:sldId id="326" r:id="rId10"/>
    <p:sldId id="306" r:id="rId11"/>
    <p:sldId id="327" r:id="rId12"/>
    <p:sldId id="312" r:id="rId13"/>
    <p:sldId id="313" r:id="rId14"/>
    <p:sldId id="315" r:id="rId15"/>
    <p:sldId id="307" r:id="rId16"/>
    <p:sldId id="279" r:id="rId17"/>
    <p:sldId id="272" r:id="rId18"/>
    <p:sldId id="280" r:id="rId19"/>
    <p:sldId id="281" r:id="rId20"/>
    <p:sldId id="284" r:id="rId21"/>
    <p:sldId id="274" r:id="rId22"/>
    <p:sldId id="339" r:id="rId23"/>
    <p:sldId id="287" r:id="rId24"/>
    <p:sldId id="288" r:id="rId25"/>
    <p:sldId id="289" r:id="rId26"/>
    <p:sldId id="329" r:id="rId27"/>
    <p:sldId id="290" r:id="rId28"/>
    <p:sldId id="292" r:id="rId29"/>
    <p:sldId id="293" r:id="rId30"/>
    <p:sldId id="330" r:id="rId31"/>
    <p:sldId id="294" r:id="rId32"/>
    <p:sldId id="305" r:id="rId33"/>
    <p:sldId id="341" r:id="rId34"/>
    <p:sldId id="343" r:id="rId35"/>
    <p:sldId id="331" r:id="rId36"/>
    <p:sldId id="325" r:id="rId37"/>
    <p:sldId id="352" r:id="rId38"/>
    <p:sldId id="318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01" autoAdjust="0"/>
  </p:normalViewPr>
  <p:slideViewPr>
    <p:cSldViewPr>
      <p:cViewPr varScale="1">
        <p:scale>
          <a:sx n="100" d="100"/>
          <a:sy n="100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A73CC-5C8F-4628-B726-1F8F63699AE5}" type="datetimeFigureOut">
              <a:rPr lang="zh-HK" altLang="en-US" smtClean="0"/>
              <a:t>12/7/2013</a:t>
            </a:fld>
            <a:endParaRPr lang="zh-HK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1BCF6-8AAF-45AB-B85B-1604837276D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8197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1BCF6-8AAF-45AB-B85B-1604837276D9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5165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1BCF6-8AAF-45AB-B85B-1604837276D9}" type="slidenum">
              <a:rPr lang="zh-HK" altLang="en-US" smtClean="0"/>
              <a:t>17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17527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DB20-1347-4DF0-9A75-58B6290AB402}" type="datetime1">
              <a:rPr lang="en-US" altLang="zh-HK" smtClean="0"/>
              <a:t>12 Jul,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E11-AFE9-4531-BAE6-1B0936EA4512}" type="datetime1">
              <a:rPr lang="en-US" altLang="zh-HK" smtClean="0"/>
              <a:t>12 Jul,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0F33-8C84-4364-9098-A52AADE2E30E}" type="datetime1">
              <a:rPr lang="en-US" altLang="zh-HK" smtClean="0"/>
              <a:t>12 Jul,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819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19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19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0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82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TW" noProof="0" smtClean="0"/>
              <a:t>Click to edit Master title style</a:t>
            </a:r>
            <a:endParaRPr lang="zh-TW" altLang="en-US" noProof="0" smtClean="0"/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  <a:endParaRPr lang="zh-TW" altLang="en-US" noProof="0" smtClean="0"/>
          </a:p>
        </p:txBody>
      </p:sp>
      <p:sp>
        <p:nvSpPr>
          <p:cNvPr id="820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5B9FCBD-6B03-4576-B01D-2689AECE48AF}" type="datetime1">
              <a:rPr lang="en-US" altLang="zh-HK" smtClean="0">
                <a:solidFill>
                  <a:srgbClr val="1C1C1C"/>
                </a:solidFill>
              </a:rPr>
              <a:t>12 Jul, 2013</a:t>
            </a:fld>
            <a:endParaRPr lang="en-US">
              <a:solidFill>
                <a:srgbClr val="1C1C1C"/>
              </a:solidFill>
            </a:endParaRPr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1C1C1C"/>
              </a:solidFill>
            </a:endParaRPr>
          </a:p>
        </p:txBody>
      </p:sp>
      <p:sp>
        <p:nvSpPr>
          <p:cNvPr id="820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1C1C1C"/>
                </a:solidFill>
              </a:rPr>
              <a:pPr/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862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F0D063-7C51-4F58-945E-32320E92309D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874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B1B59D-4CAF-421B-9943-76457563A687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017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6CD361-C739-4A32-BB59-E743B31DDD13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900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2E94E-47C8-4D9D-A0BD-5C72B43EC6E8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7621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09B7AE-0CE5-4A06-8C82-11CB5FA75BAE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372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52142A-C62B-44C2-8CFE-01D9C62967C0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2178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E99F1C-8FF7-4CB2-A3FC-2A09B91CB189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10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A4BD-8FD9-48A0-BC96-8C2FD640F163}" type="datetime1">
              <a:rPr lang="en-US" altLang="zh-HK" smtClean="0"/>
              <a:t>12 Jul,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HK" smtClean="0"/>
              <a:t>Click icon to add picture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782D71-584F-4A8B-8E49-B0B30FF80610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479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A63607-96BD-4B1E-82E6-D39E693FC6E9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2883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ADA9F4-6F16-433D-8A68-756552D8BD88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9848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8CB4CFB-A168-4FF5-9108-C0CF38F3D124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925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r>
              <a:rPr lang="en-US" altLang="zh-HK" smtClean="0"/>
              <a:t>Click icon to add table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339B4F9-4180-4B9C-B8C2-B639365210BA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5652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819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19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19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0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82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TW" noProof="0" smtClean="0"/>
              <a:t>Click to edit Master title style</a:t>
            </a:r>
            <a:endParaRPr lang="zh-TW" altLang="en-US" noProof="0" smtClean="0"/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  <a:endParaRPr lang="zh-TW" altLang="en-US" noProof="0" smtClean="0"/>
          </a:p>
        </p:txBody>
      </p:sp>
      <p:sp>
        <p:nvSpPr>
          <p:cNvPr id="820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2616DF-3634-48F2-9216-FAAC128B9A3D}" type="datetime1">
              <a:rPr lang="en-US" altLang="zh-HK" smtClean="0">
                <a:solidFill>
                  <a:srgbClr val="1C1C1C"/>
                </a:solidFill>
              </a:rPr>
              <a:t>12 Jul, 2013</a:t>
            </a:fld>
            <a:endParaRPr lang="en-US">
              <a:solidFill>
                <a:srgbClr val="1C1C1C"/>
              </a:solidFill>
            </a:endParaRPr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1C1C1C"/>
              </a:solidFill>
            </a:endParaRPr>
          </a:p>
        </p:txBody>
      </p:sp>
      <p:sp>
        <p:nvSpPr>
          <p:cNvPr id="820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1127126" y="6248400"/>
            <a:ext cx="1905000" cy="4572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1C1C1C"/>
                </a:solidFill>
              </a:rPr>
              <a:pPr/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2340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BA4156C-6E4C-4A63-8CBC-48474609AF15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19200" y="6248400"/>
            <a:ext cx="1905000" cy="457200"/>
          </a:xfrm>
        </p:spPr>
        <p:txBody>
          <a:bodyPr/>
          <a:lstStyle>
            <a:lvl1pPr algn="l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7341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83A30D-F35D-42F7-B708-CB147A29D9B2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83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E9D29A-4160-41B7-AFC6-C37AC286EFF0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7646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7F8251-1F1C-4119-A6FD-CB09682A6A60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69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DF39-53BE-488A-913D-04E33E822DD0}" type="datetime1">
              <a:rPr lang="en-US" altLang="zh-HK" smtClean="0"/>
              <a:t>12 Jul,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ACF041-5BF1-4B15-B034-69A49CFDF5C7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869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60D27C-529E-4A7A-B23A-5F76EE94CDA0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4021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DB9BA7-2F0A-4B73-9B2A-A940C5B35A7D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5501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HK" smtClean="0"/>
              <a:t>Click icon to add picture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5483D2-10F8-4148-B02E-E394AD4A5E1D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7769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F431-8EF7-44E5-BE64-5D0C2511CF49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8022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D10307-4C82-4D6F-BC0B-212C1159339C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1886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FB92186-1FB7-4A2D-B7FD-937C70B33CD5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1688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r>
              <a:rPr lang="en-US" altLang="zh-HK" smtClean="0"/>
              <a:t>Click icon to add table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CCA47BA-C5F3-41ED-AF3A-ED0605085666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98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657D-3EC3-49E3-B3C9-D79A30CDCB8F}" type="datetime1">
              <a:rPr lang="en-US" altLang="zh-HK" smtClean="0"/>
              <a:t>12 Jul,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4157-19E7-4B0A-B93C-6B68E2C109C4}" type="datetime1">
              <a:rPr lang="en-US" altLang="zh-HK" smtClean="0"/>
              <a:t>12 Jul,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22566-8DE4-42A8-8AC3-B71DD7DF097A}" type="datetime1">
              <a:rPr lang="en-US" altLang="zh-HK" smtClean="0"/>
              <a:t>12 Jul,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7EBA-ADC2-4E94-B193-3F0B29059685}" type="datetime1">
              <a:rPr lang="en-US" altLang="zh-HK" smtClean="0"/>
              <a:t>12 Jul,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592F6-58F4-4000-AEB9-E344E565A444}" type="datetime1">
              <a:rPr lang="en-US" altLang="zh-HK" smtClean="0"/>
              <a:t>12 Jul,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2527-03CB-482F-9ED8-36219B741E61}" type="datetime1">
              <a:rPr lang="en-US" altLang="zh-HK" smtClean="0"/>
              <a:t>12 Jul,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altLang="zh-HK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22CFC3B-529C-49C0-A298-4AE38AA76637}" type="datetime1">
              <a:rPr lang="en-US" altLang="zh-HK" smtClean="0"/>
              <a:t>12 Jul,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fld id="{F27608D1-2572-4045-B483-A6923BE718C9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759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  <p:sldLayoutId id="2147484152" r:id="rId12"/>
    <p:sldLayoutId id="2147484153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fld id="{6D5FC7E2-E063-4D08-B34B-0EE7C378B55A}" type="datetime1">
              <a:rPr lang="en-US" altLang="zh-HK" smtClean="0">
                <a:solidFill>
                  <a:srgbClr val="000000"/>
                </a:solidFill>
              </a:rPr>
              <a:t>12 Jul,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89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5" r:id="rId1"/>
    <p:sldLayoutId id="2147484156" r:id="rId2"/>
    <p:sldLayoutId id="2147484157" r:id="rId3"/>
    <p:sldLayoutId id="2147484158" r:id="rId4"/>
    <p:sldLayoutId id="2147484159" r:id="rId5"/>
    <p:sldLayoutId id="2147484160" r:id="rId6"/>
    <p:sldLayoutId id="2147484161" r:id="rId7"/>
    <p:sldLayoutId id="2147484162" r:id="rId8"/>
    <p:sldLayoutId id="2147484163" r:id="rId9"/>
    <p:sldLayoutId id="2147484164" r:id="rId10"/>
    <p:sldLayoutId id="2147484165" r:id="rId11"/>
    <p:sldLayoutId id="2147484166" r:id="rId12"/>
    <p:sldLayoutId id="2147484167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12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12.png"/><Relationship Id="rId9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0.png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8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9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0.png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20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7.png"/><Relationship Id="rId4" Type="http://schemas.openxmlformats.org/officeDocument/2006/relationships/image" Target="../media/image26.png"/><Relationship Id="rId9" Type="http://schemas.openxmlformats.org/officeDocument/2006/relationships/image" Target="../media/image3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2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2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2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2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3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3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3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3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1.png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5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1.png"/><Relationship Id="rId10" Type="http://schemas.openxmlformats.org/officeDocument/2006/relationships/image" Target="../media/image17.png"/><Relationship Id="rId4" Type="http://schemas.openxmlformats.org/officeDocument/2006/relationships/image" Target="../media/image10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Collective Spatial Keyword Queries: A Distance Owner-Driven Approach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sz="1800" dirty="0" smtClean="0">
                <a:solidFill>
                  <a:schemeClr val="tx2"/>
                </a:solidFill>
              </a:rPr>
              <a:t>Cheng Long, Raymond Chi-Wing Wong</a:t>
            </a:r>
            <a:r>
              <a:rPr lang="en-US" sz="1800" dirty="0" smtClean="0"/>
              <a:t>: The Hong Kong University of Science and Technology</a:t>
            </a:r>
          </a:p>
          <a:p>
            <a:pPr algn="l"/>
            <a:r>
              <a:rPr lang="en-US" sz="1800" dirty="0" err="1" smtClean="0">
                <a:solidFill>
                  <a:schemeClr val="tx2"/>
                </a:solidFill>
              </a:rPr>
              <a:t>Ke</a:t>
            </a:r>
            <a:r>
              <a:rPr lang="en-US" sz="1800" dirty="0" smtClean="0">
                <a:solidFill>
                  <a:schemeClr val="tx2"/>
                </a:solidFill>
              </a:rPr>
              <a:t> Wang</a:t>
            </a:r>
            <a:r>
              <a:rPr lang="en-US" sz="1800" dirty="0" smtClean="0"/>
              <a:t>: Simon Fraser University</a:t>
            </a:r>
          </a:p>
          <a:p>
            <a:pPr algn="l"/>
            <a:r>
              <a:rPr lang="en-US" sz="1800" dirty="0" smtClean="0">
                <a:solidFill>
                  <a:schemeClr val="tx2"/>
                </a:solidFill>
              </a:rPr>
              <a:t>Ada </a:t>
            </a:r>
            <a:r>
              <a:rPr lang="en-US" sz="1800" dirty="0" err="1" smtClean="0">
                <a:solidFill>
                  <a:schemeClr val="tx2"/>
                </a:solidFill>
              </a:rPr>
              <a:t>Wai-Chee</a:t>
            </a:r>
            <a:r>
              <a:rPr lang="en-US" sz="1800" dirty="0" smtClean="0">
                <a:solidFill>
                  <a:schemeClr val="tx2"/>
                </a:solidFill>
              </a:rPr>
              <a:t> Fu</a:t>
            </a:r>
            <a:r>
              <a:rPr lang="en-US" sz="1800" dirty="0" smtClean="0"/>
              <a:t>: The Chinese University of Hong Kong</a:t>
            </a:r>
          </a:p>
          <a:p>
            <a:pPr algn="l"/>
            <a:endParaRPr lang="en-US" sz="1800" dirty="0"/>
          </a:p>
          <a:p>
            <a:pPr algn="r"/>
            <a:r>
              <a:rPr lang="en-US" sz="1800" dirty="0" smtClean="0"/>
              <a:t>Prepared by </a:t>
            </a:r>
            <a:r>
              <a:rPr lang="en-US" sz="1800" dirty="0" smtClean="0">
                <a:solidFill>
                  <a:schemeClr val="tx2"/>
                </a:solidFill>
              </a:rPr>
              <a:t>Cheng Long</a:t>
            </a:r>
            <a:r>
              <a:rPr lang="en-US" sz="1800" dirty="0" smtClean="0"/>
              <a:t>         </a:t>
            </a:r>
          </a:p>
          <a:p>
            <a:pPr algn="r"/>
            <a:r>
              <a:rPr lang="en-US" sz="1800" dirty="0" smtClean="0"/>
              <a:t>Presented by </a:t>
            </a:r>
            <a:r>
              <a:rPr lang="en-US" sz="1800" dirty="0" smtClean="0">
                <a:solidFill>
                  <a:schemeClr val="tx2"/>
                </a:solidFill>
              </a:rPr>
              <a:t>Cheng Long</a:t>
            </a:r>
          </a:p>
          <a:p>
            <a:pPr algn="r"/>
            <a:r>
              <a:rPr lang="en-US" sz="1800" dirty="0" smtClean="0"/>
              <a:t>	</a:t>
            </a:r>
            <a:r>
              <a:rPr lang="en-US" sz="1800" dirty="0"/>
              <a:t>	</a:t>
            </a:r>
            <a:r>
              <a:rPr lang="en-US" sz="1800" dirty="0" smtClean="0"/>
              <a:t>		 	</a:t>
            </a:r>
            <a:r>
              <a:rPr lang="en-US" sz="1800" smtClean="0"/>
              <a:t>1 July, </a:t>
            </a:r>
            <a:r>
              <a:rPr lang="en-US" sz="1800" dirty="0" smtClean="0"/>
              <a:t>2013	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1C1C1C"/>
                </a:solidFill>
              </a:rPr>
              <a:pPr/>
              <a:t>1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257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278"/>
    </mc:Choice>
    <mc:Fallback xmlns="">
      <p:transition spd="slow" advTm="63278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zh-HK" sz="3200" dirty="0" smtClean="0"/>
              <a:t>Problem Definition (1)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/>
              <a:t>q: the query</a:t>
            </a:r>
          </a:p>
          <a:p>
            <a:pPr lvl="1"/>
            <a:r>
              <a:rPr lang="en-US" altLang="zh-HK" sz="2000" dirty="0"/>
              <a:t>A location</a:t>
            </a:r>
          </a:p>
          <a:p>
            <a:pPr lvl="1"/>
            <a:r>
              <a:rPr lang="en-US" altLang="zh-HK" sz="2000" dirty="0"/>
              <a:t>A set of keywords</a:t>
            </a:r>
            <a:endParaRPr lang="en-US" altLang="zh-HK" sz="2400" dirty="0" smtClean="0"/>
          </a:p>
          <a:p>
            <a:r>
              <a:rPr lang="en-US" altLang="zh-HK" sz="2400" dirty="0" smtClean="0"/>
              <a:t>O: the set of spatial objects, each has</a:t>
            </a:r>
          </a:p>
          <a:p>
            <a:pPr lvl="1"/>
            <a:r>
              <a:rPr lang="en-US" altLang="zh-HK" sz="2000" dirty="0" smtClean="0"/>
              <a:t>A location</a:t>
            </a:r>
          </a:p>
          <a:p>
            <a:pPr lvl="1"/>
            <a:r>
              <a:rPr lang="en-US" altLang="zh-HK" sz="2000" dirty="0" smtClean="0">
                <a:cs typeface="+mn-cs"/>
              </a:rPr>
              <a:t>A set of keywords</a:t>
            </a:r>
            <a:endParaRPr lang="en-US" altLang="zh-HK" sz="2000" dirty="0" smtClean="0"/>
          </a:p>
          <a:p>
            <a:r>
              <a:rPr lang="en-US" altLang="zh-HK" sz="2400" dirty="0" smtClean="0">
                <a:solidFill>
                  <a:schemeClr val="tx2"/>
                </a:solidFill>
              </a:rPr>
              <a:t>Collective Spatial Keyword Query (</a:t>
            </a:r>
            <a:r>
              <a:rPr lang="en-US" altLang="zh-HK" sz="2400" dirty="0" err="1" smtClean="0">
                <a:solidFill>
                  <a:schemeClr val="tx2"/>
                </a:solidFill>
              </a:rPr>
              <a:t>CoSKQ</a:t>
            </a:r>
            <a:r>
              <a:rPr lang="en-US" altLang="zh-HK" sz="2400" dirty="0" smtClean="0">
                <a:solidFill>
                  <a:schemeClr val="tx2"/>
                </a:solidFill>
              </a:rPr>
              <a:t>)</a:t>
            </a:r>
            <a:r>
              <a:rPr lang="en-US" altLang="zh-HK" sz="2400" dirty="0" smtClean="0"/>
              <a:t>: Find a set S of objects such that</a:t>
            </a:r>
          </a:p>
          <a:p>
            <a:pPr lvl="1"/>
            <a:r>
              <a:rPr lang="en-US" altLang="zh-HK" sz="2000" dirty="0" smtClean="0"/>
              <a:t>S </a:t>
            </a:r>
            <a:r>
              <a:rPr lang="en-US" altLang="zh-HK" sz="2000" dirty="0" smtClean="0">
                <a:solidFill>
                  <a:schemeClr val="tx2"/>
                </a:solidFill>
              </a:rPr>
              <a:t>covers</a:t>
            </a:r>
            <a:r>
              <a:rPr lang="en-US" altLang="zh-HK" sz="2000" dirty="0" smtClean="0"/>
              <a:t> the set of query keywords;</a:t>
            </a:r>
          </a:p>
          <a:p>
            <a:pPr lvl="1"/>
            <a:r>
              <a:rPr lang="en-US" altLang="zh-HK" sz="2000" dirty="0" smtClean="0"/>
              <a:t>the cost of S, denoted by </a:t>
            </a:r>
            <a:r>
              <a:rPr lang="en-US" altLang="zh-HK" sz="2000" dirty="0" smtClean="0">
                <a:solidFill>
                  <a:schemeClr val="tx2"/>
                </a:solidFill>
              </a:rPr>
              <a:t>cost(S)</a:t>
            </a:r>
            <a:r>
              <a:rPr lang="en-US" altLang="zh-HK" sz="2000" dirty="0" smtClean="0"/>
              <a:t> (defined later), is </a:t>
            </a:r>
            <a:r>
              <a:rPr lang="en-US" altLang="zh-HK" sz="2000" dirty="0" smtClean="0">
                <a:solidFill>
                  <a:schemeClr val="tx2"/>
                </a:solidFill>
              </a:rPr>
              <a:t>the smallest</a:t>
            </a:r>
            <a:r>
              <a:rPr lang="en-US" altLang="zh-HK" sz="20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1200" y="5181600"/>
            <a:ext cx="4191000" cy="3429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sz="2000" dirty="0" smtClean="0">
                <a:solidFill>
                  <a:schemeClr val="tx1"/>
                </a:solidFill>
                <a:sym typeface="Wingdings" pitchFamily="2" charset="2"/>
              </a:rPr>
              <a:t>S is </a:t>
            </a:r>
            <a:r>
              <a:rPr lang="en-US" altLang="zh-HK" sz="2000" dirty="0" smtClean="0">
                <a:solidFill>
                  <a:schemeClr val="tx2"/>
                </a:solidFill>
                <a:sym typeface="Wingdings" pitchFamily="2" charset="2"/>
              </a:rPr>
              <a:t>feasible</a:t>
            </a:r>
          </a:p>
        </p:txBody>
      </p:sp>
      <p:sp>
        <p:nvSpPr>
          <p:cNvPr id="6" name="Rectangle 5"/>
          <p:cNvSpPr/>
          <p:nvPr/>
        </p:nvSpPr>
        <p:spPr>
          <a:xfrm>
            <a:off x="4343400" y="3928441"/>
            <a:ext cx="1943100" cy="3429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sz="2000" dirty="0" smtClean="0">
                <a:solidFill>
                  <a:schemeClr val="tx1"/>
                </a:solidFill>
                <a:sym typeface="Wingdings" pitchFamily="2" charset="2"/>
              </a:rPr>
              <a:t>Relevant object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709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002"/>
    </mc:Choice>
    <mc:Fallback xmlns="">
      <p:transition spd="slow" advTm="9700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zh-HK" sz="3200" dirty="0" smtClean="0"/>
              <a:t>Problem Definition (2)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>
                <a:solidFill>
                  <a:schemeClr val="tx2"/>
                </a:solidFill>
              </a:rPr>
              <a:t>MaxSum Cost</a:t>
            </a:r>
            <a:r>
              <a:rPr lang="en-US" altLang="zh-HK" sz="2400" dirty="0" smtClean="0"/>
              <a:t> </a:t>
            </a:r>
          </a:p>
          <a:p>
            <a:pPr lvl="1"/>
            <a:r>
              <a:rPr lang="en-US" altLang="zh-HK" sz="2200" dirty="0" smtClean="0"/>
              <a:t>linear combination of two max components</a:t>
            </a:r>
          </a:p>
          <a:p>
            <a:pPr lvl="2"/>
            <a:r>
              <a:rPr lang="en-US" altLang="zh-HK" sz="1800" dirty="0" smtClean="0">
                <a:solidFill>
                  <a:schemeClr val="tx2"/>
                </a:solidFill>
              </a:rPr>
              <a:t>max(S, q)</a:t>
            </a:r>
            <a:r>
              <a:rPr lang="en-US" altLang="zh-HK" sz="1800" dirty="0" smtClean="0"/>
              <a:t> and </a:t>
            </a:r>
            <a:r>
              <a:rPr lang="en-US" altLang="zh-HK" sz="1800" dirty="0" smtClean="0">
                <a:solidFill>
                  <a:schemeClr val="tx2"/>
                </a:solidFill>
              </a:rPr>
              <a:t>max(S, S)</a:t>
            </a:r>
          </a:p>
          <a:p>
            <a:pPr lvl="1"/>
            <a:r>
              <a:rPr lang="en-US" altLang="zh-HK" sz="2200" dirty="0" err="1" smtClean="0"/>
              <a:t>cost</a:t>
            </a:r>
            <a:r>
              <a:rPr lang="en-US" altLang="zh-HK" sz="2200" baseline="-25000" dirty="0" err="1" smtClean="0"/>
              <a:t>MaxSum</a:t>
            </a:r>
            <a:r>
              <a:rPr lang="en-US" altLang="zh-HK" sz="2200" dirty="0" smtClean="0"/>
              <a:t>(S) = a * </a:t>
            </a:r>
            <a:r>
              <a:rPr lang="en-US" altLang="zh-HK" sz="2200" dirty="0" smtClean="0">
                <a:solidFill>
                  <a:schemeClr val="tx2"/>
                </a:solidFill>
              </a:rPr>
              <a:t>max(S, q)</a:t>
            </a:r>
            <a:r>
              <a:rPr lang="en-US" altLang="zh-HK" sz="2200" dirty="0" smtClean="0"/>
              <a:t> + (1-a) * </a:t>
            </a:r>
            <a:r>
              <a:rPr lang="en-US" altLang="zh-HK" sz="2200" dirty="0" smtClean="0">
                <a:solidFill>
                  <a:schemeClr val="tx2"/>
                </a:solidFill>
              </a:rPr>
              <a:t>max(S, S)</a:t>
            </a:r>
          </a:p>
          <a:p>
            <a:pPr lvl="1"/>
            <a:r>
              <a:rPr lang="en-US" altLang="zh-HK" sz="2000" dirty="0" smtClean="0"/>
              <a:t>Following the convention, we set </a:t>
            </a:r>
            <a:r>
              <a:rPr lang="en-US" altLang="zh-HK" sz="2000" dirty="0" smtClean="0">
                <a:solidFill>
                  <a:schemeClr val="tx2"/>
                </a:solidFill>
              </a:rPr>
              <a:t>a = 0.5</a:t>
            </a:r>
            <a:r>
              <a:rPr lang="en-US" altLang="zh-HK" sz="2000" dirty="0" smtClean="0"/>
              <a:t> by default.</a:t>
            </a:r>
          </a:p>
          <a:p>
            <a:pPr lvl="1"/>
            <a:r>
              <a:rPr lang="en-US" altLang="zh-HK" sz="2200" dirty="0" err="1" smtClean="0">
                <a:solidFill>
                  <a:srgbClr val="FF0000"/>
                </a:solidFill>
              </a:rPr>
              <a:t>cost</a:t>
            </a:r>
            <a:r>
              <a:rPr lang="en-US" altLang="zh-HK" sz="2200" baseline="-25000" dirty="0" err="1" smtClean="0">
                <a:solidFill>
                  <a:srgbClr val="FF0000"/>
                </a:solidFill>
              </a:rPr>
              <a:t>MaxSum</a:t>
            </a:r>
            <a:r>
              <a:rPr lang="en-US" altLang="zh-HK" sz="2200" dirty="0" smtClean="0">
                <a:solidFill>
                  <a:srgbClr val="FF0000"/>
                </a:solidFill>
              </a:rPr>
              <a:t>(S</a:t>
            </a:r>
            <a:r>
              <a:rPr lang="en-US" altLang="zh-HK" sz="2200" dirty="0">
                <a:solidFill>
                  <a:srgbClr val="FF0000"/>
                </a:solidFill>
              </a:rPr>
              <a:t>) = </a:t>
            </a:r>
            <a:r>
              <a:rPr lang="en-US" altLang="zh-HK" sz="2200" dirty="0" smtClean="0">
                <a:solidFill>
                  <a:srgbClr val="FF0000"/>
                </a:solidFill>
              </a:rPr>
              <a:t>max(S</a:t>
            </a:r>
            <a:r>
              <a:rPr lang="en-US" altLang="zh-HK" sz="2200" dirty="0">
                <a:solidFill>
                  <a:srgbClr val="FF0000"/>
                </a:solidFill>
              </a:rPr>
              <a:t>, q) + </a:t>
            </a:r>
            <a:r>
              <a:rPr lang="en-US" altLang="zh-HK" sz="2200" dirty="0" smtClean="0">
                <a:solidFill>
                  <a:srgbClr val="FF0000"/>
                </a:solidFill>
              </a:rPr>
              <a:t>max(S</a:t>
            </a:r>
            <a:r>
              <a:rPr lang="en-US" altLang="zh-HK" sz="2200" dirty="0">
                <a:solidFill>
                  <a:srgbClr val="FF0000"/>
                </a:solidFill>
              </a:rPr>
              <a:t>, S)</a:t>
            </a:r>
          </a:p>
          <a:p>
            <a:r>
              <a:rPr lang="en-US" altLang="zh-HK" sz="2400" dirty="0" smtClean="0">
                <a:solidFill>
                  <a:schemeClr val="tx2"/>
                </a:solidFill>
              </a:rPr>
              <a:t>Diameter Cost</a:t>
            </a:r>
          </a:p>
          <a:p>
            <a:pPr lvl="1"/>
            <a:r>
              <a:rPr lang="en-US" altLang="zh-HK" sz="2200" dirty="0" smtClean="0">
                <a:solidFill>
                  <a:schemeClr val="tx2"/>
                </a:solidFill>
              </a:rPr>
              <a:t>max(S, q)</a:t>
            </a:r>
            <a:r>
              <a:rPr lang="en-US" altLang="zh-HK" sz="2200" dirty="0" smtClean="0"/>
              <a:t> vs. </a:t>
            </a:r>
            <a:r>
              <a:rPr lang="en-US" altLang="zh-HK" sz="2200" dirty="0" smtClean="0">
                <a:solidFill>
                  <a:schemeClr val="tx2"/>
                </a:solidFill>
              </a:rPr>
              <a:t>max(S, S)</a:t>
            </a:r>
          </a:p>
          <a:p>
            <a:pPr lvl="1"/>
            <a:r>
              <a:rPr lang="en-US" altLang="zh-HK" sz="2200" dirty="0" smtClean="0"/>
              <a:t>Use a “max” operation!</a:t>
            </a:r>
          </a:p>
          <a:p>
            <a:pPr lvl="1"/>
            <a:r>
              <a:rPr lang="en-US" altLang="zh-HK" sz="2200" dirty="0" err="1" smtClean="0">
                <a:solidFill>
                  <a:srgbClr val="FF0000"/>
                </a:solidFill>
              </a:rPr>
              <a:t>cost</a:t>
            </a:r>
            <a:r>
              <a:rPr lang="en-US" altLang="zh-HK" sz="2200" baseline="-25000" dirty="0" err="1" smtClean="0">
                <a:solidFill>
                  <a:srgbClr val="FF0000"/>
                </a:solidFill>
              </a:rPr>
              <a:t>Dia</a:t>
            </a:r>
            <a:r>
              <a:rPr lang="en-US" altLang="zh-HK" sz="2200" dirty="0" smtClean="0">
                <a:solidFill>
                  <a:srgbClr val="FF0000"/>
                </a:solidFill>
              </a:rPr>
              <a:t>(S) = max{max(S, q), max(S, S)}</a:t>
            </a:r>
            <a:endParaRPr lang="en-US" altLang="zh-HK" sz="22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11</a:t>
            </a:fld>
            <a:endParaRPr 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3007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424"/>
    </mc:Choice>
    <mc:Fallback xmlns="">
      <p:transition spd="slow" advTm="1334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Introduction</a:t>
            </a:r>
          </a:p>
          <a:p>
            <a:r>
              <a:rPr lang="en-US" sz="2400" dirty="0" smtClean="0"/>
              <a:t>Contribution</a:t>
            </a:r>
          </a:p>
          <a:p>
            <a:r>
              <a:rPr lang="en-US" sz="2400" dirty="0" smtClean="0"/>
              <a:t>Problem Definition</a:t>
            </a:r>
          </a:p>
          <a:p>
            <a:r>
              <a:rPr lang="en-US" altLang="zh-HK" sz="2400" dirty="0" err="1" smtClean="0"/>
              <a:t>MaxSum-CoSKQ</a:t>
            </a:r>
            <a:endParaRPr lang="en-US" altLang="zh-HK" sz="2400" dirty="0" smtClean="0"/>
          </a:p>
          <a:p>
            <a:pPr lvl="1"/>
            <a:r>
              <a:rPr lang="en-US" altLang="zh-HK" sz="2000" dirty="0" smtClean="0"/>
              <a:t>Finding Optimal Solution: </a:t>
            </a:r>
            <a:r>
              <a:rPr lang="en-US" altLang="zh-HK" sz="2000" dirty="0" err="1" smtClean="0"/>
              <a:t>MaxSum</a:t>
            </a:r>
            <a:r>
              <a:rPr lang="en-US" altLang="zh-HK" sz="2000" dirty="0" smtClean="0"/>
              <a:t>-Exact</a:t>
            </a:r>
          </a:p>
          <a:p>
            <a:pPr lvl="1"/>
            <a:r>
              <a:rPr lang="en-US" altLang="zh-HK" sz="2000" dirty="0" smtClean="0"/>
              <a:t>Finding Approximate solution: </a:t>
            </a:r>
            <a:r>
              <a:rPr lang="en-US" altLang="zh-HK" sz="2000" dirty="0" err="1" smtClean="0"/>
              <a:t>MaxSum-Appro</a:t>
            </a:r>
            <a:endParaRPr lang="en-US" altLang="zh-HK" sz="2000" dirty="0" smtClean="0"/>
          </a:p>
          <a:p>
            <a:r>
              <a:rPr lang="en-US" altLang="zh-HK" sz="2400" dirty="0" err="1" smtClean="0"/>
              <a:t>Dia-CoSKQ</a:t>
            </a:r>
            <a:endParaRPr lang="en-US" altLang="zh-HK" sz="2400" dirty="0"/>
          </a:p>
          <a:p>
            <a:r>
              <a:rPr lang="en-US" sz="2400" dirty="0" smtClean="0"/>
              <a:t>Experimental Results</a:t>
            </a:r>
          </a:p>
          <a:p>
            <a:r>
              <a:rPr lang="en-US" sz="2400" dirty="0" smtClean="0"/>
              <a:t>Conclusion</a:t>
            </a:r>
          </a:p>
        </p:txBody>
      </p:sp>
      <p:sp>
        <p:nvSpPr>
          <p:cNvPr id="4" name="Oval 3"/>
          <p:cNvSpPr/>
          <p:nvPr/>
        </p:nvSpPr>
        <p:spPr>
          <a:xfrm>
            <a:off x="1752600" y="3733800"/>
            <a:ext cx="4953000" cy="457200"/>
          </a:xfrm>
          <a:prstGeom prst="ellipse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9590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669"/>
    </mc:Choice>
    <mc:Fallback xmlns="">
      <p:transition spd="slow" advTm="5266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zh-HK" sz="3200" dirty="0" err="1" smtClean="0"/>
              <a:t>MaxSum-CoSKQ</a:t>
            </a:r>
            <a:r>
              <a:rPr lang="en-US" altLang="zh-HK" sz="3200" dirty="0" smtClean="0"/>
              <a:t>: </a:t>
            </a:r>
            <a:r>
              <a:rPr lang="en-US" altLang="zh-HK" sz="3200" dirty="0"/>
              <a:t>Finding Optimal Solutions (1)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/>
              <a:t>Some basic concepts</a:t>
            </a:r>
          </a:p>
          <a:p>
            <a:pPr lvl="1"/>
            <a:r>
              <a:rPr lang="en-US" altLang="zh-HK" sz="2000" dirty="0" smtClean="0"/>
              <a:t>Query distance owner</a:t>
            </a:r>
          </a:p>
          <a:p>
            <a:pPr lvl="1"/>
            <a:r>
              <a:rPr lang="en-US" altLang="zh-HK" sz="2000" dirty="0" smtClean="0"/>
              <a:t>Pairwise distance owner</a:t>
            </a:r>
          </a:p>
          <a:p>
            <a:pPr lvl="1"/>
            <a:r>
              <a:rPr lang="en-US" altLang="zh-HK" sz="2000" dirty="0" smtClean="0"/>
              <a:t>Distance owner group (o, o</a:t>
            </a:r>
            <a:r>
              <a:rPr lang="en-US" altLang="zh-HK" sz="2000" baseline="-25000" dirty="0" smtClean="0"/>
              <a:t>1</a:t>
            </a:r>
            <a:r>
              <a:rPr lang="en-US" altLang="zh-HK" sz="2000" dirty="0" smtClean="0"/>
              <a:t>, o</a:t>
            </a:r>
            <a:r>
              <a:rPr lang="en-US" altLang="zh-HK" sz="2000" baseline="-25000" dirty="0" smtClean="0"/>
              <a:t>2</a:t>
            </a:r>
            <a:r>
              <a:rPr lang="en-US" altLang="zh-HK" sz="2000" dirty="0" smtClean="0"/>
              <a:t>)</a:t>
            </a:r>
          </a:p>
          <a:p>
            <a:pPr lvl="1"/>
            <a:r>
              <a:rPr lang="en-US" altLang="zh-HK" sz="2000" dirty="0" smtClean="0"/>
              <a:t>(o, o</a:t>
            </a:r>
            <a:r>
              <a:rPr lang="en-US" altLang="zh-HK" sz="2000" baseline="-25000" dirty="0" smtClean="0"/>
              <a:t>1</a:t>
            </a:r>
            <a:r>
              <a:rPr lang="en-US" altLang="zh-HK" sz="2000" dirty="0" smtClean="0"/>
              <a:t>, o</a:t>
            </a:r>
            <a:r>
              <a:rPr lang="en-US" altLang="zh-HK" sz="2000" baseline="-25000" dirty="0" smtClean="0"/>
              <a:t>2</a:t>
            </a:r>
            <a:r>
              <a:rPr lang="en-US" altLang="zh-HK" sz="2000" dirty="0" smtClean="0"/>
              <a:t>)-consistency</a:t>
            </a:r>
          </a:p>
          <a:p>
            <a:r>
              <a:rPr lang="en-US" altLang="zh-HK" sz="2400" dirty="0" smtClean="0"/>
              <a:t>Key observation</a:t>
            </a:r>
          </a:p>
          <a:p>
            <a:pPr lvl="1"/>
            <a:r>
              <a:rPr lang="en-US" altLang="zh-HK" sz="2000" dirty="0">
                <a:solidFill>
                  <a:schemeClr val="tx2"/>
                </a:solidFill>
              </a:rPr>
              <a:t>One</a:t>
            </a:r>
            <a:r>
              <a:rPr lang="en-US" altLang="zh-HK" sz="2000" dirty="0"/>
              <a:t> “distance owner group” usually corresponds to </a:t>
            </a:r>
            <a:r>
              <a:rPr lang="en-US" altLang="zh-HK" sz="2000" dirty="0">
                <a:solidFill>
                  <a:schemeClr val="tx2"/>
                </a:solidFill>
              </a:rPr>
              <a:t>many</a:t>
            </a:r>
            <a:r>
              <a:rPr lang="en-US" altLang="zh-HK" sz="2000" dirty="0"/>
              <a:t> feasible sets!</a:t>
            </a:r>
            <a:endParaRPr lang="zh-HK" altLang="en-US" sz="1600" dirty="0"/>
          </a:p>
          <a:p>
            <a:endParaRPr lang="en-US" altLang="zh-HK" sz="24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923770" y="2064987"/>
                <a:ext cx="3409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HK" sz="1400" i="1" dirty="0" smtClean="0">
                          <a:latin typeface="Cambria Math"/>
                        </a:rPr>
                        <m:t>𝑜</m:t>
                      </m:r>
                    </m:oMath>
                  </m:oMathPara>
                </a14:m>
                <a:endParaRPr lang="zh-HK" altLang="en-US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3770" y="2064987"/>
                <a:ext cx="340927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5977694" y="2286000"/>
            <a:ext cx="1413706" cy="1371600"/>
            <a:chOff x="5977694" y="2286000"/>
            <a:chExt cx="1413706" cy="1371600"/>
          </a:xfrm>
        </p:grpSpPr>
        <p:sp>
          <p:nvSpPr>
            <p:cNvPr id="68" name="Oval 67"/>
            <p:cNvSpPr/>
            <p:nvPr/>
          </p:nvSpPr>
          <p:spPr>
            <a:xfrm>
              <a:off x="6015633" y="2286000"/>
              <a:ext cx="1371600" cy="13716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/>
            </a:p>
          </p:txBody>
        </p:sp>
        <p:sp>
          <p:nvSpPr>
            <p:cNvPr id="47" name="Oval 46"/>
            <p:cNvSpPr/>
            <p:nvPr/>
          </p:nvSpPr>
          <p:spPr>
            <a:xfrm>
              <a:off x="7006233" y="2362200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6649837" y="2588088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50" name="Isosceles Triangle 49"/>
            <p:cNvSpPr/>
            <p:nvPr/>
          </p:nvSpPr>
          <p:spPr>
            <a:xfrm>
              <a:off x="6649837" y="2969088"/>
              <a:ext cx="76200" cy="7620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6587632" y="2895600"/>
                  <a:ext cx="34240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HK" sz="1400" b="0" i="1" smtClean="0">
                            <a:latin typeface="Cambria Math"/>
                          </a:rPr>
                          <m:t>𝑞</m:t>
                        </m:r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87632" y="2895600"/>
                  <a:ext cx="342401" cy="307777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6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2" name="Oval 61"/>
            <p:cNvSpPr/>
            <p:nvPr/>
          </p:nvSpPr>
          <p:spPr>
            <a:xfrm>
              <a:off x="6472833" y="3200400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7006233" y="2590800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6091833" y="2819400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7082433" y="3352800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Box 68"/>
                <p:cNvSpPr txBox="1"/>
                <p:nvPr/>
              </p:nvSpPr>
              <p:spPr>
                <a:xfrm>
                  <a:off x="5977694" y="2510399"/>
                  <a:ext cx="40985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69" name="TextBox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77694" y="2510399"/>
                  <a:ext cx="409856" cy="307777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6977377" y="2971800"/>
                  <a:ext cx="414023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7377" y="2971800"/>
                  <a:ext cx="414023" cy="30777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76600" y="76200"/>
            <a:ext cx="57150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sz="2000" dirty="0" smtClean="0">
                <a:solidFill>
                  <a:schemeClr val="tx2"/>
                </a:solidFill>
              </a:rPr>
              <a:t>Cost function:</a:t>
            </a:r>
            <a:r>
              <a:rPr lang="en-US" altLang="zh-HK" sz="2000" dirty="0" smtClean="0">
                <a:solidFill>
                  <a:srgbClr val="FF0000"/>
                </a:solidFill>
              </a:rPr>
              <a:t> Cost(S) = max(S, q) + max(S, S)</a:t>
            </a:r>
            <a:endParaRPr lang="zh-HK" altLang="en-US" sz="2000" dirty="0">
              <a:solidFill>
                <a:srgbClr val="FF0000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6711969" y="2410264"/>
            <a:ext cx="318296" cy="568788"/>
          </a:xfrm>
          <a:prstGeom prst="straightConnector1">
            <a:avLst/>
          </a:prstGeom>
          <a:ln w="31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ular Callout 54"/>
          <p:cNvSpPr/>
          <p:nvPr/>
        </p:nvSpPr>
        <p:spPr>
          <a:xfrm>
            <a:off x="4800600" y="1524000"/>
            <a:ext cx="1367432" cy="398395"/>
          </a:xfrm>
          <a:prstGeom prst="wedgeRectCallout">
            <a:avLst>
              <a:gd name="adj1" fmla="val 103647"/>
              <a:gd name="adj2" fmla="val 188382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en-US" altLang="zh-HK" dirty="0">
                <a:sym typeface="Wingdings" pitchFamily="2" charset="2"/>
              </a:rPr>
              <a:t>m</a:t>
            </a:r>
            <a:r>
              <a:rPr lang="en-US" altLang="zh-HK" dirty="0" smtClean="0">
                <a:sym typeface="Wingdings" pitchFamily="2" charset="2"/>
              </a:rPr>
              <a:t>ax(S, q)</a:t>
            </a:r>
            <a:endParaRPr lang="en-US" altLang="zh-HK" dirty="0">
              <a:sym typeface="Wingdings" pitchFamily="2" charset="2"/>
            </a:endParaRPr>
          </a:p>
        </p:txBody>
      </p:sp>
      <p:sp>
        <p:nvSpPr>
          <p:cNvPr id="56" name="Rectangular Callout 55"/>
          <p:cNvSpPr/>
          <p:nvPr/>
        </p:nvSpPr>
        <p:spPr>
          <a:xfrm>
            <a:off x="7411329" y="1974369"/>
            <a:ext cx="1367432" cy="398395"/>
          </a:xfrm>
          <a:prstGeom prst="wedgeRectCallout">
            <a:avLst>
              <a:gd name="adj1" fmla="val -89761"/>
              <a:gd name="adj2" fmla="val 262535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en-US" altLang="zh-HK" dirty="0">
                <a:sym typeface="Wingdings" pitchFamily="2" charset="2"/>
              </a:rPr>
              <a:t>m</a:t>
            </a:r>
            <a:r>
              <a:rPr lang="en-US" altLang="zh-HK" dirty="0" smtClean="0">
                <a:sym typeface="Wingdings" pitchFamily="2" charset="2"/>
              </a:rPr>
              <a:t>ax(S, S)</a:t>
            </a:r>
            <a:endParaRPr lang="en-US" altLang="zh-HK" dirty="0">
              <a:sym typeface="Wingdings" pitchFamily="2" charset="2"/>
            </a:endParaRPr>
          </a:p>
        </p:txBody>
      </p:sp>
      <p:sp>
        <p:nvSpPr>
          <p:cNvPr id="58" name="Rectangular Callout 57"/>
          <p:cNvSpPr/>
          <p:nvPr/>
        </p:nvSpPr>
        <p:spPr>
          <a:xfrm>
            <a:off x="6324600" y="1523999"/>
            <a:ext cx="2455333" cy="398395"/>
          </a:xfrm>
          <a:prstGeom prst="wedgeRectCallout">
            <a:avLst>
              <a:gd name="adj1" fmla="val -17501"/>
              <a:gd name="adj2" fmla="val 103636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en-US" altLang="zh-HK" dirty="0" smtClean="0">
                <a:sym typeface="Wingdings" pitchFamily="2" charset="2"/>
              </a:rPr>
              <a:t>Query distance owner</a:t>
            </a:r>
            <a:endParaRPr lang="en-US" altLang="zh-HK" dirty="0">
              <a:sym typeface="Wingdings" pitchFamily="2" charset="2"/>
            </a:endParaRPr>
          </a:p>
        </p:txBody>
      </p:sp>
      <p:sp>
        <p:nvSpPr>
          <p:cNvPr id="60" name="Rectangular Callout 59"/>
          <p:cNvSpPr/>
          <p:nvPr/>
        </p:nvSpPr>
        <p:spPr>
          <a:xfrm>
            <a:off x="6982135" y="3690330"/>
            <a:ext cx="1832967" cy="580197"/>
          </a:xfrm>
          <a:prstGeom prst="wedgeRectCallout">
            <a:avLst>
              <a:gd name="adj1" fmla="val -35420"/>
              <a:gd name="adj2" fmla="val -89232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en-US" altLang="zh-HK" dirty="0" smtClean="0">
                <a:sym typeface="Wingdings" pitchFamily="2" charset="2"/>
              </a:rPr>
              <a:t>Pairwise distance owner</a:t>
            </a:r>
            <a:endParaRPr lang="en-US" altLang="zh-HK" dirty="0">
              <a:sym typeface="Wingdings" pitchFamily="2" charset="2"/>
            </a:endParaRPr>
          </a:p>
        </p:txBody>
      </p:sp>
      <p:sp>
        <p:nvSpPr>
          <p:cNvPr id="61" name="Rectangular Callout 60"/>
          <p:cNvSpPr/>
          <p:nvPr/>
        </p:nvSpPr>
        <p:spPr>
          <a:xfrm>
            <a:off x="4784625" y="3702053"/>
            <a:ext cx="1832967" cy="580197"/>
          </a:xfrm>
          <a:prstGeom prst="wedgeRectCallout">
            <a:avLst>
              <a:gd name="adj1" fmla="val 21006"/>
              <a:gd name="adj2" fmla="val -173672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en-US" altLang="zh-HK" dirty="0" smtClean="0">
                <a:sym typeface="Wingdings" pitchFamily="2" charset="2"/>
              </a:rPr>
              <a:t>Pairwise distance owner</a:t>
            </a:r>
            <a:endParaRPr lang="en-US" altLang="zh-HK" dirty="0">
              <a:sym typeface="Wingdings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2851076" y="4953000"/>
                <a:ext cx="3409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HK" sz="1400" i="1" dirty="0" smtClean="0">
                          <a:latin typeface="Cambria Math"/>
                        </a:rPr>
                        <m:t>𝑜</m:t>
                      </m:r>
                    </m:oMath>
                  </m:oMathPara>
                </a14:m>
                <a:endParaRPr lang="zh-HK" altLang="en-US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1076" y="4953000"/>
                <a:ext cx="340927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1905000" y="5174013"/>
            <a:ext cx="1413706" cy="1371600"/>
            <a:chOff x="1905000" y="5174013"/>
            <a:chExt cx="1413706" cy="1371600"/>
          </a:xfrm>
        </p:grpSpPr>
        <p:sp>
          <p:nvSpPr>
            <p:cNvPr id="63" name="Oval 62"/>
            <p:cNvSpPr/>
            <p:nvPr/>
          </p:nvSpPr>
          <p:spPr>
            <a:xfrm>
              <a:off x="1942939" y="5174013"/>
              <a:ext cx="1371600" cy="13716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/>
            </a:p>
          </p:txBody>
        </p:sp>
        <p:sp>
          <p:nvSpPr>
            <p:cNvPr id="65" name="Oval 64"/>
            <p:cNvSpPr/>
            <p:nvPr/>
          </p:nvSpPr>
          <p:spPr>
            <a:xfrm>
              <a:off x="2933539" y="5250213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71" name="Oval 70"/>
            <p:cNvSpPr/>
            <p:nvPr/>
          </p:nvSpPr>
          <p:spPr>
            <a:xfrm>
              <a:off x="2577143" y="5476101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72" name="Isosceles Triangle 71"/>
            <p:cNvSpPr/>
            <p:nvPr/>
          </p:nvSpPr>
          <p:spPr>
            <a:xfrm>
              <a:off x="2577143" y="5857101"/>
              <a:ext cx="76200" cy="7620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TextBox 72"/>
                <p:cNvSpPr txBox="1"/>
                <p:nvPr/>
              </p:nvSpPr>
              <p:spPr>
                <a:xfrm>
                  <a:off x="2514938" y="5783613"/>
                  <a:ext cx="34240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HK" sz="1400" b="0" i="1" smtClean="0">
                            <a:latin typeface="Cambria Math"/>
                          </a:rPr>
                          <m:t>𝑞</m:t>
                        </m:r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73" name="TextBox 7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4938" y="5783613"/>
                  <a:ext cx="342401" cy="307777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6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5" name="Oval 74"/>
            <p:cNvSpPr/>
            <p:nvPr/>
          </p:nvSpPr>
          <p:spPr>
            <a:xfrm>
              <a:off x="2400139" y="6088413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2933539" y="5478813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2019139" y="5707413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3009739" y="6240813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Box 78"/>
                <p:cNvSpPr txBox="1"/>
                <p:nvPr/>
              </p:nvSpPr>
              <p:spPr>
                <a:xfrm>
                  <a:off x="1905000" y="5398412"/>
                  <a:ext cx="40985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79" name="TextBox 7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5000" y="5398412"/>
                  <a:ext cx="409856" cy="307777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TextBox 79"/>
                <p:cNvSpPr txBox="1"/>
                <p:nvPr/>
              </p:nvSpPr>
              <p:spPr>
                <a:xfrm>
                  <a:off x="2904683" y="5859813"/>
                  <a:ext cx="414023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80" name="TextBox 7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04683" y="5859813"/>
                  <a:ext cx="414023" cy="30777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81" name="Straight Arrow Connector 80"/>
          <p:cNvCxnSpPr/>
          <p:nvPr/>
        </p:nvCxnSpPr>
        <p:spPr>
          <a:xfrm flipV="1">
            <a:off x="2639275" y="5298277"/>
            <a:ext cx="318296" cy="568788"/>
          </a:xfrm>
          <a:prstGeom prst="straightConnector1">
            <a:avLst/>
          </a:prstGeom>
          <a:ln w="31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2044366" y="5758386"/>
            <a:ext cx="983608" cy="47951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5257800" y="4960587"/>
            <a:ext cx="1413706" cy="1592613"/>
            <a:chOff x="5257800" y="4960587"/>
            <a:chExt cx="1413706" cy="1592613"/>
          </a:xfrm>
        </p:grpSpPr>
        <p:sp>
          <p:nvSpPr>
            <p:cNvPr id="97" name="Oval 96"/>
            <p:cNvSpPr/>
            <p:nvPr/>
          </p:nvSpPr>
          <p:spPr>
            <a:xfrm>
              <a:off x="5295739" y="5181600"/>
              <a:ext cx="1371600" cy="13716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/>
            </a:p>
          </p:txBody>
        </p:sp>
        <p:sp>
          <p:nvSpPr>
            <p:cNvPr id="98" name="Oval 97"/>
            <p:cNvSpPr/>
            <p:nvPr/>
          </p:nvSpPr>
          <p:spPr>
            <a:xfrm>
              <a:off x="6286339" y="5257800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00" name="Isosceles Triangle 99"/>
            <p:cNvSpPr/>
            <p:nvPr/>
          </p:nvSpPr>
          <p:spPr>
            <a:xfrm>
              <a:off x="5929943" y="5864688"/>
              <a:ext cx="76200" cy="7620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TextBox 100"/>
                <p:cNvSpPr txBox="1"/>
                <p:nvPr/>
              </p:nvSpPr>
              <p:spPr>
                <a:xfrm>
                  <a:off x="5867738" y="5791200"/>
                  <a:ext cx="34240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HK" sz="1400" b="0" i="1" smtClean="0">
                            <a:latin typeface="Cambria Math"/>
                          </a:rPr>
                          <m:t>𝑞</m:t>
                        </m:r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101" name="TextBox 10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7738" y="5791200"/>
                  <a:ext cx="342401" cy="307777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6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" name="TextBox 101"/>
                <p:cNvSpPr txBox="1"/>
                <p:nvPr/>
              </p:nvSpPr>
              <p:spPr>
                <a:xfrm>
                  <a:off x="6203876" y="4960587"/>
                  <a:ext cx="340927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HK" sz="1400" i="1" dirty="0" smtClean="0">
                            <a:latin typeface="Cambria Math"/>
                          </a:rPr>
                          <m:t>𝑜</m:t>
                        </m:r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102" name="TextBox 10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03876" y="4960587"/>
                  <a:ext cx="340927" cy="30777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5" name="Oval 104"/>
            <p:cNvSpPr/>
            <p:nvPr/>
          </p:nvSpPr>
          <p:spPr>
            <a:xfrm>
              <a:off x="5371939" y="5715000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06" name="Oval 105"/>
            <p:cNvSpPr/>
            <p:nvPr/>
          </p:nvSpPr>
          <p:spPr>
            <a:xfrm>
              <a:off x="6362539" y="6248400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TextBox 106"/>
                <p:cNvSpPr txBox="1"/>
                <p:nvPr/>
              </p:nvSpPr>
              <p:spPr>
                <a:xfrm>
                  <a:off x="5257800" y="5405999"/>
                  <a:ext cx="40985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107" name="TextBox 1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7800" y="5405999"/>
                  <a:ext cx="409856" cy="307777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TextBox 107"/>
                <p:cNvSpPr txBox="1"/>
                <p:nvPr/>
              </p:nvSpPr>
              <p:spPr>
                <a:xfrm>
                  <a:off x="6257483" y="5867400"/>
                  <a:ext cx="414023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108" name="TextBox 10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57483" y="5867400"/>
                  <a:ext cx="414023" cy="307777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09" name="Straight Arrow Connector 108"/>
          <p:cNvCxnSpPr/>
          <p:nvPr/>
        </p:nvCxnSpPr>
        <p:spPr>
          <a:xfrm flipV="1">
            <a:off x="5992075" y="5305864"/>
            <a:ext cx="318296" cy="568788"/>
          </a:xfrm>
          <a:prstGeom prst="straightConnector1">
            <a:avLst/>
          </a:prstGeom>
          <a:ln w="31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5397166" y="5765973"/>
            <a:ext cx="983608" cy="47951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400800" y="5562600"/>
            <a:ext cx="1299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K" dirty="0" smtClean="0"/>
              <a:t>…</a:t>
            </a:r>
            <a:endParaRPr lang="zh-HK" alt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581400" y="4960587"/>
            <a:ext cx="1413706" cy="1592613"/>
            <a:chOff x="3581400" y="4953000"/>
            <a:chExt cx="1413706" cy="1592613"/>
          </a:xfrm>
        </p:grpSpPr>
        <p:sp>
          <p:nvSpPr>
            <p:cNvPr id="83" name="Oval 82"/>
            <p:cNvSpPr/>
            <p:nvPr/>
          </p:nvSpPr>
          <p:spPr>
            <a:xfrm>
              <a:off x="3619339" y="5174013"/>
              <a:ext cx="1371600" cy="13716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/>
            </a:p>
          </p:txBody>
        </p:sp>
        <p:sp>
          <p:nvSpPr>
            <p:cNvPr id="84" name="Oval 83"/>
            <p:cNvSpPr/>
            <p:nvPr/>
          </p:nvSpPr>
          <p:spPr>
            <a:xfrm>
              <a:off x="4609939" y="5250213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4253543" y="5476101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86" name="Isosceles Triangle 85"/>
            <p:cNvSpPr/>
            <p:nvPr/>
          </p:nvSpPr>
          <p:spPr>
            <a:xfrm>
              <a:off x="4253543" y="5857101"/>
              <a:ext cx="76200" cy="7620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TextBox 86"/>
                <p:cNvSpPr txBox="1"/>
                <p:nvPr/>
              </p:nvSpPr>
              <p:spPr>
                <a:xfrm>
                  <a:off x="4191338" y="5783613"/>
                  <a:ext cx="34240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HK" sz="1400" b="0" i="1" smtClean="0">
                            <a:latin typeface="Cambria Math"/>
                          </a:rPr>
                          <m:t>𝑞</m:t>
                        </m:r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87" name="TextBox 8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91338" y="5783613"/>
                  <a:ext cx="342401" cy="307777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6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TextBox 87"/>
                <p:cNvSpPr txBox="1"/>
                <p:nvPr/>
              </p:nvSpPr>
              <p:spPr>
                <a:xfrm>
                  <a:off x="4527476" y="4953000"/>
                  <a:ext cx="340927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HK" sz="1400" i="1" dirty="0" smtClean="0">
                            <a:latin typeface="Cambria Math"/>
                          </a:rPr>
                          <m:t>𝑜</m:t>
                        </m:r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88" name="TextBox 8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27476" y="4953000"/>
                  <a:ext cx="340927" cy="30777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9" name="Oval 88"/>
            <p:cNvSpPr/>
            <p:nvPr/>
          </p:nvSpPr>
          <p:spPr>
            <a:xfrm>
              <a:off x="4076539" y="6088413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4609939" y="5478813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3695539" y="5707413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4686139" y="6240813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TextBox 92"/>
                <p:cNvSpPr txBox="1"/>
                <p:nvPr/>
              </p:nvSpPr>
              <p:spPr>
                <a:xfrm>
                  <a:off x="3581400" y="5398412"/>
                  <a:ext cx="40985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93" name="TextBox 9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81400" y="5398412"/>
                  <a:ext cx="409856" cy="307777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TextBox 93"/>
                <p:cNvSpPr txBox="1"/>
                <p:nvPr/>
              </p:nvSpPr>
              <p:spPr>
                <a:xfrm>
                  <a:off x="4581083" y="5859813"/>
                  <a:ext cx="414023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94" name="TextBox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81083" y="5859813"/>
                  <a:ext cx="414023" cy="30777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1" name="Oval 110"/>
            <p:cNvSpPr/>
            <p:nvPr/>
          </p:nvSpPr>
          <p:spPr>
            <a:xfrm>
              <a:off x="4405943" y="5628501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13" name="Oval 112"/>
            <p:cNvSpPr/>
            <p:nvPr/>
          </p:nvSpPr>
          <p:spPr>
            <a:xfrm>
              <a:off x="4558343" y="5780901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16" name="Oval 115"/>
            <p:cNvSpPr/>
            <p:nvPr/>
          </p:nvSpPr>
          <p:spPr>
            <a:xfrm>
              <a:off x="4343400" y="6172200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17" name="Oval 116"/>
            <p:cNvSpPr/>
            <p:nvPr/>
          </p:nvSpPr>
          <p:spPr>
            <a:xfrm>
              <a:off x="4038600" y="5791200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18" name="Oval 117"/>
            <p:cNvSpPr/>
            <p:nvPr/>
          </p:nvSpPr>
          <p:spPr>
            <a:xfrm>
              <a:off x="4495800" y="5943600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</p:grpSp>
      <p:sp>
        <p:nvSpPr>
          <p:cNvPr id="119" name="Rectangle 118"/>
          <p:cNvSpPr/>
          <p:nvPr/>
        </p:nvSpPr>
        <p:spPr>
          <a:xfrm>
            <a:off x="7315200" y="5379352"/>
            <a:ext cx="1660169" cy="869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dirty="0" smtClean="0">
                <a:solidFill>
                  <a:srgbClr val="FF0000"/>
                </a:solidFill>
              </a:rPr>
              <a:t>Same distance owner group (o, o</a:t>
            </a:r>
            <a:r>
              <a:rPr lang="en-US" altLang="zh-HK" baseline="-25000" dirty="0" smtClean="0">
                <a:solidFill>
                  <a:srgbClr val="FF0000"/>
                </a:solidFill>
              </a:rPr>
              <a:t>1</a:t>
            </a:r>
            <a:r>
              <a:rPr lang="en-US" altLang="zh-HK" dirty="0" smtClean="0">
                <a:solidFill>
                  <a:srgbClr val="FF0000"/>
                </a:solidFill>
              </a:rPr>
              <a:t>, o</a:t>
            </a:r>
            <a:r>
              <a:rPr lang="en-US" altLang="zh-HK" baseline="-25000" dirty="0" smtClean="0">
                <a:solidFill>
                  <a:srgbClr val="FF0000"/>
                </a:solidFill>
              </a:rPr>
              <a:t>2</a:t>
            </a:r>
            <a:r>
              <a:rPr lang="en-US" altLang="zh-HK" dirty="0" smtClean="0">
                <a:solidFill>
                  <a:srgbClr val="FF0000"/>
                </a:solidFill>
              </a:rPr>
              <a:t>)</a:t>
            </a:r>
            <a:endParaRPr lang="zh-HK" altLang="en-US" sz="1600" dirty="0">
              <a:solidFill>
                <a:srgbClr val="FF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6934199" y="2286000"/>
            <a:ext cx="224434" cy="225888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9" name="Oval 98"/>
          <p:cNvSpPr/>
          <p:nvPr/>
        </p:nvSpPr>
        <p:spPr>
          <a:xfrm>
            <a:off x="6039006" y="2743200"/>
            <a:ext cx="224434" cy="225888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03" name="Oval 102"/>
          <p:cNvSpPr/>
          <p:nvPr/>
        </p:nvSpPr>
        <p:spPr>
          <a:xfrm>
            <a:off x="7014566" y="3276600"/>
            <a:ext cx="224434" cy="225888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cxnSp>
        <p:nvCxnSpPr>
          <p:cNvPr id="95" name="Straight Arrow Connector 94"/>
          <p:cNvCxnSpPr/>
          <p:nvPr/>
        </p:nvCxnSpPr>
        <p:spPr>
          <a:xfrm flipV="1">
            <a:off x="4315675" y="5298277"/>
            <a:ext cx="318296" cy="568788"/>
          </a:xfrm>
          <a:prstGeom prst="straightConnector1">
            <a:avLst/>
          </a:prstGeom>
          <a:ln w="31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3720766" y="5758386"/>
            <a:ext cx="983608" cy="47951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117060" y="2870373"/>
            <a:ext cx="983608" cy="47951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53373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7505"/>
    </mc:Choice>
    <mc:Fallback xmlns="">
      <p:transition spd="slow" advTm="2775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23" grpId="0" animBg="1"/>
      <p:bldP spid="55" grpId="0" animBg="1"/>
      <p:bldP spid="56" grpId="0" animBg="1"/>
      <p:bldP spid="58" grpId="0" animBg="1"/>
      <p:bldP spid="60" grpId="0" animBg="1"/>
      <p:bldP spid="61" grpId="0" animBg="1"/>
      <p:bldP spid="74" grpId="0"/>
      <p:bldP spid="43" grpId="0"/>
      <p:bldP spid="119" grpId="0" animBg="1"/>
      <p:bldP spid="9" grpId="0" animBg="1"/>
      <p:bldP spid="99" grpId="0" animBg="1"/>
      <p:bldP spid="10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zh-HK" sz="3200" dirty="0" err="1"/>
              <a:t>MaxSum-CoSKQ</a:t>
            </a:r>
            <a:r>
              <a:rPr lang="en-US" altLang="zh-HK" sz="3200" dirty="0"/>
              <a:t>: Finding Optimal Solutions (2)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2017713"/>
            <a:ext cx="7961312" cy="4114800"/>
          </a:xfrm>
        </p:spPr>
        <p:txBody>
          <a:bodyPr/>
          <a:lstStyle/>
          <a:p>
            <a:pPr marL="0" indent="0">
              <a:buNone/>
            </a:pPr>
            <a:endParaRPr lang="en-US" altLang="zh-HK" sz="2400" dirty="0" smtClean="0"/>
          </a:p>
        </p:txBody>
      </p:sp>
      <p:sp>
        <p:nvSpPr>
          <p:cNvPr id="6" name="Oval 5"/>
          <p:cNvSpPr/>
          <p:nvPr/>
        </p:nvSpPr>
        <p:spPr>
          <a:xfrm>
            <a:off x="2718066" y="4470809"/>
            <a:ext cx="5130534" cy="1091791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HK" b="1" dirty="0" smtClean="0">
              <a:solidFill>
                <a:schemeClr val="tx2"/>
              </a:solidFill>
            </a:endParaRPr>
          </a:p>
          <a:p>
            <a:pPr algn="ctr"/>
            <a:r>
              <a:rPr lang="en-US" altLang="zh-HK" b="1" dirty="0" smtClean="0">
                <a:solidFill>
                  <a:schemeClr val="tx2"/>
                </a:solidFill>
              </a:rPr>
              <a:t>Distance </a:t>
            </a:r>
            <a:r>
              <a:rPr lang="en-US" altLang="zh-HK" b="1" dirty="0">
                <a:solidFill>
                  <a:schemeClr val="tx2"/>
                </a:solidFill>
              </a:rPr>
              <a:t>owner group space</a:t>
            </a:r>
            <a:endParaRPr lang="zh-HK" altLang="en-US" b="1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383187" y="1856811"/>
            <a:ext cx="3800292" cy="83187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dirty="0" smtClean="0"/>
              <a:t>The size is </a:t>
            </a:r>
            <a:r>
              <a:rPr lang="en-US" altLang="zh-HK" dirty="0" smtClean="0">
                <a:solidFill>
                  <a:srgbClr val="FF0000"/>
                </a:solidFill>
              </a:rPr>
              <a:t>exponential</a:t>
            </a:r>
            <a:r>
              <a:rPr lang="en-US" altLang="zh-HK" dirty="0" smtClean="0"/>
              <a:t> in terms of the number of relevant objects!</a:t>
            </a:r>
            <a:endParaRPr lang="zh-HK" alt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3480066" y="5684247"/>
            <a:ext cx="3443909" cy="8806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dirty="0" smtClean="0"/>
              <a:t>The size is </a:t>
            </a:r>
            <a:r>
              <a:rPr lang="en-US" altLang="zh-HK" dirty="0" smtClean="0">
                <a:solidFill>
                  <a:schemeClr val="tx2"/>
                </a:solidFill>
              </a:rPr>
              <a:t>cubic</a:t>
            </a:r>
            <a:r>
              <a:rPr lang="en-US" altLang="zh-HK" dirty="0" smtClean="0"/>
              <a:t> in terms of the number of relevant objects.</a:t>
            </a:r>
            <a:endParaRPr lang="zh-HK" altLang="en-US" sz="16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715578" y="76200"/>
            <a:ext cx="5224956" cy="1447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sz="2000" dirty="0">
                <a:solidFill>
                  <a:schemeClr val="tx2"/>
                </a:solidFill>
              </a:rPr>
              <a:t>Collective Spatial Keyword Query (</a:t>
            </a:r>
            <a:r>
              <a:rPr lang="en-US" altLang="zh-HK" sz="2000" dirty="0" err="1">
                <a:solidFill>
                  <a:schemeClr val="tx2"/>
                </a:solidFill>
              </a:rPr>
              <a:t>CoSKQ</a:t>
            </a:r>
            <a:r>
              <a:rPr lang="en-US" altLang="zh-HK" sz="2000" dirty="0">
                <a:solidFill>
                  <a:schemeClr val="tx2"/>
                </a:solidFill>
              </a:rPr>
              <a:t>)</a:t>
            </a:r>
            <a:r>
              <a:rPr lang="en-US" altLang="zh-HK" sz="2000" dirty="0"/>
              <a:t>: </a:t>
            </a:r>
            <a:endParaRPr lang="en-US" altLang="zh-HK" sz="2000" dirty="0" smtClean="0"/>
          </a:p>
          <a:p>
            <a:r>
              <a:rPr lang="en-US" altLang="zh-HK" sz="2000" dirty="0" smtClean="0"/>
              <a:t>Find </a:t>
            </a:r>
            <a:r>
              <a:rPr lang="en-US" altLang="zh-HK" sz="2000" dirty="0"/>
              <a:t>a set S of objects such that</a:t>
            </a:r>
          </a:p>
          <a:p>
            <a:pPr marL="800100" lvl="1" indent="-342900">
              <a:buFont typeface="Wingdings" pitchFamily="2" charset="2"/>
              <a:buChar char="n"/>
            </a:pPr>
            <a:r>
              <a:rPr lang="en-US" altLang="zh-HK" sz="2000" dirty="0" smtClean="0"/>
              <a:t>S is </a:t>
            </a:r>
            <a:r>
              <a:rPr lang="en-US" altLang="zh-HK" sz="2000" dirty="0" smtClean="0">
                <a:solidFill>
                  <a:schemeClr val="tx2"/>
                </a:solidFill>
              </a:rPr>
              <a:t>feasible</a:t>
            </a:r>
            <a:r>
              <a:rPr lang="en-US" altLang="zh-HK" sz="2000" dirty="0" smtClean="0"/>
              <a:t>; </a:t>
            </a:r>
            <a:endParaRPr lang="en-US" altLang="zh-HK" sz="2000" dirty="0"/>
          </a:p>
          <a:p>
            <a:pPr marL="800100" lvl="1" indent="-342900">
              <a:buFont typeface="Wingdings" pitchFamily="2" charset="2"/>
              <a:buChar char="n"/>
            </a:pPr>
            <a:r>
              <a:rPr lang="en-US" altLang="zh-HK" sz="2000" dirty="0"/>
              <a:t>the cost </a:t>
            </a:r>
            <a:r>
              <a:rPr lang="en-US" altLang="zh-HK" sz="2000" dirty="0" smtClean="0"/>
              <a:t>of cost(S) </a:t>
            </a:r>
            <a:r>
              <a:rPr lang="en-US" altLang="zh-HK" sz="2000" dirty="0"/>
              <a:t>is </a:t>
            </a:r>
            <a:r>
              <a:rPr lang="en-US" altLang="zh-HK" sz="2000" dirty="0">
                <a:solidFill>
                  <a:schemeClr val="tx2"/>
                </a:solidFill>
              </a:rPr>
              <a:t>minimized</a:t>
            </a:r>
            <a:r>
              <a:rPr lang="en-US" altLang="zh-HK" sz="2000" dirty="0"/>
              <a:t>.</a:t>
            </a:r>
            <a:endParaRPr lang="zh-HK" altLang="en-US" sz="2000" dirty="0"/>
          </a:p>
        </p:txBody>
      </p:sp>
      <p:sp>
        <p:nvSpPr>
          <p:cNvPr id="22" name="Rectangle 21"/>
          <p:cNvSpPr/>
          <p:nvPr/>
        </p:nvSpPr>
        <p:spPr>
          <a:xfrm>
            <a:off x="272212" y="3053544"/>
            <a:ext cx="1371600" cy="6520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b="1" dirty="0" smtClean="0">
                <a:solidFill>
                  <a:schemeClr val="tx2"/>
                </a:solidFill>
                <a:sym typeface="Wingdings" pitchFamily="2" charset="2"/>
              </a:rPr>
              <a:t>Cao-Exact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2212" y="4615934"/>
            <a:ext cx="2362200" cy="6520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b="1" dirty="0" smtClean="0">
                <a:solidFill>
                  <a:schemeClr val="tx2"/>
                </a:solidFill>
                <a:sym typeface="Wingdings" pitchFamily="2" charset="2"/>
              </a:rPr>
              <a:t>Distance owner-driven approach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56876" y="4648200"/>
            <a:ext cx="56139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400" dirty="0" smtClean="0">
                <a:solidFill>
                  <a:schemeClr val="tx1"/>
                </a:solidFill>
              </a:rPr>
              <a:t>(,,)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1</a:t>
            </a:r>
            <a:endParaRPr lang="zh-HK" altLang="en-US" sz="1400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stCxn id="12" idx="0"/>
          </p:cNvCxnSpPr>
          <p:nvPr/>
        </p:nvCxnSpPr>
        <p:spPr>
          <a:xfrm flipH="1" flipV="1">
            <a:off x="3822967" y="3655379"/>
            <a:ext cx="214604" cy="9928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2" idx="0"/>
            <a:endCxn id="26" idx="4"/>
          </p:cNvCxnSpPr>
          <p:nvPr/>
        </p:nvCxnSpPr>
        <p:spPr>
          <a:xfrm flipV="1">
            <a:off x="4037571" y="3655378"/>
            <a:ext cx="1198551" cy="9928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385066" y="46159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K" dirty="0" smtClean="0"/>
              <a:t>…</a:t>
            </a:r>
            <a:endParaRPr lang="zh-HK" altLang="en-US" dirty="0"/>
          </a:p>
        </p:txBody>
      </p:sp>
      <p:sp>
        <p:nvSpPr>
          <p:cNvPr id="43" name="Rectangle 42"/>
          <p:cNvSpPr/>
          <p:nvPr/>
        </p:nvSpPr>
        <p:spPr>
          <a:xfrm>
            <a:off x="4598961" y="4648200"/>
            <a:ext cx="56139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400" dirty="0" smtClean="0">
                <a:solidFill>
                  <a:schemeClr val="tx1"/>
                </a:solidFill>
              </a:rPr>
              <a:t>(,,)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2</a:t>
            </a:r>
            <a:endParaRPr lang="zh-HK" altLang="en-US" sz="14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080976" y="4680466"/>
            <a:ext cx="56139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400" dirty="0" smtClean="0">
                <a:solidFill>
                  <a:schemeClr val="tx1"/>
                </a:solidFill>
              </a:rPr>
              <a:t>(,,)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m</a:t>
            </a:r>
            <a:endParaRPr lang="zh-HK" altLang="en-US" sz="1400" dirty="0">
              <a:solidFill>
                <a:schemeClr val="tx1"/>
              </a:solidFill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2670855" y="2743200"/>
            <a:ext cx="5130534" cy="1091791"/>
            <a:chOff x="2670855" y="2743200"/>
            <a:chExt cx="5130534" cy="1091791"/>
          </a:xfrm>
        </p:grpSpPr>
        <p:sp>
          <p:nvSpPr>
            <p:cNvPr id="24" name="Oval 23"/>
            <p:cNvSpPr/>
            <p:nvPr/>
          </p:nvSpPr>
          <p:spPr>
            <a:xfrm>
              <a:off x="3480066" y="3262652"/>
              <a:ext cx="685800" cy="39259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400" dirty="0" smtClean="0">
                  <a:solidFill>
                    <a:schemeClr val="tx1"/>
                  </a:solidFill>
                </a:rPr>
                <a:t>S</a:t>
              </a:r>
              <a:r>
                <a:rPr lang="en-US" altLang="zh-HK" sz="1400" baseline="-25000" dirty="0" smtClean="0">
                  <a:solidFill>
                    <a:schemeClr val="tx1"/>
                  </a:solidFill>
                </a:rPr>
                <a:t>1</a:t>
              </a:r>
              <a:endParaRPr lang="zh-HK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4193856" y="3262651"/>
              <a:ext cx="685800" cy="39259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400" dirty="0" smtClean="0">
                  <a:solidFill>
                    <a:schemeClr val="tx1"/>
                  </a:solidFill>
                </a:rPr>
                <a:t>S</a:t>
              </a:r>
              <a:r>
                <a:rPr lang="en-US" altLang="zh-HK" sz="1400" baseline="-25000" dirty="0" smtClean="0">
                  <a:solidFill>
                    <a:schemeClr val="tx1"/>
                  </a:solidFill>
                </a:rPr>
                <a:t>2</a:t>
              </a:r>
              <a:endParaRPr lang="zh-HK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4893222" y="3262783"/>
              <a:ext cx="685800" cy="39259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400" dirty="0" smtClean="0">
                  <a:solidFill>
                    <a:schemeClr val="tx1"/>
                  </a:solidFill>
                </a:rPr>
                <a:t>S</a:t>
              </a:r>
              <a:r>
                <a:rPr lang="en-US" altLang="zh-HK" sz="1400" baseline="-25000" dirty="0" smtClean="0">
                  <a:solidFill>
                    <a:schemeClr val="tx1"/>
                  </a:solidFill>
                </a:rPr>
                <a:t>3</a:t>
              </a:r>
              <a:endParaRPr lang="zh-HK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6451866" y="3262783"/>
              <a:ext cx="685800" cy="39259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400" dirty="0" err="1" smtClean="0">
                  <a:solidFill>
                    <a:schemeClr val="tx1"/>
                  </a:solidFill>
                </a:rPr>
                <a:t>S</a:t>
              </a:r>
              <a:r>
                <a:rPr lang="en-US" altLang="zh-HK" sz="1400" baseline="-25000" dirty="0" err="1" smtClean="0">
                  <a:solidFill>
                    <a:schemeClr val="tx1"/>
                  </a:solidFill>
                </a:rPr>
                <a:t>n</a:t>
              </a:r>
              <a:endParaRPr lang="zh-HK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766066" y="3286047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K" dirty="0" smtClean="0"/>
                <a:t>…</a:t>
              </a:r>
              <a:endParaRPr lang="zh-HK" altLang="en-US" dirty="0"/>
            </a:p>
          </p:txBody>
        </p:sp>
        <p:sp>
          <p:nvSpPr>
            <p:cNvPr id="45" name="Oval 44"/>
            <p:cNvSpPr/>
            <p:nvPr/>
          </p:nvSpPr>
          <p:spPr>
            <a:xfrm>
              <a:off x="2670855" y="2743200"/>
              <a:ext cx="5130534" cy="1091791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b="1" dirty="0" smtClean="0">
                  <a:solidFill>
                    <a:schemeClr val="tx2"/>
                  </a:solidFill>
                </a:rPr>
                <a:t>Feasible set space</a:t>
              </a:r>
            </a:p>
            <a:p>
              <a:pPr algn="ctr"/>
              <a:endParaRPr lang="en-US" altLang="zh-HK" b="1" dirty="0">
                <a:solidFill>
                  <a:schemeClr val="tx2"/>
                </a:solidFill>
              </a:endParaRPr>
            </a:p>
            <a:p>
              <a:pPr algn="ctr"/>
              <a:endParaRPr lang="zh-HK" altLang="en-US" b="1" dirty="0">
                <a:solidFill>
                  <a:schemeClr val="tx2"/>
                </a:solidFill>
              </a:endParaRPr>
            </a:p>
          </p:txBody>
        </p:sp>
      </p:grpSp>
      <p:cxnSp>
        <p:nvCxnSpPr>
          <p:cNvPr id="47" name="Straight Connector 46"/>
          <p:cNvCxnSpPr>
            <a:stCxn id="43" idx="0"/>
          </p:cNvCxnSpPr>
          <p:nvPr/>
        </p:nvCxnSpPr>
        <p:spPr>
          <a:xfrm flipH="1" flipV="1">
            <a:off x="4536756" y="3655380"/>
            <a:ext cx="342900" cy="9928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4" idx="0"/>
          </p:cNvCxnSpPr>
          <p:nvPr/>
        </p:nvCxnSpPr>
        <p:spPr>
          <a:xfrm flipV="1">
            <a:off x="6361671" y="3655380"/>
            <a:ext cx="433095" cy="10250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ular Callout 53"/>
          <p:cNvSpPr/>
          <p:nvPr/>
        </p:nvSpPr>
        <p:spPr>
          <a:xfrm>
            <a:off x="7186792" y="4353213"/>
            <a:ext cx="1881008" cy="663491"/>
          </a:xfrm>
          <a:prstGeom prst="wedgeRectCallout">
            <a:avLst>
              <a:gd name="adj1" fmla="val -54090"/>
              <a:gd name="adj2" fmla="val 74001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en-US" altLang="zh-HK" dirty="0" smtClean="0">
                <a:solidFill>
                  <a:schemeClr val="tx2"/>
                </a:solidFill>
                <a:sym typeface="Wingdings" pitchFamily="2" charset="2"/>
              </a:rPr>
              <a:t>Search </a:t>
            </a:r>
            <a:r>
              <a:rPr lang="en-US" altLang="zh-HK" dirty="0" smtClean="0">
                <a:solidFill>
                  <a:srgbClr val="FF0000"/>
                </a:solidFill>
                <a:sym typeface="Wingdings" pitchFamily="2" charset="2"/>
              </a:rPr>
              <a:t>directly!</a:t>
            </a:r>
            <a:endParaRPr lang="en-US" altLang="zh-HK" dirty="0">
              <a:solidFill>
                <a:srgbClr val="FF0000"/>
              </a:solidFill>
              <a:sym typeface="Wingdings" pitchFamily="2" charset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9520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731"/>
    </mc:Choice>
    <mc:Fallback xmlns="">
      <p:transition spd="slow" advTm="2573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 animBg="1"/>
      <p:bldP spid="17" grpId="0" animBg="1"/>
      <p:bldP spid="20" grpId="0" animBg="1"/>
      <p:bldP spid="22" grpId="0" animBg="1"/>
      <p:bldP spid="23" grpId="0" animBg="1"/>
      <p:bldP spid="12" grpId="0" animBg="1"/>
      <p:bldP spid="42" grpId="0"/>
      <p:bldP spid="43" grpId="0" animBg="1"/>
      <p:bldP spid="44" grpId="0" animBg="1"/>
      <p:bldP spid="5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zh-HK" sz="3200" dirty="0" err="1"/>
              <a:t>MaxSum-CoSKQ</a:t>
            </a:r>
            <a:r>
              <a:rPr lang="en-US" altLang="zh-HK" sz="3200" dirty="0"/>
              <a:t>: Finding Optimal Solutions (2)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1905000"/>
            <a:ext cx="7772400" cy="4114800"/>
          </a:xfrm>
        </p:spPr>
        <p:txBody>
          <a:bodyPr/>
          <a:lstStyle/>
          <a:p>
            <a:endParaRPr lang="en-US" altLang="zh-HK" sz="2400" dirty="0" smtClean="0"/>
          </a:p>
          <a:p>
            <a:endParaRPr lang="en-US" altLang="zh-HK" sz="2400" dirty="0" smtClean="0"/>
          </a:p>
          <a:p>
            <a:endParaRPr lang="en-US" altLang="zh-HK" sz="2400" dirty="0"/>
          </a:p>
          <a:p>
            <a:endParaRPr lang="en-US" altLang="zh-HK" sz="2400" dirty="0"/>
          </a:p>
          <a:p>
            <a:r>
              <a:rPr lang="en-US" altLang="zh-HK" sz="2400" b="1" dirty="0" smtClean="0">
                <a:solidFill>
                  <a:schemeClr val="tx2"/>
                </a:solidFill>
              </a:rPr>
              <a:t>Issue 1</a:t>
            </a:r>
            <a:r>
              <a:rPr lang="en-US" altLang="zh-HK" sz="2400" dirty="0" smtClean="0"/>
              <a:t>: How to search over the “triplet” space?</a:t>
            </a:r>
          </a:p>
          <a:p>
            <a:pPr lvl="1"/>
            <a:r>
              <a:rPr lang="en-US" altLang="zh-HK" sz="2000" dirty="0" smtClean="0"/>
              <a:t>A straightforward one checks </a:t>
            </a:r>
            <a:r>
              <a:rPr lang="en-US" altLang="zh-HK" sz="2000" dirty="0" smtClean="0">
                <a:solidFill>
                  <a:schemeClr val="tx2"/>
                </a:solidFill>
              </a:rPr>
              <a:t>cubic</a:t>
            </a:r>
            <a:r>
              <a:rPr lang="en-US" altLang="zh-HK" sz="2000" dirty="0" smtClean="0"/>
              <a:t> candidates!</a:t>
            </a:r>
          </a:p>
          <a:p>
            <a:pPr lvl="1"/>
            <a:r>
              <a:rPr lang="en-US" altLang="zh-HK" sz="2000" dirty="0" smtClean="0">
                <a:solidFill>
                  <a:schemeClr val="tx2"/>
                </a:solidFill>
              </a:rPr>
              <a:t>Pruning</a:t>
            </a:r>
            <a:r>
              <a:rPr lang="en-US" altLang="zh-HK" sz="2000" dirty="0" smtClean="0"/>
              <a:t>!</a:t>
            </a:r>
          </a:p>
          <a:p>
            <a:r>
              <a:rPr lang="en-US" altLang="zh-HK" sz="2400" b="1" dirty="0" smtClean="0">
                <a:solidFill>
                  <a:schemeClr val="tx2"/>
                </a:solidFill>
              </a:rPr>
              <a:t>Issue 2</a:t>
            </a:r>
            <a:r>
              <a:rPr lang="en-US" altLang="zh-HK" sz="2400" dirty="0" smtClean="0"/>
              <a:t>: How to check for a triplet (o, o</a:t>
            </a:r>
            <a:r>
              <a:rPr lang="en-US" altLang="zh-HK" sz="2400" baseline="-25000" dirty="0" smtClean="0"/>
              <a:t>1</a:t>
            </a:r>
            <a:r>
              <a:rPr lang="en-US" altLang="zh-HK" sz="2400" dirty="0" smtClean="0"/>
              <a:t>, o</a:t>
            </a:r>
            <a:r>
              <a:rPr lang="en-US" altLang="zh-HK" sz="2400" baseline="-25000" dirty="0" smtClean="0"/>
              <a:t>2</a:t>
            </a:r>
            <a:r>
              <a:rPr lang="en-US" altLang="zh-HK" sz="2400" dirty="0" smtClean="0"/>
              <a:t>) whether there exists a feasible set S</a:t>
            </a:r>
            <a:r>
              <a:rPr lang="en-US" altLang="zh-HK" sz="2400" dirty="0"/>
              <a:t>’ which is (o, o</a:t>
            </a:r>
            <a:r>
              <a:rPr lang="en-US" altLang="zh-HK" sz="2400" baseline="-25000" dirty="0"/>
              <a:t>1</a:t>
            </a:r>
            <a:r>
              <a:rPr lang="en-US" altLang="zh-HK" sz="2400" dirty="0"/>
              <a:t>, o</a:t>
            </a:r>
            <a:r>
              <a:rPr lang="en-US" altLang="zh-HK" sz="2400" baseline="-25000" dirty="0"/>
              <a:t>2</a:t>
            </a:r>
            <a:r>
              <a:rPr lang="en-US" altLang="zh-HK" sz="2400" dirty="0"/>
              <a:t>)-consistent?</a:t>
            </a:r>
            <a:endParaRPr lang="en-US" altLang="zh-HK" sz="2400" dirty="0" smtClean="0"/>
          </a:p>
          <a:p>
            <a:pPr lvl="1"/>
            <a:r>
              <a:rPr lang="en-US" altLang="zh-HK" sz="2000" dirty="0" smtClean="0"/>
              <a:t>Should be efficient!</a:t>
            </a:r>
            <a:endParaRPr lang="en-US" altLang="zh-HK" sz="2200" dirty="0" smtClean="0"/>
          </a:p>
          <a:p>
            <a:pPr lvl="2"/>
            <a:endParaRPr lang="en-US" altLang="zh-HK" sz="1600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5092855" y="1076523"/>
            <a:ext cx="3898745" cy="2581077"/>
            <a:chOff x="2670855" y="2743200"/>
            <a:chExt cx="5177745" cy="2819400"/>
          </a:xfrm>
        </p:grpSpPr>
        <p:sp>
          <p:nvSpPr>
            <p:cNvPr id="34" name="Oval 33"/>
            <p:cNvSpPr/>
            <p:nvPr/>
          </p:nvSpPr>
          <p:spPr>
            <a:xfrm>
              <a:off x="2718066" y="4470809"/>
              <a:ext cx="5130534" cy="1091791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HK" b="1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en-US" altLang="zh-HK" b="1" dirty="0" smtClean="0">
                  <a:solidFill>
                    <a:srgbClr val="FF0000"/>
                  </a:solidFill>
                </a:rPr>
                <a:t>Distance </a:t>
              </a:r>
              <a:r>
                <a:rPr lang="en-US" altLang="zh-HK" b="1" dirty="0">
                  <a:solidFill>
                    <a:srgbClr val="FF0000"/>
                  </a:solidFill>
                </a:rPr>
                <a:t>owner group space</a:t>
              </a:r>
              <a:endParaRPr lang="zh-HK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756874" y="4680467"/>
              <a:ext cx="779880" cy="2782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400" dirty="0" smtClean="0">
                  <a:solidFill>
                    <a:schemeClr val="tx1"/>
                  </a:solidFill>
                </a:rPr>
                <a:t>(,,)</a:t>
              </a:r>
              <a:r>
                <a:rPr lang="en-US" altLang="zh-HK" sz="1400" baseline="-25000" dirty="0" smtClean="0">
                  <a:solidFill>
                    <a:schemeClr val="tx1"/>
                  </a:solidFill>
                </a:rPr>
                <a:t>1</a:t>
              </a:r>
              <a:endParaRPr lang="zh-HK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36" name="Straight Connector 35"/>
            <p:cNvCxnSpPr>
              <a:stCxn id="35" idx="0"/>
            </p:cNvCxnSpPr>
            <p:nvPr/>
          </p:nvCxnSpPr>
          <p:spPr>
            <a:xfrm flipH="1" flipV="1">
              <a:off x="3822969" y="3655379"/>
              <a:ext cx="323846" cy="10250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5" idx="0"/>
              <a:endCxn id="44" idx="4"/>
            </p:cNvCxnSpPr>
            <p:nvPr/>
          </p:nvCxnSpPr>
          <p:spPr>
            <a:xfrm flipV="1">
              <a:off x="4146815" y="3655378"/>
              <a:ext cx="1089309" cy="10250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5385066" y="4615934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K" dirty="0" smtClean="0"/>
                <a:t>…</a:t>
              </a:r>
              <a:endParaRPr lang="zh-HK" alt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598961" y="4680467"/>
              <a:ext cx="786105" cy="27253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400" dirty="0" smtClean="0">
                  <a:solidFill>
                    <a:schemeClr val="tx1"/>
                  </a:solidFill>
                </a:rPr>
                <a:t>(,,)</a:t>
              </a:r>
              <a:r>
                <a:rPr lang="en-US" altLang="zh-HK" sz="1400" baseline="-25000" dirty="0" smtClean="0">
                  <a:solidFill>
                    <a:schemeClr val="tx1"/>
                  </a:solidFill>
                </a:rPr>
                <a:t>2</a:t>
              </a:r>
              <a:endParaRPr lang="zh-HK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080976" y="4680467"/>
              <a:ext cx="713789" cy="27253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400" dirty="0" smtClean="0">
                  <a:solidFill>
                    <a:schemeClr val="tx1"/>
                  </a:solidFill>
                </a:rPr>
                <a:t>(,,)</a:t>
              </a:r>
              <a:r>
                <a:rPr lang="en-US" altLang="zh-HK" sz="1400" baseline="-25000" dirty="0" smtClean="0">
                  <a:solidFill>
                    <a:schemeClr val="tx1"/>
                  </a:solidFill>
                </a:rPr>
                <a:t>m</a:t>
              </a:r>
              <a:endParaRPr lang="zh-HK" altLang="en-US" sz="1400" dirty="0">
                <a:solidFill>
                  <a:schemeClr val="tx1"/>
                </a:solidFill>
              </a:endParaRPr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2670855" y="2743200"/>
              <a:ext cx="5130534" cy="1091791"/>
              <a:chOff x="2670855" y="2743200"/>
              <a:chExt cx="5130534" cy="1091791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3480066" y="3262652"/>
                <a:ext cx="685800" cy="392595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HK" sz="1400" dirty="0" smtClean="0">
                    <a:solidFill>
                      <a:schemeClr val="tx1"/>
                    </a:solidFill>
                  </a:rPr>
                  <a:t>S</a:t>
                </a:r>
                <a:r>
                  <a:rPr lang="en-US" altLang="zh-HK" sz="1400" baseline="-25000" dirty="0" smtClean="0">
                    <a:solidFill>
                      <a:schemeClr val="tx1"/>
                    </a:solidFill>
                  </a:rPr>
                  <a:t>1</a:t>
                </a:r>
                <a:endParaRPr lang="zh-HK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4193856" y="3262651"/>
                <a:ext cx="685800" cy="392595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HK" sz="1400" dirty="0" smtClean="0">
                    <a:solidFill>
                      <a:schemeClr val="tx1"/>
                    </a:solidFill>
                  </a:rPr>
                  <a:t>S</a:t>
                </a:r>
                <a:r>
                  <a:rPr lang="en-US" altLang="zh-HK" sz="1400" baseline="-25000" dirty="0" smtClean="0">
                    <a:solidFill>
                      <a:schemeClr val="tx1"/>
                    </a:solidFill>
                  </a:rPr>
                  <a:t>2</a:t>
                </a:r>
                <a:endParaRPr lang="zh-HK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4893222" y="3262783"/>
                <a:ext cx="685800" cy="392595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HK" sz="1400" dirty="0" smtClean="0">
                    <a:solidFill>
                      <a:schemeClr val="tx1"/>
                    </a:solidFill>
                  </a:rPr>
                  <a:t>S</a:t>
                </a:r>
                <a:r>
                  <a:rPr lang="en-US" altLang="zh-HK" sz="1400" baseline="-25000" dirty="0" smtClean="0">
                    <a:solidFill>
                      <a:schemeClr val="tx1"/>
                    </a:solidFill>
                  </a:rPr>
                  <a:t>3</a:t>
                </a:r>
                <a:endParaRPr lang="zh-HK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6451866" y="3262783"/>
                <a:ext cx="685800" cy="392595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HK" sz="1400" dirty="0" err="1" smtClean="0">
                    <a:solidFill>
                      <a:schemeClr val="tx1"/>
                    </a:solidFill>
                  </a:rPr>
                  <a:t>S</a:t>
                </a:r>
                <a:r>
                  <a:rPr lang="en-US" altLang="zh-HK" sz="1400" baseline="-25000" dirty="0" err="1" smtClean="0">
                    <a:solidFill>
                      <a:schemeClr val="tx1"/>
                    </a:solidFill>
                  </a:rPr>
                  <a:t>n</a:t>
                </a:r>
                <a:endParaRPr lang="zh-HK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5766066" y="3286047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HK" dirty="0" smtClean="0"/>
                  <a:t>…</a:t>
                </a:r>
                <a:endParaRPr lang="zh-HK" altLang="en-US" dirty="0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2670855" y="2743200"/>
                <a:ext cx="5130534" cy="1091791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HK" b="1" dirty="0" smtClean="0">
                    <a:solidFill>
                      <a:schemeClr val="tx2"/>
                    </a:solidFill>
                  </a:rPr>
                  <a:t>Feasible set space</a:t>
                </a:r>
              </a:p>
              <a:p>
                <a:pPr algn="ctr"/>
                <a:endParaRPr lang="en-US" altLang="zh-HK" b="1" dirty="0">
                  <a:solidFill>
                    <a:schemeClr val="tx2"/>
                  </a:solidFill>
                </a:endParaRPr>
              </a:p>
              <a:p>
                <a:pPr algn="ctr"/>
                <a:endParaRPr lang="zh-HK" altLang="en-US" b="1" dirty="0">
                  <a:solidFill>
                    <a:schemeClr val="tx2"/>
                  </a:solidFill>
                </a:endParaRPr>
              </a:p>
            </p:txBody>
          </p:sp>
        </p:grpSp>
        <p:cxnSp>
          <p:nvCxnSpPr>
            <p:cNvPr id="48" name="Straight Connector 47"/>
            <p:cNvCxnSpPr>
              <a:stCxn id="39" idx="0"/>
            </p:cNvCxnSpPr>
            <p:nvPr/>
          </p:nvCxnSpPr>
          <p:spPr>
            <a:xfrm flipH="1" flipV="1">
              <a:off x="4536759" y="3655381"/>
              <a:ext cx="455254" cy="10250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40" idx="0"/>
            </p:cNvCxnSpPr>
            <p:nvPr/>
          </p:nvCxnSpPr>
          <p:spPr>
            <a:xfrm flipV="1">
              <a:off x="6437870" y="3655381"/>
              <a:ext cx="356895" cy="10250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4"/>
          <p:cNvSpPr/>
          <p:nvPr/>
        </p:nvSpPr>
        <p:spPr>
          <a:xfrm>
            <a:off x="1447800" y="1676400"/>
            <a:ext cx="4220817" cy="1981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b="1" dirty="0" smtClean="0">
                <a:solidFill>
                  <a:schemeClr val="tx2"/>
                </a:solidFill>
              </a:rPr>
              <a:t>A distance </a:t>
            </a:r>
            <a:r>
              <a:rPr lang="en-US" altLang="zh-HK" b="1" dirty="0">
                <a:solidFill>
                  <a:schemeClr val="tx2"/>
                </a:solidFill>
              </a:rPr>
              <a:t>o</a:t>
            </a:r>
            <a:r>
              <a:rPr lang="en-US" altLang="zh-HK" b="1" dirty="0" smtClean="0">
                <a:solidFill>
                  <a:schemeClr val="tx2"/>
                </a:solidFill>
              </a:rPr>
              <a:t>wner-driven approach</a:t>
            </a:r>
          </a:p>
          <a:p>
            <a:endParaRPr lang="en-US" altLang="zh-HK" b="1" dirty="0" smtClean="0"/>
          </a:p>
          <a:p>
            <a:r>
              <a:rPr lang="en-US" altLang="zh-HK" b="1" dirty="0" smtClean="0"/>
              <a:t>For</a:t>
            </a:r>
            <a:r>
              <a:rPr lang="en-US" altLang="zh-HK" dirty="0" smtClean="0"/>
              <a:t> </a:t>
            </a:r>
            <a:r>
              <a:rPr lang="en-US" altLang="zh-HK" dirty="0">
                <a:solidFill>
                  <a:schemeClr val="tx1"/>
                </a:solidFill>
                <a:sym typeface="Wingdings" pitchFamily="2" charset="2"/>
              </a:rPr>
              <a:t>each triplet (o, o</a:t>
            </a:r>
            <a:r>
              <a:rPr lang="en-US" altLang="zh-HK" baseline="-25000" dirty="0">
                <a:solidFill>
                  <a:schemeClr val="tx1"/>
                </a:solidFill>
                <a:sym typeface="Wingdings" pitchFamily="2" charset="2"/>
              </a:rPr>
              <a:t>1</a:t>
            </a:r>
            <a:r>
              <a:rPr lang="en-US" altLang="zh-HK" dirty="0">
                <a:solidFill>
                  <a:schemeClr val="tx1"/>
                </a:solidFill>
                <a:sym typeface="Wingdings" pitchFamily="2" charset="2"/>
              </a:rPr>
              <a:t>, o</a:t>
            </a:r>
            <a:r>
              <a:rPr lang="en-US" altLang="zh-HK" baseline="-25000" dirty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altLang="zh-HK" dirty="0">
                <a:solidFill>
                  <a:schemeClr val="tx1"/>
                </a:solidFill>
                <a:sym typeface="Wingdings" pitchFamily="2" charset="2"/>
              </a:rPr>
              <a:t>)</a:t>
            </a:r>
          </a:p>
          <a:p>
            <a:pPr lvl="1"/>
            <a:r>
              <a:rPr lang="en-US" altLang="zh-HK" b="1" dirty="0" smtClean="0"/>
              <a:t>If</a:t>
            </a:r>
            <a:r>
              <a:rPr lang="en-US" altLang="zh-HK" dirty="0" smtClean="0"/>
              <a:t> </a:t>
            </a:r>
            <a:r>
              <a:rPr lang="en-US" altLang="zh-HK" dirty="0"/>
              <a:t>there exists a feasible set S’ which is (o, o</a:t>
            </a:r>
            <a:r>
              <a:rPr lang="en-US" altLang="zh-HK" baseline="-25000" dirty="0"/>
              <a:t>1</a:t>
            </a:r>
            <a:r>
              <a:rPr lang="en-US" altLang="zh-HK" dirty="0"/>
              <a:t>, o</a:t>
            </a:r>
            <a:r>
              <a:rPr lang="en-US" altLang="zh-HK" baseline="-25000" dirty="0"/>
              <a:t>2</a:t>
            </a:r>
            <a:r>
              <a:rPr lang="en-US" altLang="zh-HK" dirty="0"/>
              <a:t>)-</a:t>
            </a:r>
            <a:r>
              <a:rPr lang="en-US" altLang="zh-HK" dirty="0" smtClean="0"/>
              <a:t>consistent </a:t>
            </a:r>
            <a:r>
              <a:rPr lang="en-US" altLang="zh-HK" b="1" dirty="0"/>
              <a:t>then</a:t>
            </a:r>
          </a:p>
          <a:p>
            <a:endParaRPr lang="en-US" altLang="zh-HK" b="1" dirty="0" smtClean="0"/>
          </a:p>
          <a:p>
            <a:r>
              <a:rPr lang="en-US" altLang="zh-HK" b="1" dirty="0" smtClean="0"/>
              <a:t>Return</a:t>
            </a:r>
            <a:r>
              <a:rPr lang="en-US" altLang="zh-HK" dirty="0" smtClean="0"/>
              <a:t> </a:t>
            </a:r>
            <a:r>
              <a:rPr lang="en-US" altLang="zh-HK" dirty="0"/>
              <a:t>S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77617" y="2324100"/>
            <a:ext cx="4191000" cy="26670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0" name="Rectangle 9"/>
          <p:cNvSpPr/>
          <p:nvPr/>
        </p:nvSpPr>
        <p:spPr>
          <a:xfrm>
            <a:off x="1477617" y="2607798"/>
            <a:ext cx="4191000" cy="516401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Rectangle 10"/>
          <p:cNvSpPr/>
          <p:nvPr/>
        </p:nvSpPr>
        <p:spPr>
          <a:xfrm>
            <a:off x="77372" y="2247900"/>
            <a:ext cx="1219200" cy="3429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b="1" dirty="0" smtClean="0">
                <a:solidFill>
                  <a:schemeClr val="tx2"/>
                </a:solidFill>
                <a:sym typeface="Wingdings" pitchFamily="2" charset="2"/>
              </a:rPr>
              <a:t>Issue 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6200" y="2667000"/>
            <a:ext cx="1219200" cy="3429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b="1" dirty="0" smtClean="0">
                <a:solidFill>
                  <a:schemeClr val="tx2"/>
                </a:solidFill>
                <a:sym typeface="Wingdings" pitchFamily="2" charset="2"/>
              </a:rPr>
              <a:t>Issue 2</a:t>
            </a:r>
          </a:p>
        </p:txBody>
      </p:sp>
      <p:sp>
        <p:nvSpPr>
          <p:cNvPr id="55" name="Rectangular Callout 54"/>
          <p:cNvSpPr/>
          <p:nvPr/>
        </p:nvSpPr>
        <p:spPr>
          <a:xfrm>
            <a:off x="3592995" y="152401"/>
            <a:ext cx="1881008" cy="599786"/>
          </a:xfrm>
          <a:prstGeom prst="wedgeRectCallout">
            <a:avLst>
              <a:gd name="adj1" fmla="val 74135"/>
              <a:gd name="adj2" fmla="val 3814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en-US" altLang="zh-HK" dirty="0" smtClean="0">
                <a:solidFill>
                  <a:schemeClr val="tx2"/>
                </a:solidFill>
                <a:sym typeface="Wingdings" pitchFamily="2" charset="2"/>
              </a:rPr>
              <a:t>A subset of the </a:t>
            </a:r>
            <a:r>
              <a:rPr lang="en-US" altLang="zh-HK" dirty="0" smtClean="0">
                <a:solidFill>
                  <a:srgbClr val="FF0000"/>
                </a:solidFill>
                <a:sym typeface="Wingdings" pitchFamily="2" charset="2"/>
              </a:rPr>
              <a:t>triplet space</a:t>
            </a:r>
            <a:endParaRPr lang="en-US" altLang="zh-HK" dirty="0">
              <a:solidFill>
                <a:schemeClr val="tx2"/>
              </a:solidFill>
              <a:sym typeface="Wingdings" pitchFamily="2" charset="2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447799" y="1953868"/>
            <a:ext cx="4220817" cy="2940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dirty="0"/>
              <a:t>Maintain a best-known feasible set S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447798" y="3142506"/>
            <a:ext cx="4220817" cy="2940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n-US" altLang="zh-HK" dirty="0"/>
              <a:t>S </a:t>
            </a:r>
            <a:r>
              <a:rPr lang="en-US" altLang="zh-HK" dirty="0">
                <a:sym typeface="Wingdings" pitchFamily="2" charset="2"/>
              </a:rPr>
              <a:t> S’ if cost(S’) &lt; cost(S)</a:t>
            </a:r>
            <a:endParaRPr lang="en-US" altLang="zh-HK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758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5008"/>
    </mc:Choice>
    <mc:Fallback xmlns="">
      <p:transition spd="slow" advTm="2850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  <p:bldP spid="12" grpId="0" animBg="1"/>
      <p:bldP spid="55" grpId="0" animBg="1"/>
      <p:bldP spid="56" grpId="0" animBg="1"/>
      <p:bldP spid="5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smtClean="0"/>
              <a:t>Issue </a:t>
            </a:r>
            <a:r>
              <a:rPr lang="en-US" altLang="zh-HK" sz="3200" dirty="0"/>
              <a:t>1: How to search over the “triplet” space?</a:t>
            </a:r>
            <a:endParaRPr lang="zh-HK" alt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/>
              <a:t>Not all relevant objects need to be considered as the candidates of the query distance o.</a:t>
            </a:r>
          </a:p>
          <a:p>
            <a:pPr lvl="1"/>
            <a:r>
              <a:rPr lang="en-US" altLang="zh-HK" sz="2000" dirty="0" smtClean="0">
                <a:solidFill>
                  <a:schemeClr val="tx2"/>
                </a:solidFill>
              </a:rPr>
              <a:t>o cannot be too close to q.</a:t>
            </a:r>
          </a:p>
          <a:p>
            <a:pPr lvl="2"/>
            <a:r>
              <a:rPr lang="en-US" altLang="zh-HK" sz="1800" b="1" dirty="0" smtClean="0"/>
              <a:t>Lower bound</a:t>
            </a:r>
            <a:r>
              <a:rPr lang="en-US" altLang="zh-HK" sz="1800" dirty="0" smtClean="0"/>
              <a:t> of d(o, q)</a:t>
            </a:r>
          </a:p>
          <a:p>
            <a:pPr lvl="2"/>
            <a:r>
              <a:rPr lang="en-US" altLang="zh-HK" sz="1800" dirty="0" smtClean="0"/>
              <a:t>d(o, q</a:t>
            </a:r>
            <a:r>
              <a:rPr lang="en-US" altLang="zh-HK" sz="1800" dirty="0"/>
              <a:t>) </a:t>
            </a:r>
            <a:r>
              <a:rPr lang="en-US" altLang="zh-HK" sz="1800" dirty="0" smtClean="0"/>
              <a:t>≥ </a:t>
            </a:r>
            <a:r>
              <a:rPr lang="en-US" altLang="zh-HK" sz="1800" dirty="0" err="1"/>
              <a:t>r</a:t>
            </a:r>
            <a:r>
              <a:rPr lang="en-US" altLang="zh-HK" sz="1800" baseline="-25000" dirty="0" err="1"/>
              <a:t>min</a:t>
            </a:r>
            <a:r>
              <a:rPr lang="en-US" altLang="zh-HK" sz="1800" dirty="0"/>
              <a:t> </a:t>
            </a:r>
            <a:r>
              <a:rPr lang="en-US" altLang="zh-HK" sz="1800" dirty="0" smtClean="0"/>
              <a:t>= d(o</a:t>
            </a:r>
            <a:r>
              <a:rPr lang="en-US" altLang="zh-HK" sz="1800" baseline="-25000" dirty="0" smtClean="0"/>
              <a:t>f</a:t>
            </a:r>
            <a:r>
              <a:rPr lang="en-US" altLang="zh-HK" sz="1800" dirty="0" smtClean="0"/>
              <a:t>, q), o</a:t>
            </a:r>
            <a:r>
              <a:rPr lang="en-US" altLang="zh-HK" sz="1800" baseline="-25000" dirty="0" smtClean="0"/>
              <a:t>f</a:t>
            </a:r>
            <a:r>
              <a:rPr lang="en-US" altLang="zh-HK" sz="1800" dirty="0" smtClean="0"/>
              <a:t> is the farthest </a:t>
            </a:r>
            <a:r>
              <a:rPr lang="en-US" altLang="zh-HK" sz="1800" dirty="0" smtClean="0">
                <a:solidFill>
                  <a:schemeClr val="tx2"/>
                </a:solidFill>
              </a:rPr>
              <a:t>keyword NN</a:t>
            </a:r>
            <a:r>
              <a:rPr lang="en-US" altLang="zh-HK" sz="1800" dirty="0" smtClean="0"/>
              <a:t> from q. </a:t>
            </a:r>
          </a:p>
          <a:p>
            <a:pPr lvl="1"/>
            <a:r>
              <a:rPr lang="en-US" altLang="zh-HK" sz="2000" dirty="0" smtClean="0">
                <a:solidFill>
                  <a:schemeClr val="tx2"/>
                </a:solidFill>
              </a:rPr>
              <a:t>Objects that are too far away from q can be ignored.</a:t>
            </a:r>
          </a:p>
          <a:p>
            <a:pPr lvl="2"/>
            <a:r>
              <a:rPr lang="en-US" altLang="zh-HK" sz="1800" b="1" dirty="0" smtClean="0"/>
              <a:t>Upper </a:t>
            </a:r>
            <a:r>
              <a:rPr lang="en-US" altLang="zh-HK" sz="1800" b="1" dirty="0"/>
              <a:t>bound</a:t>
            </a:r>
            <a:r>
              <a:rPr lang="en-US" altLang="zh-HK" sz="1800" dirty="0"/>
              <a:t> of d(o, q</a:t>
            </a:r>
            <a:r>
              <a:rPr lang="en-US" altLang="zh-HK" sz="1800" dirty="0" smtClean="0"/>
              <a:t>)</a:t>
            </a:r>
            <a:endParaRPr lang="en-US" altLang="zh-HK" sz="1800" dirty="0" smtClean="0">
              <a:solidFill>
                <a:schemeClr val="tx2"/>
              </a:solidFill>
            </a:endParaRPr>
          </a:p>
          <a:p>
            <a:pPr lvl="2"/>
            <a:r>
              <a:rPr lang="en-US" altLang="zh-HK" sz="1600" dirty="0" smtClean="0"/>
              <a:t>d(o, q) ≤ </a:t>
            </a:r>
            <a:r>
              <a:rPr lang="en-US" altLang="zh-HK" sz="1600" dirty="0" err="1" smtClean="0"/>
              <a:t>r</a:t>
            </a:r>
            <a:r>
              <a:rPr lang="en-US" altLang="zh-HK" sz="1600" baseline="-25000" dirty="0" err="1" smtClean="0"/>
              <a:t>max</a:t>
            </a:r>
            <a:r>
              <a:rPr lang="en-US" altLang="zh-HK" sz="1600" dirty="0" smtClean="0"/>
              <a:t> = cost(S)</a:t>
            </a:r>
          </a:p>
          <a:p>
            <a:pPr lvl="1"/>
            <a:r>
              <a:rPr lang="en-US" altLang="zh-HK" sz="2000" dirty="0" smtClean="0"/>
              <a:t>A “</a:t>
            </a:r>
            <a:r>
              <a:rPr lang="en-US" altLang="zh-HK" sz="2000" dirty="0" smtClean="0">
                <a:solidFill>
                  <a:schemeClr val="tx2"/>
                </a:solidFill>
              </a:rPr>
              <a:t>ring</a:t>
            </a:r>
            <a:r>
              <a:rPr lang="en-US" altLang="zh-HK" sz="2000" dirty="0" smtClean="0"/>
              <a:t>” region, R(S).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048000" y="76200"/>
            <a:ext cx="5988569" cy="1981200"/>
            <a:chOff x="3048000" y="76200"/>
            <a:chExt cx="5988569" cy="1981200"/>
          </a:xfrm>
        </p:grpSpPr>
        <p:sp>
          <p:nvSpPr>
            <p:cNvPr id="45" name="Rectangle 44"/>
            <p:cNvSpPr/>
            <p:nvPr/>
          </p:nvSpPr>
          <p:spPr>
            <a:xfrm>
              <a:off x="4815752" y="76200"/>
              <a:ext cx="4220817" cy="1981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altLang="zh-HK" b="1" dirty="0" smtClean="0">
                  <a:solidFill>
                    <a:schemeClr val="tx2"/>
                  </a:solidFill>
                </a:rPr>
                <a:t>A distance </a:t>
              </a:r>
              <a:r>
                <a:rPr lang="en-US" altLang="zh-HK" b="1" dirty="0">
                  <a:solidFill>
                    <a:schemeClr val="tx2"/>
                  </a:solidFill>
                </a:rPr>
                <a:t>o</a:t>
              </a:r>
              <a:r>
                <a:rPr lang="en-US" altLang="zh-HK" b="1" dirty="0" smtClean="0">
                  <a:solidFill>
                    <a:schemeClr val="tx2"/>
                  </a:solidFill>
                </a:rPr>
                <a:t>wner-driven approach</a:t>
              </a:r>
            </a:p>
            <a:p>
              <a:r>
                <a:rPr lang="en-US" altLang="zh-HK" dirty="0" smtClean="0"/>
                <a:t>Maintain </a:t>
              </a:r>
              <a:r>
                <a:rPr lang="en-US" altLang="zh-HK" dirty="0"/>
                <a:t>a best-known feasible set S</a:t>
              </a:r>
            </a:p>
            <a:p>
              <a:r>
                <a:rPr lang="en-US" altLang="zh-HK" b="1" dirty="0"/>
                <a:t>For</a:t>
              </a:r>
              <a:r>
                <a:rPr lang="en-US" altLang="zh-HK" dirty="0"/>
                <a:t> each triplet (o, o</a:t>
              </a:r>
              <a:r>
                <a:rPr lang="en-US" altLang="zh-HK" baseline="-25000" dirty="0"/>
                <a:t>1,</a:t>
              </a:r>
              <a:r>
                <a:rPr lang="en-US" altLang="zh-HK" dirty="0"/>
                <a:t> o</a:t>
              </a:r>
              <a:r>
                <a:rPr lang="en-US" altLang="zh-HK" baseline="-25000" dirty="0"/>
                <a:t>2</a:t>
              </a:r>
              <a:r>
                <a:rPr lang="en-US" altLang="zh-HK" dirty="0"/>
                <a:t>)</a:t>
              </a:r>
            </a:p>
            <a:p>
              <a:pPr lvl="1"/>
              <a:r>
                <a:rPr lang="en-US" altLang="zh-HK" b="1" dirty="0"/>
                <a:t>If</a:t>
              </a:r>
              <a:r>
                <a:rPr lang="en-US" altLang="zh-HK" dirty="0"/>
                <a:t> there exists a feasible set S’ which is (o, o</a:t>
              </a:r>
              <a:r>
                <a:rPr lang="en-US" altLang="zh-HK" baseline="-25000" dirty="0"/>
                <a:t>1</a:t>
              </a:r>
              <a:r>
                <a:rPr lang="en-US" altLang="zh-HK" dirty="0"/>
                <a:t>, o</a:t>
              </a:r>
              <a:r>
                <a:rPr lang="en-US" altLang="zh-HK" baseline="-25000" dirty="0"/>
                <a:t>2</a:t>
              </a:r>
              <a:r>
                <a:rPr lang="en-US" altLang="zh-HK" dirty="0"/>
                <a:t>)-</a:t>
              </a:r>
              <a:r>
                <a:rPr lang="en-US" altLang="zh-HK" dirty="0" smtClean="0"/>
                <a:t>consistent </a:t>
              </a:r>
              <a:r>
                <a:rPr lang="en-US" altLang="zh-HK" b="1" dirty="0"/>
                <a:t>then</a:t>
              </a:r>
            </a:p>
            <a:p>
              <a:pPr lvl="2"/>
              <a:r>
                <a:rPr lang="en-US" altLang="zh-HK" dirty="0"/>
                <a:t>S </a:t>
              </a:r>
              <a:r>
                <a:rPr lang="en-US" altLang="zh-HK" dirty="0">
                  <a:sym typeface="Wingdings" pitchFamily="2" charset="2"/>
                </a:rPr>
                <a:t> S’ if cost(S’) &lt; cost(S)</a:t>
              </a:r>
              <a:endParaRPr lang="en-US" altLang="zh-HK" dirty="0"/>
            </a:p>
            <a:p>
              <a:r>
                <a:rPr lang="en-US" altLang="zh-HK" b="1" dirty="0"/>
                <a:t>Return</a:t>
              </a:r>
              <a:r>
                <a:rPr lang="en-US" altLang="zh-HK" dirty="0"/>
                <a:t> S</a:t>
              </a:r>
              <a:endParaRPr lang="zh-HK" altLang="en-US" dirty="0"/>
            </a:p>
          </p:txBody>
        </p:sp>
        <p:sp>
          <p:nvSpPr>
            <p:cNvPr id="46" name="Right Arrow 45"/>
            <p:cNvSpPr/>
            <p:nvPr/>
          </p:nvSpPr>
          <p:spPr>
            <a:xfrm>
              <a:off x="4301197" y="685800"/>
              <a:ext cx="367284" cy="228600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834597" y="609600"/>
              <a:ext cx="4191000" cy="30480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048000" y="647700"/>
              <a:ext cx="1219200" cy="3429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b="1" dirty="0" smtClean="0">
                  <a:solidFill>
                    <a:schemeClr val="tx2"/>
                  </a:solidFill>
                  <a:sym typeface="Wingdings" pitchFamily="2" charset="2"/>
                </a:rPr>
                <a:t>Issue 1</a:t>
              </a:r>
            </a:p>
          </p:txBody>
        </p:sp>
      </p:grpSp>
      <p:sp>
        <p:nvSpPr>
          <p:cNvPr id="49" name="Up Arrow 48"/>
          <p:cNvSpPr/>
          <p:nvPr/>
        </p:nvSpPr>
        <p:spPr>
          <a:xfrm>
            <a:off x="6629400" y="914400"/>
            <a:ext cx="175591" cy="247650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6375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235"/>
    </mc:Choice>
    <mc:Fallback xmlns="">
      <p:transition spd="slow" advTm="242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smtClean="0"/>
              <a:t>Issue </a:t>
            </a:r>
            <a:r>
              <a:rPr lang="en-US" altLang="zh-HK" sz="3200" dirty="0"/>
              <a:t>1: How to search over the “triplet” space?</a:t>
            </a:r>
            <a:endParaRPr lang="zh-HK" alt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/>
              <a:t>Once the candidate of the query distance owner, says o, is fixed, the pairwise distance owners o</a:t>
            </a:r>
            <a:r>
              <a:rPr lang="en-US" altLang="zh-HK" sz="2400" baseline="-25000" dirty="0" smtClean="0"/>
              <a:t>1</a:t>
            </a:r>
            <a:r>
              <a:rPr lang="en-US" altLang="zh-HK" sz="2400" dirty="0" smtClean="0"/>
              <a:t> and o</a:t>
            </a:r>
            <a:r>
              <a:rPr lang="en-US" altLang="zh-HK" sz="2400" baseline="-25000" dirty="0" smtClean="0"/>
              <a:t>2</a:t>
            </a:r>
            <a:r>
              <a:rPr lang="en-US" altLang="zh-HK" sz="2400" dirty="0" smtClean="0"/>
              <a:t> are </a:t>
            </a:r>
            <a:r>
              <a:rPr lang="en-US" altLang="zh-HK" sz="2400" dirty="0" smtClean="0">
                <a:solidFill>
                  <a:schemeClr val="tx2"/>
                </a:solidFill>
              </a:rPr>
              <a:t>constrained</a:t>
            </a:r>
            <a:r>
              <a:rPr lang="en-US" altLang="zh-HK" sz="2400" dirty="0" smtClean="0"/>
              <a:t>.</a:t>
            </a:r>
          </a:p>
          <a:p>
            <a:pPr lvl="1"/>
            <a:r>
              <a:rPr lang="en-US" altLang="zh-HK" sz="2000" dirty="0" smtClean="0"/>
              <a:t>Restricted in Disk(q, d(o, q))!</a:t>
            </a:r>
          </a:p>
          <a:p>
            <a:pPr lvl="1"/>
            <a:r>
              <a:rPr lang="en-US" altLang="zh-HK" sz="2000" dirty="0" smtClean="0">
                <a:solidFill>
                  <a:schemeClr val="tx2"/>
                </a:solidFill>
              </a:rPr>
              <a:t>d(o</a:t>
            </a:r>
            <a:r>
              <a:rPr lang="en-US" altLang="zh-HK" sz="2000" baseline="-25000" dirty="0" smtClean="0">
                <a:solidFill>
                  <a:schemeClr val="tx2"/>
                </a:solidFill>
              </a:rPr>
              <a:t>1</a:t>
            </a:r>
            <a:r>
              <a:rPr lang="en-US" altLang="zh-HK" sz="2000" dirty="0" smtClean="0">
                <a:solidFill>
                  <a:schemeClr val="tx2"/>
                </a:solidFill>
              </a:rPr>
              <a:t>, o</a:t>
            </a:r>
            <a:r>
              <a:rPr lang="en-US" altLang="zh-HK" sz="2000" baseline="-25000" dirty="0" smtClean="0">
                <a:solidFill>
                  <a:schemeClr val="tx2"/>
                </a:solidFill>
              </a:rPr>
              <a:t>2</a:t>
            </a:r>
            <a:r>
              <a:rPr lang="en-US" altLang="zh-HK" sz="2000" dirty="0" smtClean="0">
                <a:solidFill>
                  <a:schemeClr val="tx2"/>
                </a:solidFill>
              </a:rPr>
              <a:t>) cannot be too small</a:t>
            </a:r>
            <a:r>
              <a:rPr lang="en-US" altLang="zh-HK" sz="2000" dirty="0" smtClean="0"/>
              <a:t>!</a:t>
            </a:r>
          </a:p>
          <a:p>
            <a:pPr lvl="2"/>
            <a:r>
              <a:rPr lang="en-US" altLang="zh-HK" sz="1600" b="1" dirty="0" smtClean="0"/>
              <a:t>Lower bound</a:t>
            </a:r>
            <a:r>
              <a:rPr lang="en-US" altLang="zh-HK" sz="1600" dirty="0" smtClean="0"/>
              <a:t> of d(o</a:t>
            </a:r>
            <a:r>
              <a:rPr lang="en-US" altLang="zh-HK" sz="1600" baseline="-25000" dirty="0" smtClean="0"/>
              <a:t>1</a:t>
            </a:r>
            <a:r>
              <a:rPr lang="en-US" altLang="zh-HK" sz="1600" dirty="0" smtClean="0"/>
              <a:t>, o</a:t>
            </a:r>
            <a:r>
              <a:rPr lang="en-US" altLang="zh-HK" sz="1600" baseline="-25000" dirty="0" smtClean="0"/>
              <a:t>2</a:t>
            </a:r>
            <a:r>
              <a:rPr lang="en-US" altLang="zh-HK" sz="1600" dirty="0" smtClean="0"/>
              <a:t>):</a:t>
            </a:r>
          </a:p>
          <a:p>
            <a:pPr lvl="2"/>
            <a:r>
              <a:rPr lang="en-US" altLang="zh-HK" sz="1800" dirty="0" smtClean="0">
                <a:solidFill>
                  <a:schemeClr val="tx2"/>
                </a:solidFill>
              </a:rPr>
              <a:t>d(o</a:t>
            </a:r>
            <a:r>
              <a:rPr lang="en-US" altLang="zh-HK" sz="1800" baseline="-25000" dirty="0" smtClean="0">
                <a:solidFill>
                  <a:schemeClr val="tx2"/>
                </a:solidFill>
              </a:rPr>
              <a:t>1</a:t>
            </a:r>
            <a:r>
              <a:rPr lang="en-US" altLang="zh-HK" sz="1800" dirty="0" smtClean="0">
                <a:solidFill>
                  <a:schemeClr val="tx2"/>
                </a:solidFill>
              </a:rPr>
              <a:t>, o</a:t>
            </a:r>
            <a:r>
              <a:rPr lang="en-US" altLang="zh-HK" sz="1800" baseline="-25000" dirty="0" smtClean="0">
                <a:solidFill>
                  <a:schemeClr val="tx2"/>
                </a:solidFill>
              </a:rPr>
              <a:t>2</a:t>
            </a:r>
            <a:r>
              <a:rPr lang="en-US" altLang="zh-HK" sz="1800" dirty="0" smtClean="0">
                <a:solidFill>
                  <a:schemeClr val="tx2"/>
                </a:solidFill>
              </a:rPr>
              <a:t>) ≥ </a:t>
            </a:r>
            <a:r>
              <a:rPr lang="en-US" altLang="zh-HK" sz="1800" dirty="0" err="1" smtClean="0">
                <a:solidFill>
                  <a:schemeClr val="tx2"/>
                </a:solidFill>
              </a:rPr>
              <a:t>d</a:t>
            </a:r>
            <a:r>
              <a:rPr lang="en-US" altLang="zh-HK" sz="1800" baseline="-25000" dirty="0" err="1" smtClean="0">
                <a:solidFill>
                  <a:schemeClr val="tx2"/>
                </a:solidFill>
              </a:rPr>
              <a:t>min</a:t>
            </a:r>
            <a:r>
              <a:rPr lang="en-US" altLang="zh-HK" sz="1800" dirty="0" smtClean="0">
                <a:solidFill>
                  <a:schemeClr val="tx2"/>
                </a:solidFill>
              </a:rPr>
              <a:t> = d(o, q) – min{d(o</a:t>
            </a:r>
            <a:r>
              <a:rPr lang="en-US" altLang="zh-HK" sz="1800" baseline="-25000" dirty="0" smtClean="0">
                <a:solidFill>
                  <a:schemeClr val="tx2"/>
                </a:solidFill>
              </a:rPr>
              <a:t>1</a:t>
            </a:r>
            <a:r>
              <a:rPr lang="en-US" altLang="zh-HK" sz="1800" dirty="0" smtClean="0">
                <a:solidFill>
                  <a:schemeClr val="tx2"/>
                </a:solidFill>
              </a:rPr>
              <a:t>, q), d(o</a:t>
            </a:r>
            <a:r>
              <a:rPr lang="en-US" altLang="zh-HK" sz="1800" baseline="-25000" dirty="0" smtClean="0">
                <a:solidFill>
                  <a:schemeClr val="tx2"/>
                </a:solidFill>
              </a:rPr>
              <a:t>2</a:t>
            </a:r>
            <a:r>
              <a:rPr lang="en-US" altLang="zh-HK" sz="1800" dirty="0" smtClean="0">
                <a:solidFill>
                  <a:schemeClr val="tx2"/>
                </a:solidFill>
              </a:rPr>
              <a:t>, q)}</a:t>
            </a:r>
          </a:p>
          <a:p>
            <a:pPr lvl="2"/>
            <a:r>
              <a:rPr lang="en-US" altLang="zh-HK" sz="1800" dirty="0" smtClean="0"/>
              <a:t>triangle inequality</a:t>
            </a:r>
            <a:endParaRPr lang="en-US" altLang="zh-HK" sz="1800" dirty="0" smtClean="0">
              <a:solidFill>
                <a:schemeClr val="tx2"/>
              </a:solidFill>
            </a:endParaRPr>
          </a:p>
          <a:p>
            <a:pPr lvl="1"/>
            <a:r>
              <a:rPr lang="en-US" altLang="zh-HK" sz="2000" dirty="0" smtClean="0">
                <a:solidFill>
                  <a:schemeClr val="tx2"/>
                </a:solidFill>
              </a:rPr>
              <a:t>Those with large d(o</a:t>
            </a:r>
            <a:r>
              <a:rPr lang="en-US" altLang="zh-HK" sz="2000" baseline="-25000" dirty="0" smtClean="0">
                <a:solidFill>
                  <a:schemeClr val="tx2"/>
                </a:solidFill>
              </a:rPr>
              <a:t>1</a:t>
            </a:r>
            <a:r>
              <a:rPr lang="en-US" altLang="zh-HK" sz="2000" dirty="0" smtClean="0">
                <a:solidFill>
                  <a:schemeClr val="tx2"/>
                </a:solidFill>
              </a:rPr>
              <a:t>, o</a:t>
            </a:r>
            <a:r>
              <a:rPr lang="en-US" altLang="zh-HK" sz="2000" baseline="-25000" dirty="0" smtClean="0">
                <a:solidFill>
                  <a:schemeClr val="tx2"/>
                </a:solidFill>
              </a:rPr>
              <a:t>2</a:t>
            </a:r>
            <a:r>
              <a:rPr lang="en-US" altLang="zh-HK" sz="2000" dirty="0" smtClean="0">
                <a:solidFill>
                  <a:schemeClr val="tx2"/>
                </a:solidFill>
              </a:rPr>
              <a:t>) can be pruned!</a:t>
            </a:r>
          </a:p>
          <a:p>
            <a:pPr lvl="2"/>
            <a:r>
              <a:rPr lang="en-US" altLang="zh-HK" sz="1600" b="1" dirty="0" smtClean="0"/>
              <a:t>Upper bound</a:t>
            </a:r>
            <a:r>
              <a:rPr lang="en-US" altLang="zh-HK" sz="1600" dirty="0" smtClean="0"/>
              <a:t> of d(o</a:t>
            </a:r>
            <a:r>
              <a:rPr lang="en-US" altLang="zh-HK" sz="1600" baseline="-25000" dirty="0" smtClean="0"/>
              <a:t>1</a:t>
            </a:r>
            <a:r>
              <a:rPr lang="en-US" altLang="zh-HK" sz="1600" dirty="0" smtClean="0"/>
              <a:t>, o</a:t>
            </a:r>
            <a:r>
              <a:rPr lang="en-US" altLang="zh-HK" sz="1600" baseline="-25000" dirty="0" smtClean="0"/>
              <a:t>2</a:t>
            </a:r>
            <a:r>
              <a:rPr lang="en-US" altLang="zh-HK" sz="1600" dirty="0" smtClean="0"/>
              <a:t>) </a:t>
            </a:r>
          </a:p>
          <a:p>
            <a:pPr lvl="2"/>
            <a:r>
              <a:rPr lang="en-US" altLang="zh-HK" sz="1800" dirty="0">
                <a:solidFill>
                  <a:schemeClr val="tx2"/>
                </a:solidFill>
              </a:rPr>
              <a:t>d(o</a:t>
            </a:r>
            <a:r>
              <a:rPr lang="en-US" altLang="zh-HK" sz="1800" baseline="-25000" dirty="0">
                <a:solidFill>
                  <a:schemeClr val="tx2"/>
                </a:solidFill>
              </a:rPr>
              <a:t>1</a:t>
            </a:r>
            <a:r>
              <a:rPr lang="en-US" altLang="zh-HK" sz="1800" dirty="0">
                <a:solidFill>
                  <a:schemeClr val="tx2"/>
                </a:solidFill>
              </a:rPr>
              <a:t>, o</a:t>
            </a:r>
            <a:r>
              <a:rPr lang="en-US" altLang="zh-HK" sz="1800" baseline="-25000" dirty="0">
                <a:solidFill>
                  <a:schemeClr val="tx2"/>
                </a:solidFill>
              </a:rPr>
              <a:t>2</a:t>
            </a:r>
            <a:r>
              <a:rPr lang="en-US" altLang="zh-HK" sz="1800" dirty="0">
                <a:solidFill>
                  <a:schemeClr val="tx2"/>
                </a:solidFill>
              </a:rPr>
              <a:t>) ≥ </a:t>
            </a:r>
            <a:r>
              <a:rPr lang="en-US" altLang="zh-HK" sz="1800" dirty="0" err="1" smtClean="0">
                <a:solidFill>
                  <a:schemeClr val="tx2"/>
                </a:solidFill>
              </a:rPr>
              <a:t>d</a:t>
            </a:r>
            <a:r>
              <a:rPr lang="en-US" altLang="zh-HK" sz="1800" baseline="-25000" dirty="0" err="1" smtClean="0">
                <a:solidFill>
                  <a:schemeClr val="tx2"/>
                </a:solidFill>
              </a:rPr>
              <a:t>max</a:t>
            </a:r>
            <a:r>
              <a:rPr lang="en-US" altLang="zh-HK" sz="1800" dirty="0" smtClean="0">
                <a:solidFill>
                  <a:schemeClr val="tx2"/>
                </a:solidFill>
              </a:rPr>
              <a:t> </a:t>
            </a:r>
            <a:r>
              <a:rPr lang="en-US" altLang="zh-HK" sz="1800" dirty="0">
                <a:solidFill>
                  <a:schemeClr val="tx2"/>
                </a:solidFill>
              </a:rPr>
              <a:t>= </a:t>
            </a:r>
            <a:r>
              <a:rPr lang="en-US" altLang="zh-HK" sz="1800" dirty="0" smtClean="0">
                <a:solidFill>
                  <a:schemeClr val="tx2"/>
                </a:solidFill>
              </a:rPr>
              <a:t>cost(S) – d(o, </a:t>
            </a:r>
            <a:r>
              <a:rPr lang="en-US" altLang="zh-HK" sz="1800" dirty="0">
                <a:solidFill>
                  <a:schemeClr val="tx2"/>
                </a:solidFill>
              </a:rPr>
              <a:t>q</a:t>
            </a:r>
            <a:r>
              <a:rPr lang="en-US" altLang="zh-HK" sz="1800" dirty="0" smtClean="0">
                <a:solidFill>
                  <a:schemeClr val="tx2"/>
                </a:solidFill>
              </a:rPr>
              <a:t>)</a:t>
            </a:r>
          </a:p>
          <a:p>
            <a:pPr lvl="2"/>
            <a:r>
              <a:rPr lang="en-US" altLang="zh-HK" sz="1800" dirty="0"/>
              <a:t>Best-known </a:t>
            </a:r>
            <a:r>
              <a:rPr lang="en-US" altLang="zh-HK" sz="1800" dirty="0" smtClean="0"/>
              <a:t>solution S</a:t>
            </a:r>
            <a:endParaRPr lang="en-US" altLang="zh-HK" sz="1800" dirty="0"/>
          </a:p>
          <a:p>
            <a:pPr lvl="3"/>
            <a:endParaRPr lang="en-US" altLang="zh-HK" sz="1200" dirty="0" smtClean="0"/>
          </a:p>
          <a:p>
            <a:pPr lvl="2"/>
            <a:endParaRPr lang="en-US" altLang="zh-HK" sz="1600" dirty="0" smtClean="0"/>
          </a:p>
          <a:p>
            <a:endParaRPr lang="en-US" altLang="zh-HK" sz="2400" dirty="0" smtClean="0"/>
          </a:p>
          <a:p>
            <a:pPr lvl="1"/>
            <a:endParaRPr lang="zh-HK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048000" y="152400"/>
            <a:ext cx="5988569" cy="1981200"/>
            <a:chOff x="3048000" y="152400"/>
            <a:chExt cx="5988569" cy="1981200"/>
          </a:xfrm>
        </p:grpSpPr>
        <p:sp>
          <p:nvSpPr>
            <p:cNvPr id="5" name="Rectangle 4"/>
            <p:cNvSpPr/>
            <p:nvPr/>
          </p:nvSpPr>
          <p:spPr>
            <a:xfrm>
              <a:off x="4815752" y="152400"/>
              <a:ext cx="4220817" cy="1981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altLang="zh-HK" b="1" dirty="0" smtClean="0">
                  <a:solidFill>
                    <a:schemeClr val="tx2"/>
                  </a:solidFill>
                </a:rPr>
                <a:t>A distance </a:t>
              </a:r>
              <a:r>
                <a:rPr lang="en-US" altLang="zh-HK" b="1" dirty="0">
                  <a:solidFill>
                    <a:schemeClr val="tx2"/>
                  </a:solidFill>
                </a:rPr>
                <a:t>o</a:t>
              </a:r>
              <a:r>
                <a:rPr lang="en-US" altLang="zh-HK" b="1" dirty="0" smtClean="0">
                  <a:solidFill>
                    <a:schemeClr val="tx2"/>
                  </a:solidFill>
                </a:rPr>
                <a:t>wner-driven approach</a:t>
              </a:r>
            </a:p>
            <a:p>
              <a:r>
                <a:rPr lang="en-US" altLang="zh-HK" dirty="0" smtClean="0"/>
                <a:t>Maintain </a:t>
              </a:r>
              <a:r>
                <a:rPr lang="en-US" altLang="zh-HK" dirty="0"/>
                <a:t>a best-known feasible set S</a:t>
              </a:r>
            </a:p>
            <a:p>
              <a:r>
                <a:rPr lang="en-US" altLang="zh-HK" b="1" dirty="0"/>
                <a:t>For</a:t>
              </a:r>
              <a:r>
                <a:rPr lang="en-US" altLang="zh-HK" dirty="0"/>
                <a:t> each triplet (o, o</a:t>
              </a:r>
              <a:r>
                <a:rPr lang="en-US" altLang="zh-HK" baseline="-25000" dirty="0"/>
                <a:t>1,</a:t>
              </a:r>
              <a:r>
                <a:rPr lang="en-US" altLang="zh-HK" dirty="0"/>
                <a:t> o</a:t>
              </a:r>
              <a:r>
                <a:rPr lang="en-US" altLang="zh-HK" baseline="-25000" dirty="0"/>
                <a:t>2</a:t>
              </a:r>
              <a:r>
                <a:rPr lang="en-US" altLang="zh-HK" dirty="0"/>
                <a:t>)</a:t>
              </a:r>
            </a:p>
            <a:p>
              <a:pPr lvl="1"/>
              <a:r>
                <a:rPr lang="en-US" altLang="zh-HK" b="1" dirty="0"/>
                <a:t>If</a:t>
              </a:r>
              <a:r>
                <a:rPr lang="en-US" altLang="zh-HK" dirty="0"/>
                <a:t> there exists a feasible set S’ which is (o, o</a:t>
              </a:r>
              <a:r>
                <a:rPr lang="en-US" altLang="zh-HK" baseline="-25000" dirty="0"/>
                <a:t>1</a:t>
              </a:r>
              <a:r>
                <a:rPr lang="en-US" altLang="zh-HK" dirty="0"/>
                <a:t>, o</a:t>
              </a:r>
              <a:r>
                <a:rPr lang="en-US" altLang="zh-HK" baseline="-25000" dirty="0"/>
                <a:t>2</a:t>
              </a:r>
              <a:r>
                <a:rPr lang="en-US" altLang="zh-HK" dirty="0"/>
                <a:t>)-</a:t>
              </a:r>
              <a:r>
                <a:rPr lang="en-US" altLang="zh-HK" dirty="0" smtClean="0"/>
                <a:t>consistent </a:t>
              </a:r>
              <a:r>
                <a:rPr lang="en-US" altLang="zh-HK" b="1" dirty="0"/>
                <a:t>then</a:t>
              </a:r>
            </a:p>
            <a:p>
              <a:pPr lvl="2"/>
              <a:r>
                <a:rPr lang="en-US" altLang="zh-HK" dirty="0"/>
                <a:t>S </a:t>
              </a:r>
              <a:r>
                <a:rPr lang="en-US" altLang="zh-HK" dirty="0">
                  <a:sym typeface="Wingdings" pitchFamily="2" charset="2"/>
                </a:rPr>
                <a:t> S’ if cost(S’) &lt; cost(S)</a:t>
              </a:r>
              <a:endParaRPr lang="en-US" altLang="zh-HK" dirty="0"/>
            </a:p>
            <a:p>
              <a:r>
                <a:rPr lang="en-US" altLang="zh-HK" b="1" dirty="0"/>
                <a:t>Return</a:t>
              </a:r>
              <a:r>
                <a:rPr lang="en-US" altLang="zh-HK" dirty="0"/>
                <a:t> S</a:t>
              </a:r>
              <a:endParaRPr lang="zh-HK" altLang="en-US" dirty="0"/>
            </a:p>
          </p:txBody>
        </p:sp>
        <p:sp>
          <p:nvSpPr>
            <p:cNvPr id="6" name="Right Arrow 5"/>
            <p:cNvSpPr/>
            <p:nvPr/>
          </p:nvSpPr>
          <p:spPr>
            <a:xfrm>
              <a:off x="4301197" y="762000"/>
              <a:ext cx="367284" cy="228600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834597" y="685800"/>
              <a:ext cx="4191000" cy="30480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048000" y="723900"/>
              <a:ext cx="1219200" cy="3429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b="1" dirty="0" smtClean="0">
                  <a:solidFill>
                    <a:schemeClr val="tx2"/>
                  </a:solidFill>
                  <a:sym typeface="Wingdings" pitchFamily="2" charset="2"/>
                </a:rPr>
                <a:t>Issue 1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934200" y="1047750"/>
            <a:ext cx="480391" cy="247650"/>
            <a:chOff x="6934200" y="1047750"/>
            <a:chExt cx="480391" cy="247650"/>
          </a:xfrm>
        </p:grpSpPr>
        <p:sp>
          <p:nvSpPr>
            <p:cNvPr id="9" name="Up Arrow 8"/>
            <p:cNvSpPr/>
            <p:nvPr/>
          </p:nvSpPr>
          <p:spPr>
            <a:xfrm>
              <a:off x="6934200" y="1047750"/>
              <a:ext cx="175591" cy="247650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0" name="Up Arrow 9"/>
            <p:cNvSpPr/>
            <p:nvPr/>
          </p:nvSpPr>
          <p:spPr>
            <a:xfrm>
              <a:off x="7239000" y="1047750"/>
              <a:ext cx="175591" cy="247650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38320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453"/>
    </mc:Choice>
    <mc:Fallback xmlns="">
      <p:transition spd="slow" advTm="904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smtClean="0"/>
              <a:t>Issue </a:t>
            </a:r>
            <a:r>
              <a:rPr lang="en-US" altLang="zh-HK" sz="3200" dirty="0"/>
              <a:t>1: How to search over the “triplet” space?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/>
              <a:t>Candidates of o:</a:t>
            </a:r>
          </a:p>
          <a:p>
            <a:pPr lvl="1"/>
            <a:r>
              <a:rPr lang="en-US" altLang="zh-HK" sz="2000" dirty="0" smtClean="0">
                <a:solidFill>
                  <a:schemeClr val="tx2"/>
                </a:solidFill>
              </a:rPr>
              <a:t>Ring region R(S)</a:t>
            </a:r>
          </a:p>
          <a:p>
            <a:pPr lvl="1"/>
            <a:r>
              <a:rPr lang="en-US" altLang="zh-HK" sz="2000" dirty="0" smtClean="0">
                <a:solidFill>
                  <a:schemeClr val="tx2"/>
                </a:solidFill>
              </a:rPr>
              <a:t>Ascending</a:t>
            </a:r>
            <a:r>
              <a:rPr lang="en-US" altLang="zh-HK" sz="2000" dirty="0" smtClean="0"/>
              <a:t> order of the distances from q.</a:t>
            </a:r>
          </a:p>
          <a:p>
            <a:r>
              <a:rPr lang="en-US" altLang="zh-HK" sz="2400" dirty="0" smtClean="0"/>
              <a:t>For each candidate of o, the candidates of o</a:t>
            </a:r>
            <a:r>
              <a:rPr lang="en-US" altLang="zh-HK" sz="2400" baseline="-25000" dirty="0" smtClean="0"/>
              <a:t>1</a:t>
            </a:r>
            <a:r>
              <a:rPr lang="en-US" altLang="zh-HK" sz="2400" dirty="0" smtClean="0"/>
              <a:t> and o</a:t>
            </a:r>
            <a:r>
              <a:rPr lang="en-US" altLang="zh-HK" sz="2400" baseline="-25000" dirty="0" smtClean="0"/>
              <a:t>2</a:t>
            </a:r>
            <a:r>
              <a:rPr lang="en-US" altLang="zh-HK" sz="2400" dirty="0" smtClean="0"/>
              <a:t>:</a:t>
            </a:r>
          </a:p>
          <a:p>
            <a:pPr lvl="1"/>
            <a:r>
              <a:rPr lang="en-US" altLang="zh-HK" sz="2000" dirty="0" smtClean="0">
                <a:solidFill>
                  <a:schemeClr val="tx2"/>
                </a:solidFill>
              </a:rPr>
              <a:t>Disk(q, d(o, q))</a:t>
            </a:r>
            <a:endParaRPr lang="zh-HK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18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124200" y="94068"/>
            <a:ext cx="5867400" cy="1981200"/>
            <a:chOff x="3124200" y="94068"/>
            <a:chExt cx="5867400" cy="1981200"/>
          </a:xfrm>
        </p:grpSpPr>
        <p:sp>
          <p:nvSpPr>
            <p:cNvPr id="49" name="Rectangle 48"/>
            <p:cNvSpPr/>
            <p:nvPr/>
          </p:nvSpPr>
          <p:spPr>
            <a:xfrm>
              <a:off x="4770783" y="94068"/>
              <a:ext cx="4220817" cy="1981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altLang="zh-HK" b="1" dirty="0" smtClean="0">
                  <a:solidFill>
                    <a:schemeClr val="tx2"/>
                  </a:solidFill>
                </a:rPr>
                <a:t>A distance </a:t>
              </a:r>
              <a:r>
                <a:rPr lang="en-US" altLang="zh-HK" b="1" dirty="0">
                  <a:solidFill>
                    <a:schemeClr val="tx2"/>
                  </a:solidFill>
                </a:rPr>
                <a:t>o</a:t>
              </a:r>
              <a:r>
                <a:rPr lang="en-US" altLang="zh-HK" b="1" dirty="0" smtClean="0">
                  <a:solidFill>
                    <a:schemeClr val="tx2"/>
                  </a:solidFill>
                </a:rPr>
                <a:t>wner-driven approach</a:t>
              </a:r>
            </a:p>
            <a:p>
              <a:r>
                <a:rPr lang="en-US" altLang="zh-HK" dirty="0" smtClean="0"/>
                <a:t>Maintain </a:t>
              </a:r>
              <a:r>
                <a:rPr lang="en-US" altLang="zh-HK" dirty="0"/>
                <a:t>a best-known feasible set S</a:t>
              </a:r>
            </a:p>
            <a:p>
              <a:r>
                <a:rPr lang="en-US" altLang="zh-HK" b="1" dirty="0"/>
                <a:t>For</a:t>
              </a:r>
              <a:r>
                <a:rPr lang="en-US" altLang="zh-HK" dirty="0"/>
                <a:t> each triplet (o, o</a:t>
              </a:r>
              <a:r>
                <a:rPr lang="en-US" altLang="zh-HK" baseline="-25000" dirty="0"/>
                <a:t>1,</a:t>
              </a:r>
              <a:r>
                <a:rPr lang="en-US" altLang="zh-HK" dirty="0"/>
                <a:t> o</a:t>
              </a:r>
              <a:r>
                <a:rPr lang="en-US" altLang="zh-HK" baseline="-25000" dirty="0"/>
                <a:t>2</a:t>
              </a:r>
              <a:r>
                <a:rPr lang="en-US" altLang="zh-HK" dirty="0"/>
                <a:t>)</a:t>
              </a:r>
            </a:p>
            <a:p>
              <a:pPr lvl="1"/>
              <a:r>
                <a:rPr lang="en-US" altLang="zh-HK" b="1" dirty="0"/>
                <a:t>If</a:t>
              </a:r>
              <a:r>
                <a:rPr lang="en-US" altLang="zh-HK" dirty="0"/>
                <a:t> there exists a feasible set S’ which is (o, o</a:t>
              </a:r>
              <a:r>
                <a:rPr lang="en-US" altLang="zh-HK" baseline="-25000" dirty="0"/>
                <a:t>1</a:t>
              </a:r>
              <a:r>
                <a:rPr lang="en-US" altLang="zh-HK" dirty="0"/>
                <a:t>, o</a:t>
              </a:r>
              <a:r>
                <a:rPr lang="en-US" altLang="zh-HK" baseline="-25000" dirty="0"/>
                <a:t>2</a:t>
              </a:r>
              <a:r>
                <a:rPr lang="en-US" altLang="zh-HK" dirty="0"/>
                <a:t>)-</a:t>
              </a:r>
              <a:r>
                <a:rPr lang="en-US" altLang="zh-HK" dirty="0" smtClean="0"/>
                <a:t>consistent </a:t>
              </a:r>
              <a:r>
                <a:rPr lang="en-US" altLang="zh-HK" b="1" dirty="0"/>
                <a:t>then</a:t>
              </a:r>
            </a:p>
            <a:p>
              <a:pPr lvl="2"/>
              <a:r>
                <a:rPr lang="en-US" altLang="zh-HK" dirty="0"/>
                <a:t>S </a:t>
              </a:r>
              <a:r>
                <a:rPr lang="en-US" altLang="zh-HK" dirty="0">
                  <a:sym typeface="Wingdings" pitchFamily="2" charset="2"/>
                </a:rPr>
                <a:t> S’ if cost(S’) &lt; cost(S)</a:t>
              </a:r>
              <a:endParaRPr lang="en-US" altLang="zh-HK" dirty="0"/>
            </a:p>
            <a:p>
              <a:r>
                <a:rPr lang="en-US" altLang="zh-HK" b="1" dirty="0"/>
                <a:t>Return</a:t>
              </a:r>
              <a:r>
                <a:rPr lang="en-US" altLang="zh-HK" dirty="0"/>
                <a:t> S</a:t>
              </a:r>
              <a:endParaRPr lang="zh-HK" altLang="en-US" dirty="0"/>
            </a:p>
          </p:txBody>
        </p:sp>
        <p:sp>
          <p:nvSpPr>
            <p:cNvPr id="52" name="Right Arrow 51"/>
            <p:cNvSpPr/>
            <p:nvPr/>
          </p:nvSpPr>
          <p:spPr>
            <a:xfrm>
              <a:off x="4402426" y="685800"/>
              <a:ext cx="367284" cy="228600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876799" y="685800"/>
              <a:ext cx="4103077" cy="22860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124200" y="628650"/>
              <a:ext cx="1219200" cy="3429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b="1" dirty="0" smtClean="0">
                  <a:solidFill>
                    <a:schemeClr val="tx2"/>
                  </a:solidFill>
                  <a:sym typeface="Wingdings" pitchFamily="2" charset="2"/>
                </a:rPr>
                <a:t>Issue 1</a:t>
              </a:r>
            </a:p>
          </p:txBody>
        </p:sp>
      </p:grpSp>
      <p:sp>
        <p:nvSpPr>
          <p:cNvPr id="7" name="Up Arrow 6"/>
          <p:cNvSpPr/>
          <p:nvPr/>
        </p:nvSpPr>
        <p:spPr>
          <a:xfrm>
            <a:off x="6553200" y="971550"/>
            <a:ext cx="175591" cy="247650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6" name="Group 5"/>
          <p:cNvGrpSpPr/>
          <p:nvPr/>
        </p:nvGrpSpPr>
        <p:grpSpPr>
          <a:xfrm>
            <a:off x="6871610" y="971550"/>
            <a:ext cx="501825" cy="247650"/>
            <a:chOff x="6871610" y="971550"/>
            <a:chExt cx="501825" cy="247650"/>
          </a:xfrm>
        </p:grpSpPr>
        <p:sp>
          <p:nvSpPr>
            <p:cNvPr id="59" name="Up Arrow 58"/>
            <p:cNvSpPr/>
            <p:nvPr/>
          </p:nvSpPr>
          <p:spPr>
            <a:xfrm>
              <a:off x="6871610" y="971550"/>
              <a:ext cx="175591" cy="247650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0" name="Up Arrow 59"/>
            <p:cNvSpPr/>
            <p:nvPr/>
          </p:nvSpPr>
          <p:spPr>
            <a:xfrm>
              <a:off x="7197844" y="971550"/>
              <a:ext cx="175591" cy="247650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sp>
        <p:nvSpPr>
          <p:cNvPr id="53" name="Rectangle 52"/>
          <p:cNvSpPr/>
          <p:nvPr/>
        </p:nvSpPr>
        <p:spPr>
          <a:xfrm>
            <a:off x="304800" y="5259973"/>
            <a:ext cx="5181600" cy="121702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sz="1600" b="1" dirty="0" smtClean="0">
                <a:solidFill>
                  <a:schemeClr val="tx2"/>
                </a:solidFill>
              </a:rPr>
              <a:t>For the pairwise distance owner</a:t>
            </a:r>
            <a:r>
              <a:rPr lang="en-US" altLang="zh-HK" sz="1600" dirty="0" smtClean="0">
                <a:solidFill>
                  <a:schemeClr val="tx2"/>
                </a:solidFill>
              </a:rPr>
              <a:t> o</a:t>
            </a:r>
            <a:r>
              <a:rPr lang="en-US" altLang="zh-HK" sz="1600" baseline="-25000" dirty="0" smtClean="0">
                <a:solidFill>
                  <a:schemeClr val="tx2"/>
                </a:solidFill>
              </a:rPr>
              <a:t>1</a:t>
            </a:r>
            <a:r>
              <a:rPr lang="en-US" altLang="zh-HK" sz="1600" dirty="0" smtClean="0">
                <a:solidFill>
                  <a:schemeClr val="tx2"/>
                </a:solidFill>
              </a:rPr>
              <a:t>, o</a:t>
            </a:r>
            <a:r>
              <a:rPr lang="en-US" altLang="zh-HK" sz="1600" baseline="-25000" dirty="0" smtClean="0">
                <a:solidFill>
                  <a:schemeClr val="tx2"/>
                </a:solidFill>
              </a:rPr>
              <a:t>2</a:t>
            </a:r>
            <a:r>
              <a:rPr lang="en-US" altLang="zh-HK" sz="1600" dirty="0" smtClean="0">
                <a:solidFill>
                  <a:schemeClr val="tx2"/>
                </a:solidFill>
              </a:rPr>
              <a:t>:</a:t>
            </a:r>
            <a:endParaRPr lang="en-US" altLang="zh-HK" sz="1600" b="1" dirty="0" smtClean="0">
              <a:solidFill>
                <a:schemeClr val="tx2"/>
              </a:solidFill>
            </a:endParaRPr>
          </a:p>
          <a:p>
            <a:r>
              <a:rPr lang="en-US" altLang="zh-HK" sz="1600" b="1" dirty="0" smtClean="0">
                <a:solidFill>
                  <a:schemeClr val="tx1"/>
                </a:solidFill>
              </a:rPr>
              <a:t>Lower </a:t>
            </a:r>
            <a:r>
              <a:rPr lang="en-US" altLang="zh-HK" sz="1600" b="1" dirty="0">
                <a:solidFill>
                  <a:schemeClr val="tx1"/>
                </a:solidFill>
              </a:rPr>
              <a:t>bound</a:t>
            </a:r>
            <a:r>
              <a:rPr lang="en-US" altLang="zh-HK" sz="1600" b="1" dirty="0"/>
              <a:t> </a:t>
            </a:r>
            <a:r>
              <a:rPr lang="en-US" altLang="zh-HK" sz="1600" dirty="0" smtClean="0"/>
              <a:t>of d(o</a:t>
            </a:r>
            <a:r>
              <a:rPr lang="en-US" altLang="zh-HK" sz="1600" baseline="-25000" dirty="0" smtClean="0"/>
              <a:t>1</a:t>
            </a:r>
            <a:r>
              <a:rPr lang="en-US" altLang="zh-HK" sz="1600" dirty="0" smtClean="0"/>
              <a:t>, o</a:t>
            </a:r>
            <a:r>
              <a:rPr lang="en-US" altLang="zh-HK" sz="1600" baseline="-25000" dirty="0" smtClean="0"/>
              <a:t>2</a:t>
            </a:r>
            <a:r>
              <a:rPr lang="en-US" altLang="zh-HK" sz="1600" dirty="0" smtClean="0"/>
              <a:t>)</a:t>
            </a:r>
            <a:endParaRPr lang="en-US" altLang="zh-HK" sz="1600" b="1" dirty="0" smtClean="0"/>
          </a:p>
          <a:p>
            <a:pPr lvl="1"/>
            <a:r>
              <a:rPr lang="en-US" altLang="zh-HK" sz="1600" dirty="0" smtClean="0"/>
              <a:t>d(o</a:t>
            </a:r>
            <a:r>
              <a:rPr lang="en-US" altLang="zh-HK" sz="1600" baseline="-25000" dirty="0" smtClean="0"/>
              <a:t>1</a:t>
            </a:r>
            <a:r>
              <a:rPr lang="en-US" altLang="zh-HK" sz="1600" dirty="0"/>
              <a:t>, o</a:t>
            </a:r>
            <a:r>
              <a:rPr lang="en-US" altLang="zh-HK" sz="1600" baseline="-25000" dirty="0"/>
              <a:t>2</a:t>
            </a:r>
            <a:r>
              <a:rPr lang="en-US" altLang="zh-HK" sz="1600" dirty="0"/>
              <a:t>) ≥ </a:t>
            </a:r>
            <a:r>
              <a:rPr lang="en-US" altLang="zh-HK" sz="1600" dirty="0" err="1"/>
              <a:t>d</a:t>
            </a:r>
            <a:r>
              <a:rPr lang="en-US" altLang="zh-HK" sz="1600" baseline="-25000" dirty="0" err="1"/>
              <a:t>min</a:t>
            </a:r>
            <a:r>
              <a:rPr lang="en-US" altLang="zh-HK" sz="1600" dirty="0"/>
              <a:t> = d(o, q) – min{d(o</a:t>
            </a:r>
            <a:r>
              <a:rPr lang="en-US" altLang="zh-HK" sz="1600" baseline="-25000" dirty="0"/>
              <a:t>1</a:t>
            </a:r>
            <a:r>
              <a:rPr lang="en-US" altLang="zh-HK" sz="1600" dirty="0"/>
              <a:t>, q), d(o</a:t>
            </a:r>
            <a:r>
              <a:rPr lang="en-US" altLang="zh-HK" sz="1600" baseline="-25000" dirty="0"/>
              <a:t>2</a:t>
            </a:r>
            <a:r>
              <a:rPr lang="en-US" altLang="zh-HK" sz="1600" dirty="0"/>
              <a:t>, q</a:t>
            </a:r>
            <a:r>
              <a:rPr lang="en-US" altLang="zh-HK" sz="1600" dirty="0" smtClean="0"/>
              <a:t>)}</a:t>
            </a:r>
          </a:p>
          <a:p>
            <a:r>
              <a:rPr lang="en-US" altLang="zh-HK" sz="1600" b="1" dirty="0" smtClean="0">
                <a:solidFill>
                  <a:schemeClr val="tx1"/>
                </a:solidFill>
              </a:rPr>
              <a:t>Upper </a:t>
            </a:r>
            <a:r>
              <a:rPr lang="en-US" altLang="zh-HK" sz="1600" b="1" dirty="0">
                <a:solidFill>
                  <a:schemeClr val="tx1"/>
                </a:solidFill>
              </a:rPr>
              <a:t>bound</a:t>
            </a:r>
            <a:r>
              <a:rPr lang="en-US" altLang="zh-HK" sz="1600" b="1" dirty="0"/>
              <a:t> </a:t>
            </a:r>
            <a:r>
              <a:rPr lang="en-US" altLang="zh-HK" sz="1600" dirty="0"/>
              <a:t>of d(o</a:t>
            </a:r>
            <a:r>
              <a:rPr lang="en-US" altLang="zh-HK" sz="1600" baseline="-25000" dirty="0"/>
              <a:t>1</a:t>
            </a:r>
            <a:r>
              <a:rPr lang="en-US" altLang="zh-HK" sz="1600" dirty="0"/>
              <a:t>, o</a:t>
            </a:r>
            <a:r>
              <a:rPr lang="en-US" altLang="zh-HK" sz="1600" baseline="-25000" dirty="0"/>
              <a:t>2</a:t>
            </a:r>
            <a:r>
              <a:rPr lang="en-US" altLang="zh-HK" sz="1600" dirty="0"/>
              <a:t>)</a:t>
            </a:r>
            <a:endParaRPr lang="en-US" altLang="zh-HK" sz="1600" b="1" dirty="0"/>
          </a:p>
          <a:p>
            <a:pPr lvl="1"/>
            <a:r>
              <a:rPr lang="en-US" altLang="zh-HK" sz="1600" dirty="0" smtClean="0"/>
              <a:t>d(o</a:t>
            </a:r>
            <a:r>
              <a:rPr lang="en-US" altLang="zh-HK" sz="1600" baseline="-25000" dirty="0" smtClean="0"/>
              <a:t>1</a:t>
            </a:r>
            <a:r>
              <a:rPr lang="en-US" altLang="zh-HK" sz="1600" dirty="0"/>
              <a:t>, o</a:t>
            </a:r>
            <a:r>
              <a:rPr lang="en-US" altLang="zh-HK" sz="1600" baseline="-25000" dirty="0"/>
              <a:t>2</a:t>
            </a:r>
            <a:r>
              <a:rPr lang="en-US" altLang="zh-HK" sz="1600" dirty="0"/>
              <a:t>) ≤ </a:t>
            </a:r>
            <a:r>
              <a:rPr lang="en-US" altLang="zh-HK" sz="1600" dirty="0" err="1"/>
              <a:t>d</a:t>
            </a:r>
            <a:r>
              <a:rPr lang="en-US" altLang="zh-HK" sz="1600" baseline="-25000" dirty="0" err="1"/>
              <a:t>max</a:t>
            </a:r>
            <a:r>
              <a:rPr lang="en-US" altLang="zh-HK" sz="1600" dirty="0"/>
              <a:t> = cost(S) – d(o, q)</a:t>
            </a:r>
            <a:endParaRPr lang="en-US" altLang="zh-HK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304800" y="4038600"/>
                <a:ext cx="5181600" cy="12192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altLang="zh-HK" sz="1600" b="1" dirty="0" smtClean="0">
                    <a:solidFill>
                      <a:schemeClr val="tx2"/>
                    </a:solidFill>
                  </a:rPr>
                  <a:t>For the query distance owner o</a:t>
                </a:r>
              </a:p>
              <a:p>
                <a:r>
                  <a:rPr lang="en-US" altLang="zh-HK" sz="1600" b="1" dirty="0" smtClean="0"/>
                  <a:t>Lower bound</a:t>
                </a:r>
                <a:r>
                  <a:rPr lang="en-US" altLang="zh-HK" sz="1600" dirty="0" smtClean="0"/>
                  <a:t> of d(o, q): </a:t>
                </a:r>
              </a:p>
              <a:p>
                <a:pPr lvl="1"/>
                <a:r>
                  <a:rPr lang="en-US" altLang="zh-HK" sz="1600" dirty="0" smtClean="0"/>
                  <a:t>d(o</a:t>
                </a:r>
                <a:r>
                  <a:rPr lang="en-US" altLang="zh-HK" sz="1600" dirty="0"/>
                  <a:t>, q) ≥ </a:t>
                </a:r>
                <a:r>
                  <a:rPr lang="en-US" altLang="zh-HK" sz="1600" dirty="0" smtClean="0"/>
                  <a:t>r</a:t>
                </a:r>
                <a:r>
                  <a:rPr lang="en-US" altLang="zh-HK" sz="1600" baseline="-25000" dirty="0" smtClean="0"/>
                  <a:t>min</a:t>
                </a:r>
                <a:r>
                  <a:rPr lang="en-US" altLang="zh-HK" sz="1600" dirty="0" smtClean="0"/>
                  <a:t> = d(o</a:t>
                </a:r>
                <a:r>
                  <a:rPr lang="en-US" altLang="zh-HK" sz="1600" baseline="-25000" dirty="0" smtClean="0"/>
                  <a:t>f,</a:t>
                </a:r>
                <a:r>
                  <a:rPr lang="en-US" altLang="zh-HK" sz="1600" dirty="0" smtClean="0"/>
                  <a:t> q</a:t>
                </a:r>
                <a14:m>
                  <m:oMath xmlns:m="http://schemas.openxmlformats.org/officeDocument/2006/math">
                    <m:r>
                      <a:rPr lang="en-US" altLang="zh-HK" sz="1600" i="1">
                        <a:latin typeface="Cambria Math"/>
                      </a:rPr>
                      <m:t>)</m:t>
                    </m:r>
                  </m:oMath>
                </a14:m>
                <a:endParaRPr lang="en-US" altLang="zh-HK" sz="1600" dirty="0" smtClean="0"/>
              </a:p>
              <a:p>
                <a:r>
                  <a:rPr lang="en-US" altLang="zh-HK" sz="1600" b="1" dirty="0" smtClean="0"/>
                  <a:t>Upper bound</a:t>
                </a:r>
                <a:r>
                  <a:rPr lang="en-US" altLang="zh-HK" sz="1600" dirty="0" smtClean="0"/>
                  <a:t> of d(o, q):</a:t>
                </a:r>
              </a:p>
              <a:p>
                <a:pPr lvl="1"/>
                <a:r>
                  <a:rPr lang="en-US" altLang="zh-HK" sz="1600" dirty="0" smtClean="0"/>
                  <a:t>d(o</a:t>
                </a:r>
                <a:r>
                  <a:rPr lang="en-US" altLang="zh-HK" sz="1600" dirty="0"/>
                  <a:t>, q) ≤ </a:t>
                </a:r>
                <a:r>
                  <a:rPr lang="en-US" altLang="zh-HK" sz="1600" dirty="0" err="1"/>
                  <a:t>r</a:t>
                </a:r>
                <a:r>
                  <a:rPr lang="en-US" altLang="zh-HK" sz="1600" baseline="-25000" dirty="0" err="1"/>
                  <a:t>max</a:t>
                </a:r>
                <a:r>
                  <a:rPr lang="en-US" altLang="zh-HK" sz="1600" dirty="0"/>
                  <a:t> = cost(S)</a:t>
                </a:r>
                <a:endParaRPr lang="en-US" altLang="zh-HK" dirty="0" smtClean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038600"/>
                <a:ext cx="5181600" cy="12192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ectangle 67"/>
          <p:cNvSpPr/>
          <p:nvPr/>
        </p:nvSpPr>
        <p:spPr>
          <a:xfrm>
            <a:off x="5423451" y="4495800"/>
            <a:ext cx="3581401" cy="48401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rgbClr val="FF0000"/>
                </a:solidFill>
              </a:rPr>
              <a:t>The ring shrinks progressively!</a:t>
            </a:r>
            <a:endParaRPr lang="zh-HK" altLang="en-US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031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069"/>
    </mc:Choice>
    <mc:Fallback xmlns="">
      <p:transition spd="slow" advTm="5706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3" grpId="0" animBg="1"/>
      <p:bldP spid="54" grpId="0" animBg="1"/>
      <p:bldP spid="6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smtClean="0"/>
              <a:t>Issue </a:t>
            </a:r>
            <a:r>
              <a:rPr lang="en-US" altLang="zh-HK" sz="3200" dirty="0"/>
              <a:t>2: How to check for a triplet (o, o</a:t>
            </a:r>
            <a:r>
              <a:rPr lang="en-US" altLang="zh-HK" sz="3200" baseline="-25000" dirty="0"/>
              <a:t>1</a:t>
            </a:r>
            <a:r>
              <a:rPr lang="en-US" altLang="zh-HK" sz="3200" dirty="0"/>
              <a:t>, o</a:t>
            </a:r>
            <a:r>
              <a:rPr lang="en-US" altLang="zh-HK" sz="3200" baseline="-25000" dirty="0"/>
              <a:t>2</a:t>
            </a:r>
            <a:r>
              <a:rPr lang="en-US" altLang="zh-HK" sz="3200" dirty="0"/>
              <a:t>) whether there exists a </a:t>
            </a:r>
            <a:r>
              <a:rPr lang="en-US" altLang="zh-HK" sz="3200" dirty="0" smtClean="0"/>
              <a:t>feasible set S</a:t>
            </a:r>
            <a:r>
              <a:rPr lang="en-US" altLang="zh-HK" sz="3200" dirty="0"/>
              <a:t>’ which is (o, o</a:t>
            </a:r>
            <a:r>
              <a:rPr lang="en-US" altLang="zh-HK" sz="3200" baseline="-25000" dirty="0"/>
              <a:t>1</a:t>
            </a:r>
            <a:r>
              <a:rPr lang="en-US" altLang="zh-HK" sz="3200" dirty="0"/>
              <a:t>, o</a:t>
            </a:r>
            <a:r>
              <a:rPr lang="en-US" altLang="zh-HK" sz="3200" baseline="-25000" dirty="0"/>
              <a:t>2</a:t>
            </a:r>
            <a:r>
              <a:rPr lang="en-US" altLang="zh-HK" sz="3200" dirty="0"/>
              <a:t>)-</a:t>
            </a:r>
            <a:r>
              <a:rPr lang="en-US" altLang="zh-HK" sz="3200" dirty="0" smtClean="0"/>
              <a:t>consistent?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/>
              <a:t>Restrictions on S’ (if it exists)</a:t>
            </a:r>
          </a:p>
          <a:p>
            <a:pPr lvl="1"/>
            <a:r>
              <a:rPr lang="en-US" altLang="zh-HK" sz="2000" dirty="0" smtClean="0"/>
              <a:t>d(o</a:t>
            </a:r>
            <a:r>
              <a:rPr lang="en-US" altLang="zh-HK" sz="2000" baseline="-25000" dirty="0" smtClean="0"/>
              <a:t>1</a:t>
            </a:r>
            <a:r>
              <a:rPr lang="en-US" altLang="zh-HK" sz="2000" dirty="0" smtClean="0"/>
              <a:t>, o</a:t>
            </a:r>
            <a:r>
              <a:rPr lang="en-US" altLang="zh-HK" sz="2000" baseline="-25000" dirty="0" smtClean="0"/>
              <a:t>2</a:t>
            </a:r>
            <a:r>
              <a:rPr lang="en-US" altLang="zh-HK" sz="2000" dirty="0" smtClean="0"/>
              <a:t>) ≥ </a:t>
            </a:r>
            <a:r>
              <a:rPr lang="en-US" altLang="zh-HK" sz="2000" dirty="0"/>
              <a:t>d(o, o</a:t>
            </a:r>
            <a:r>
              <a:rPr lang="en-US" altLang="zh-HK" sz="2000" baseline="-25000" dirty="0"/>
              <a:t>1</a:t>
            </a:r>
            <a:r>
              <a:rPr lang="en-US" altLang="zh-HK" sz="2000" dirty="0" smtClean="0"/>
              <a:t>)</a:t>
            </a:r>
          </a:p>
          <a:p>
            <a:pPr lvl="1"/>
            <a:r>
              <a:rPr lang="en-US" altLang="zh-HK" sz="2000" dirty="0" smtClean="0"/>
              <a:t>d(o</a:t>
            </a:r>
            <a:r>
              <a:rPr lang="en-US" altLang="zh-HK" sz="2000" baseline="-25000" dirty="0" smtClean="0"/>
              <a:t>1</a:t>
            </a:r>
            <a:r>
              <a:rPr lang="en-US" altLang="zh-HK" sz="2000" dirty="0" smtClean="0"/>
              <a:t>, o</a:t>
            </a:r>
            <a:r>
              <a:rPr lang="en-US" altLang="zh-HK" sz="2000" baseline="-25000" dirty="0" smtClean="0"/>
              <a:t>2</a:t>
            </a:r>
            <a:r>
              <a:rPr lang="en-US" altLang="zh-HK" sz="2000" dirty="0" smtClean="0"/>
              <a:t>) ≥ d(o, o</a:t>
            </a:r>
            <a:r>
              <a:rPr lang="en-US" altLang="zh-HK" sz="2000" baseline="-25000" dirty="0" smtClean="0"/>
              <a:t>2</a:t>
            </a:r>
            <a:r>
              <a:rPr lang="en-US" altLang="zh-HK" sz="2000" dirty="0" smtClean="0"/>
              <a:t>)</a:t>
            </a:r>
          </a:p>
          <a:p>
            <a:pPr lvl="1"/>
            <a:r>
              <a:rPr lang="en-US" altLang="zh-HK" sz="2000" dirty="0" smtClean="0"/>
              <a:t>S’ is inside Disk(o, d(o, q))</a:t>
            </a:r>
          </a:p>
          <a:p>
            <a:pPr lvl="1"/>
            <a:r>
              <a:rPr lang="en-US" altLang="zh-HK" sz="2000" dirty="0" smtClean="0"/>
              <a:t>S’ is inside Disk(o</a:t>
            </a:r>
            <a:r>
              <a:rPr lang="en-US" altLang="zh-HK" sz="2000" baseline="-25000" dirty="0" smtClean="0"/>
              <a:t>1</a:t>
            </a:r>
            <a:r>
              <a:rPr lang="en-US" altLang="zh-HK" sz="2000" dirty="0" smtClean="0"/>
              <a:t>, d(o</a:t>
            </a:r>
            <a:r>
              <a:rPr lang="en-US" altLang="zh-HK" sz="2000" baseline="-25000" dirty="0" smtClean="0"/>
              <a:t>1</a:t>
            </a:r>
            <a:r>
              <a:rPr lang="en-US" altLang="zh-HK" sz="2000" dirty="0" smtClean="0"/>
              <a:t>, o</a:t>
            </a:r>
            <a:r>
              <a:rPr lang="en-US" altLang="zh-HK" sz="2000" baseline="-25000" dirty="0" smtClean="0"/>
              <a:t>2</a:t>
            </a:r>
            <a:r>
              <a:rPr lang="en-US" altLang="zh-HK" sz="2000" dirty="0" smtClean="0"/>
              <a:t>))</a:t>
            </a:r>
          </a:p>
          <a:p>
            <a:pPr lvl="1"/>
            <a:r>
              <a:rPr lang="en-US" altLang="zh-HK" sz="2000" dirty="0" smtClean="0"/>
              <a:t>S’ is inside Disk(o</a:t>
            </a:r>
            <a:r>
              <a:rPr lang="en-US" altLang="zh-HK" sz="2000" baseline="-25000" dirty="0" smtClean="0"/>
              <a:t>2</a:t>
            </a:r>
            <a:r>
              <a:rPr lang="en-US" altLang="zh-HK" sz="2000" dirty="0" smtClean="0"/>
              <a:t>, d(o</a:t>
            </a:r>
            <a:r>
              <a:rPr lang="en-US" altLang="zh-HK" sz="2000" baseline="-25000" dirty="0" smtClean="0"/>
              <a:t>1</a:t>
            </a:r>
            <a:r>
              <a:rPr lang="en-US" altLang="zh-HK" sz="2000" dirty="0" smtClean="0"/>
              <a:t>, o</a:t>
            </a:r>
            <a:r>
              <a:rPr lang="en-US" altLang="zh-HK" sz="2000" baseline="-25000" dirty="0" smtClean="0"/>
              <a:t>2</a:t>
            </a:r>
            <a:r>
              <a:rPr lang="en-US" altLang="zh-HK" sz="2000" dirty="0" smtClean="0"/>
              <a:t>))</a:t>
            </a:r>
          </a:p>
          <a:p>
            <a:pPr lvl="1"/>
            <a:r>
              <a:rPr lang="en-US" altLang="zh-HK" sz="2000" dirty="0" smtClean="0"/>
              <a:t>S’ covers the query keywords.</a:t>
            </a:r>
          </a:p>
          <a:p>
            <a:r>
              <a:rPr lang="en-US" altLang="zh-HK" sz="2400" dirty="0" smtClean="0"/>
              <a:t>Exhaustive search for S’ in </a:t>
            </a:r>
            <a:r>
              <a:rPr lang="en-US" altLang="zh-HK" sz="2400" dirty="0" smtClean="0">
                <a:solidFill>
                  <a:schemeClr val="tx2"/>
                </a:solidFill>
              </a:rPr>
              <a:t>the intersection of the three disks</a:t>
            </a:r>
            <a:r>
              <a:rPr lang="en-US" altLang="zh-HK" sz="2400" dirty="0" smtClean="0"/>
              <a:t> with the above restrictions!</a:t>
            </a:r>
          </a:p>
          <a:p>
            <a:pPr lvl="1"/>
            <a:r>
              <a:rPr lang="en-US" altLang="zh-HK" sz="2000" dirty="0" smtClean="0"/>
              <a:t>If it succeeds, return S’;</a:t>
            </a:r>
          </a:p>
          <a:p>
            <a:pPr lvl="1"/>
            <a:r>
              <a:rPr lang="en-US" altLang="zh-HK" sz="2000" dirty="0" smtClean="0"/>
              <a:t>Otherwise, we know that S’ does not exist!</a:t>
            </a:r>
          </a:p>
          <a:p>
            <a:pPr lvl="1"/>
            <a:endParaRPr lang="en-US" altLang="zh-HK" sz="2000" dirty="0" smtClean="0"/>
          </a:p>
          <a:p>
            <a:pPr lvl="1"/>
            <a:endParaRPr lang="en-US" altLang="zh-HK" sz="2000" dirty="0" smtClean="0"/>
          </a:p>
          <a:p>
            <a:endParaRPr lang="zh-HK" alt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6267581" y="2057400"/>
            <a:ext cx="2876419" cy="2568232"/>
            <a:chOff x="6267581" y="2057400"/>
            <a:chExt cx="2876419" cy="2568232"/>
          </a:xfrm>
        </p:grpSpPr>
        <p:sp>
          <p:nvSpPr>
            <p:cNvPr id="35" name="Arc 34"/>
            <p:cNvSpPr/>
            <p:nvPr/>
          </p:nvSpPr>
          <p:spPr>
            <a:xfrm>
              <a:off x="6267581" y="2430763"/>
              <a:ext cx="1638037" cy="1593574"/>
            </a:xfrm>
            <a:prstGeom prst="arc">
              <a:avLst>
                <a:gd name="adj1" fmla="val 2014"/>
                <a:gd name="adj2" fmla="val 4840592"/>
              </a:avLst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4" name="Arc 33"/>
            <p:cNvSpPr/>
            <p:nvPr/>
          </p:nvSpPr>
          <p:spPr>
            <a:xfrm>
              <a:off x="7033592" y="2659363"/>
              <a:ext cx="1638037" cy="1593574"/>
            </a:xfrm>
            <a:prstGeom prst="arc">
              <a:avLst>
                <a:gd name="adj1" fmla="val 8068180"/>
                <a:gd name="adj2" fmla="val 13411215"/>
              </a:avLst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7022259" y="2659363"/>
              <a:ext cx="1638037" cy="1593574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1600"/>
            </a:p>
          </p:txBody>
        </p:sp>
        <p:sp>
          <p:nvSpPr>
            <p:cNvPr id="33" name="Arc 32"/>
            <p:cNvSpPr/>
            <p:nvPr/>
          </p:nvSpPr>
          <p:spPr>
            <a:xfrm>
              <a:off x="6579704" y="2907840"/>
              <a:ext cx="1448274" cy="1379237"/>
            </a:xfrm>
            <a:prstGeom prst="arc">
              <a:avLst>
                <a:gd name="adj1" fmla="val 16200000"/>
                <a:gd name="adj2" fmla="val 19778250"/>
              </a:avLst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6579704" y="2907841"/>
              <a:ext cx="1460524" cy="137923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1600"/>
            </a:p>
          </p:txBody>
        </p:sp>
        <p:sp>
          <p:nvSpPr>
            <p:cNvPr id="26" name="Oval 25"/>
            <p:cNvSpPr/>
            <p:nvPr/>
          </p:nvSpPr>
          <p:spPr>
            <a:xfrm>
              <a:off x="6286763" y="2430763"/>
              <a:ext cx="1638037" cy="1593574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16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7581637" y="2730408"/>
                  <a:ext cx="362279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HK" sz="1600" i="1" smtClean="0">
                            <a:latin typeface="Cambria Math"/>
                          </a:rPr>
                          <m:t>𝑜</m:t>
                        </m:r>
                      </m:oMath>
                    </m:oMathPara>
                  </a14:m>
                  <a:endParaRPr lang="zh-HK" altLang="en-US" sz="16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81637" y="2730408"/>
                  <a:ext cx="362279" cy="338554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Oval 10"/>
            <p:cNvSpPr/>
            <p:nvPr/>
          </p:nvSpPr>
          <p:spPr>
            <a:xfrm>
              <a:off x="6819637" y="3873408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160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6705600" y="2999983"/>
                  <a:ext cx="44159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6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6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6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sz="1600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05600" y="2999983"/>
                  <a:ext cx="441595" cy="338554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Oval 14"/>
            <p:cNvSpPr/>
            <p:nvPr/>
          </p:nvSpPr>
          <p:spPr>
            <a:xfrm>
              <a:off x="7850519" y="3437557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8191237" y="3568608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160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7707059" y="3414737"/>
                  <a:ext cx="446341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6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6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6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HK" altLang="en-US" sz="1600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07059" y="3414737"/>
                  <a:ext cx="446341" cy="338554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Oval 18"/>
            <p:cNvSpPr/>
            <p:nvPr/>
          </p:nvSpPr>
          <p:spPr>
            <a:xfrm>
              <a:off x="7631711" y="2959008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7010400" y="3228583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21" name="Isosceles Triangle 20"/>
            <p:cNvSpPr/>
            <p:nvPr/>
          </p:nvSpPr>
          <p:spPr>
            <a:xfrm>
              <a:off x="7276837" y="3568608"/>
              <a:ext cx="76200" cy="7620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16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7162151" y="3606708"/>
                  <a:ext cx="365613" cy="338554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HK" sz="1600" b="0" i="1" smtClean="0">
                            <a:latin typeface="Cambria Math"/>
                          </a:rPr>
                          <m:t>𝑞</m:t>
                        </m:r>
                      </m:oMath>
                    </m:oMathPara>
                  </a14:m>
                  <a:endParaRPr lang="zh-HK" altLang="en-US" sz="1600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62151" y="3606708"/>
                  <a:ext cx="365613" cy="338554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7273"/>
                  </a:stretch>
                </a:blipFill>
                <a:ln w="3175">
                  <a:noFill/>
                </a:ln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TextBox 28"/>
            <p:cNvSpPr txBox="1"/>
            <p:nvPr/>
          </p:nvSpPr>
          <p:spPr>
            <a:xfrm>
              <a:off x="6467806" y="4287078"/>
              <a:ext cx="13346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1600" dirty="0" smtClean="0"/>
                <a:t>D(q, d(o, q))</a:t>
              </a:r>
              <a:endParaRPr lang="zh-HK" altLang="en-US" sz="16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335182" y="2057400"/>
              <a:ext cx="15131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1600" dirty="0" smtClean="0"/>
                <a:t>D(o</a:t>
              </a:r>
              <a:r>
                <a:rPr lang="en-US" altLang="zh-HK" sz="1600" baseline="-25000" dirty="0" smtClean="0"/>
                <a:t>1</a:t>
              </a:r>
              <a:r>
                <a:rPr lang="en-US" altLang="zh-HK" sz="1600" dirty="0" smtClean="0"/>
                <a:t>, d(o</a:t>
              </a:r>
              <a:r>
                <a:rPr lang="en-US" altLang="zh-HK" sz="1600" baseline="-25000" dirty="0"/>
                <a:t>1</a:t>
              </a:r>
              <a:r>
                <a:rPr lang="en-US" altLang="zh-HK" sz="1600" dirty="0" smtClean="0"/>
                <a:t>, o</a:t>
              </a:r>
              <a:r>
                <a:rPr lang="en-US" altLang="zh-HK" sz="1600" baseline="-25000" dirty="0" smtClean="0"/>
                <a:t>2</a:t>
              </a:r>
              <a:r>
                <a:rPr lang="en-US" altLang="zh-HK" sz="1600" dirty="0" smtClean="0"/>
                <a:t>))</a:t>
              </a:r>
              <a:endParaRPr lang="zh-HK" altLang="en-US" sz="16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500530" y="2347937"/>
              <a:ext cx="164347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1600" dirty="0" smtClean="0"/>
                <a:t>D(o</a:t>
              </a:r>
              <a:r>
                <a:rPr lang="en-US" altLang="zh-HK" sz="1600" baseline="-25000" dirty="0" smtClean="0"/>
                <a:t>2</a:t>
              </a:r>
              <a:r>
                <a:rPr lang="en-US" altLang="zh-HK" sz="1600" dirty="0" smtClean="0"/>
                <a:t>, d(o</a:t>
              </a:r>
              <a:r>
                <a:rPr lang="en-US" altLang="zh-HK" sz="1600" baseline="-25000" dirty="0"/>
                <a:t>1</a:t>
              </a:r>
              <a:r>
                <a:rPr lang="en-US" altLang="zh-HK" sz="1600" dirty="0" smtClean="0"/>
                <a:t>, o</a:t>
              </a:r>
              <a:r>
                <a:rPr lang="en-US" altLang="zh-HK" sz="1600" baseline="-25000" dirty="0" smtClean="0"/>
                <a:t>2</a:t>
              </a:r>
              <a:r>
                <a:rPr lang="en-US" altLang="zh-HK" sz="1600" dirty="0" smtClean="0"/>
                <a:t>))</a:t>
              </a:r>
              <a:endParaRPr lang="zh-HK" altLang="en-US" sz="1600" dirty="0"/>
            </a:p>
          </p:txBody>
        </p:sp>
        <p:sp>
          <p:nvSpPr>
            <p:cNvPr id="36" name="Oval 35"/>
            <p:cNvSpPr/>
            <p:nvPr/>
          </p:nvSpPr>
          <p:spPr>
            <a:xfrm>
              <a:off x="7315200" y="3186137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7467600" y="3338537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7620000" y="3490937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19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124200" y="94068"/>
            <a:ext cx="5867400" cy="1981200"/>
            <a:chOff x="3124200" y="94068"/>
            <a:chExt cx="5867400" cy="1981200"/>
          </a:xfrm>
        </p:grpSpPr>
        <p:sp>
          <p:nvSpPr>
            <p:cNvPr id="27" name="Right Arrow 26"/>
            <p:cNvSpPr/>
            <p:nvPr/>
          </p:nvSpPr>
          <p:spPr>
            <a:xfrm>
              <a:off x="4403499" y="1143000"/>
              <a:ext cx="367284" cy="228600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770783" y="94068"/>
              <a:ext cx="4220817" cy="1981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altLang="zh-HK" b="1" dirty="0" smtClean="0">
                  <a:solidFill>
                    <a:schemeClr val="tx2"/>
                  </a:solidFill>
                </a:rPr>
                <a:t>A distance </a:t>
              </a:r>
              <a:r>
                <a:rPr lang="en-US" altLang="zh-HK" b="1" dirty="0">
                  <a:solidFill>
                    <a:schemeClr val="tx2"/>
                  </a:solidFill>
                </a:rPr>
                <a:t>o</a:t>
              </a:r>
              <a:r>
                <a:rPr lang="en-US" altLang="zh-HK" b="1" dirty="0" smtClean="0">
                  <a:solidFill>
                    <a:schemeClr val="tx2"/>
                  </a:solidFill>
                </a:rPr>
                <a:t>wner-driven approach</a:t>
              </a:r>
            </a:p>
            <a:p>
              <a:r>
                <a:rPr lang="en-US" altLang="zh-HK" dirty="0" smtClean="0"/>
                <a:t>Maintain </a:t>
              </a:r>
              <a:r>
                <a:rPr lang="en-US" altLang="zh-HK" dirty="0"/>
                <a:t>a best-known feasible set S</a:t>
              </a:r>
            </a:p>
            <a:p>
              <a:r>
                <a:rPr lang="en-US" altLang="zh-HK" b="1" dirty="0"/>
                <a:t>For</a:t>
              </a:r>
              <a:r>
                <a:rPr lang="en-US" altLang="zh-HK" dirty="0"/>
                <a:t> each triplet (o, o</a:t>
              </a:r>
              <a:r>
                <a:rPr lang="en-US" altLang="zh-HK" baseline="-25000" dirty="0"/>
                <a:t>1,</a:t>
              </a:r>
              <a:r>
                <a:rPr lang="en-US" altLang="zh-HK" dirty="0"/>
                <a:t> o</a:t>
              </a:r>
              <a:r>
                <a:rPr lang="en-US" altLang="zh-HK" baseline="-25000" dirty="0"/>
                <a:t>2</a:t>
              </a:r>
              <a:r>
                <a:rPr lang="en-US" altLang="zh-HK" dirty="0"/>
                <a:t>)</a:t>
              </a:r>
            </a:p>
            <a:p>
              <a:pPr lvl="1"/>
              <a:r>
                <a:rPr lang="en-US" altLang="zh-HK" b="1" dirty="0"/>
                <a:t>If</a:t>
              </a:r>
              <a:r>
                <a:rPr lang="en-US" altLang="zh-HK" dirty="0"/>
                <a:t> there exists a feasible set S’ which is (o, o</a:t>
              </a:r>
              <a:r>
                <a:rPr lang="en-US" altLang="zh-HK" baseline="-25000" dirty="0"/>
                <a:t>1</a:t>
              </a:r>
              <a:r>
                <a:rPr lang="en-US" altLang="zh-HK" dirty="0"/>
                <a:t>, o</a:t>
              </a:r>
              <a:r>
                <a:rPr lang="en-US" altLang="zh-HK" baseline="-25000" dirty="0"/>
                <a:t>2</a:t>
              </a:r>
              <a:r>
                <a:rPr lang="en-US" altLang="zh-HK" dirty="0"/>
                <a:t>)-</a:t>
              </a:r>
              <a:r>
                <a:rPr lang="en-US" altLang="zh-HK" dirty="0" smtClean="0"/>
                <a:t>consistent </a:t>
              </a:r>
              <a:r>
                <a:rPr lang="en-US" altLang="zh-HK" b="1" dirty="0"/>
                <a:t>then</a:t>
              </a:r>
            </a:p>
            <a:p>
              <a:pPr lvl="2"/>
              <a:r>
                <a:rPr lang="en-US" altLang="zh-HK" dirty="0"/>
                <a:t>S </a:t>
              </a:r>
              <a:r>
                <a:rPr lang="en-US" altLang="zh-HK" dirty="0">
                  <a:sym typeface="Wingdings" pitchFamily="2" charset="2"/>
                </a:rPr>
                <a:t> S’ if cost(S’) &lt; cost(S)</a:t>
              </a:r>
              <a:endParaRPr lang="en-US" altLang="zh-HK" dirty="0"/>
            </a:p>
            <a:p>
              <a:r>
                <a:rPr lang="en-US" altLang="zh-HK" b="1" dirty="0"/>
                <a:t>Return</a:t>
              </a:r>
              <a:r>
                <a:rPr lang="en-US" altLang="zh-HK" dirty="0"/>
                <a:t> S</a:t>
              </a:r>
              <a:endParaRPr lang="zh-HK" alt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876800" y="991772"/>
              <a:ext cx="4083910" cy="516401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124200" y="1066800"/>
              <a:ext cx="1219200" cy="3429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HK" b="1" dirty="0" smtClean="0">
                  <a:solidFill>
                    <a:schemeClr val="tx2"/>
                  </a:solidFill>
                  <a:sym typeface="Wingdings" pitchFamily="2" charset="2"/>
                </a:rPr>
                <a:t>Issue 2</a:t>
              </a:r>
            </a:p>
          </p:txBody>
        </p:sp>
      </p:grpSp>
      <p:sp>
        <p:nvSpPr>
          <p:cNvPr id="44" name="Rectangle 43"/>
          <p:cNvSpPr/>
          <p:nvPr/>
        </p:nvSpPr>
        <p:spPr>
          <a:xfrm>
            <a:off x="2209800" y="6221585"/>
            <a:ext cx="6145548" cy="48401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chemeClr val="tx1"/>
                </a:solidFill>
              </a:rPr>
              <a:t>With the two issues fixed, </a:t>
            </a:r>
            <a:r>
              <a:rPr lang="en-US" altLang="zh-HK" dirty="0" err="1" smtClean="0">
                <a:solidFill>
                  <a:schemeClr val="tx1"/>
                </a:solidFill>
              </a:rPr>
              <a:t>MaxSum</a:t>
            </a:r>
            <a:r>
              <a:rPr lang="en-US" altLang="zh-HK" dirty="0" smtClean="0">
                <a:solidFill>
                  <a:schemeClr val="tx1"/>
                </a:solidFill>
              </a:rPr>
              <a:t>-Exact is </a:t>
            </a:r>
            <a:r>
              <a:rPr lang="en-US" altLang="zh-HK" dirty="0" smtClean="0">
                <a:solidFill>
                  <a:srgbClr val="FF0000"/>
                </a:solidFill>
              </a:rPr>
              <a:t>complete</a:t>
            </a:r>
            <a:r>
              <a:rPr lang="en-US" altLang="zh-HK" dirty="0" smtClean="0">
                <a:solidFill>
                  <a:schemeClr val="tx1"/>
                </a:solidFill>
              </a:rPr>
              <a:t>!</a:t>
            </a:r>
            <a:endParaRPr lang="zh-HK" altLang="en-US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858000" y="5105400"/>
            <a:ext cx="2286000" cy="533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chemeClr val="tx2"/>
                </a:solidFill>
                <a:sym typeface="Wingdings" pitchFamily="2" charset="2"/>
              </a:rPr>
              <a:t>Inverted file </a:t>
            </a:r>
            <a:r>
              <a:rPr lang="en-US" altLang="zh-HK" dirty="0" smtClean="0">
                <a:solidFill>
                  <a:schemeClr val="tx1"/>
                </a:solidFill>
                <a:sym typeface="Wingdings" pitchFamily="2" charset="2"/>
              </a:rPr>
              <a:t>could be utilized here.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458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771"/>
    </mc:Choice>
    <mc:Fallback xmlns="">
      <p:transition spd="slow" advTm="19877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Introduction</a:t>
            </a:r>
          </a:p>
          <a:p>
            <a:r>
              <a:rPr lang="en-US" sz="2400" dirty="0" smtClean="0"/>
              <a:t>Contribution</a:t>
            </a:r>
          </a:p>
          <a:p>
            <a:r>
              <a:rPr lang="en-US" sz="2400" dirty="0" smtClean="0"/>
              <a:t>Problem Definition</a:t>
            </a:r>
          </a:p>
          <a:p>
            <a:r>
              <a:rPr lang="en-US" altLang="zh-HK" sz="2400" dirty="0" err="1" smtClean="0"/>
              <a:t>MaxSum-CoSKQ</a:t>
            </a:r>
            <a:endParaRPr lang="en-US" altLang="zh-HK" sz="2400" dirty="0" smtClean="0"/>
          </a:p>
          <a:p>
            <a:r>
              <a:rPr lang="en-US" altLang="zh-HK" sz="2400" dirty="0" err="1" smtClean="0"/>
              <a:t>Dia-CoSKQ</a:t>
            </a:r>
            <a:endParaRPr lang="en-US" altLang="zh-HK" sz="2400" dirty="0"/>
          </a:p>
          <a:p>
            <a:r>
              <a:rPr lang="en-US" sz="2400" dirty="0" smtClean="0"/>
              <a:t>Experimental Results</a:t>
            </a:r>
          </a:p>
          <a:p>
            <a:r>
              <a:rPr lang="en-US" sz="2400" dirty="0" smtClean="0"/>
              <a:t>Conclusion</a:t>
            </a:r>
          </a:p>
        </p:txBody>
      </p:sp>
      <p:sp>
        <p:nvSpPr>
          <p:cNvPr id="4" name="Oval 3"/>
          <p:cNvSpPr/>
          <p:nvPr/>
        </p:nvSpPr>
        <p:spPr>
          <a:xfrm>
            <a:off x="1295400" y="2057400"/>
            <a:ext cx="2209800" cy="457200"/>
          </a:xfrm>
          <a:prstGeom prst="ellipse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844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245"/>
    </mc:Choice>
    <mc:Fallback xmlns="">
      <p:transition spd="slow" advTm="492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Introduction</a:t>
            </a:r>
          </a:p>
          <a:p>
            <a:r>
              <a:rPr lang="en-US" sz="2400" dirty="0" smtClean="0"/>
              <a:t>Contribution</a:t>
            </a:r>
          </a:p>
          <a:p>
            <a:r>
              <a:rPr lang="en-US" sz="2400" dirty="0" smtClean="0"/>
              <a:t>Problem Definition</a:t>
            </a:r>
          </a:p>
          <a:p>
            <a:r>
              <a:rPr lang="en-US" altLang="zh-HK" sz="2400" dirty="0" err="1" smtClean="0"/>
              <a:t>MaxSum-CoSKQ</a:t>
            </a:r>
            <a:endParaRPr lang="en-US" altLang="zh-HK" sz="2400" dirty="0" smtClean="0"/>
          </a:p>
          <a:p>
            <a:pPr lvl="1"/>
            <a:r>
              <a:rPr lang="en-US" altLang="zh-HK" sz="2000" dirty="0" smtClean="0"/>
              <a:t>Finding Optimal Solution: </a:t>
            </a:r>
            <a:r>
              <a:rPr lang="en-US" altLang="zh-HK" sz="2000" dirty="0" err="1" smtClean="0"/>
              <a:t>MaxSum</a:t>
            </a:r>
            <a:r>
              <a:rPr lang="en-US" altLang="zh-HK" sz="2000" dirty="0" smtClean="0"/>
              <a:t>-Exact</a:t>
            </a:r>
          </a:p>
          <a:p>
            <a:pPr lvl="1"/>
            <a:r>
              <a:rPr lang="en-US" altLang="zh-HK" sz="2000" dirty="0" smtClean="0"/>
              <a:t>Finding Approximate solution: </a:t>
            </a:r>
            <a:r>
              <a:rPr lang="en-US" altLang="zh-HK" sz="2000" dirty="0" err="1" smtClean="0"/>
              <a:t>MaxSum-Appro</a:t>
            </a:r>
            <a:endParaRPr lang="en-US" altLang="zh-HK" sz="2000" dirty="0" smtClean="0"/>
          </a:p>
          <a:p>
            <a:r>
              <a:rPr lang="en-US" altLang="zh-HK" sz="2400" dirty="0" err="1" smtClean="0"/>
              <a:t>Dia-CoSKQ</a:t>
            </a:r>
            <a:endParaRPr lang="en-US" altLang="zh-HK" sz="2400" dirty="0"/>
          </a:p>
          <a:p>
            <a:r>
              <a:rPr lang="en-US" sz="2400" dirty="0" smtClean="0"/>
              <a:t>Experimental Results</a:t>
            </a:r>
          </a:p>
          <a:p>
            <a:r>
              <a:rPr lang="en-US" sz="2400" dirty="0" smtClean="0"/>
              <a:t>Conclusion</a:t>
            </a:r>
          </a:p>
        </p:txBody>
      </p:sp>
      <p:sp>
        <p:nvSpPr>
          <p:cNvPr id="4" name="Oval 3"/>
          <p:cNvSpPr/>
          <p:nvPr/>
        </p:nvSpPr>
        <p:spPr>
          <a:xfrm>
            <a:off x="1828800" y="4114800"/>
            <a:ext cx="5410200" cy="457200"/>
          </a:xfrm>
          <a:prstGeom prst="ellipse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20</a:t>
            </a:fld>
            <a:endParaRPr 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5844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54"/>
    </mc:Choice>
    <mc:Fallback xmlns="">
      <p:transition spd="slow" advTm="855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err="1"/>
              <a:t>MaxSum-CoSKQ</a:t>
            </a:r>
            <a:r>
              <a:rPr lang="en-US" altLang="zh-HK" sz="3200" dirty="0"/>
              <a:t>: </a:t>
            </a:r>
            <a:r>
              <a:rPr lang="en-US" altLang="zh-HK" sz="3200" dirty="0" smtClean="0"/>
              <a:t>Finding Approximate Solution (1)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>
                <a:solidFill>
                  <a:schemeClr val="tx2"/>
                </a:solidFill>
              </a:rPr>
              <a:t>o-neighborhood feasible set</a:t>
            </a:r>
          </a:p>
          <a:p>
            <a:pPr lvl="1"/>
            <a:r>
              <a:rPr lang="en-US" altLang="zh-HK" sz="2000" dirty="0" smtClean="0"/>
              <a:t>The set containing all </a:t>
            </a:r>
            <a:r>
              <a:rPr lang="en-US" altLang="zh-HK" sz="2000" dirty="0" smtClean="0">
                <a:solidFill>
                  <a:schemeClr val="tx2"/>
                </a:solidFill>
              </a:rPr>
              <a:t>Disk(o, d(o, q))</a:t>
            </a:r>
            <a:r>
              <a:rPr lang="en-US" altLang="zh-HK" sz="2000" dirty="0" smtClean="0"/>
              <a:t>-constrained </a:t>
            </a:r>
            <a:r>
              <a:rPr lang="en-US" altLang="zh-HK" sz="2000" dirty="0" smtClean="0">
                <a:solidFill>
                  <a:schemeClr val="tx2"/>
                </a:solidFill>
              </a:rPr>
              <a:t>keyword</a:t>
            </a:r>
            <a:r>
              <a:rPr lang="en-US" altLang="zh-HK" sz="2000" dirty="0" smtClean="0"/>
              <a:t> t-NN for </a:t>
            </a:r>
            <a:r>
              <a:rPr lang="en-US" altLang="zh-HK" sz="2000" dirty="0" smtClean="0">
                <a:solidFill>
                  <a:schemeClr val="tx2"/>
                </a:solidFill>
              </a:rPr>
              <a:t>each</a:t>
            </a:r>
            <a:r>
              <a:rPr lang="en-US" altLang="zh-HK" sz="2000" dirty="0" smtClean="0"/>
              <a:t> query keyword t.</a:t>
            </a:r>
          </a:p>
          <a:p>
            <a:pPr lvl="1"/>
            <a:r>
              <a:rPr lang="en-US" altLang="zh-HK" sz="2000" dirty="0" smtClean="0"/>
              <a:t>E.g., </a:t>
            </a:r>
            <a:r>
              <a:rPr lang="en-US" altLang="zh-HK" sz="2000" dirty="0"/>
              <a:t>o</a:t>
            </a:r>
            <a:r>
              <a:rPr lang="en-US" altLang="zh-HK" sz="2000" baseline="-25000" dirty="0"/>
              <a:t>3</a:t>
            </a:r>
            <a:r>
              <a:rPr lang="en-US" altLang="zh-HK" sz="2000" dirty="0"/>
              <a:t>-neighborhood feasible set</a:t>
            </a:r>
            <a:endParaRPr lang="en-US" altLang="zh-HK" sz="2000" dirty="0" smtClean="0"/>
          </a:p>
          <a:p>
            <a:pPr lvl="2"/>
            <a:r>
              <a:rPr lang="en-US" altLang="zh-HK" sz="1800" dirty="0" smtClean="0"/>
              <a:t>For </a:t>
            </a:r>
            <a:r>
              <a:rPr lang="en-US" altLang="zh-HK" sz="1800" dirty="0" smtClean="0">
                <a:solidFill>
                  <a:schemeClr val="tx2"/>
                </a:solidFill>
              </a:rPr>
              <a:t>t</a:t>
            </a:r>
            <a:r>
              <a:rPr lang="en-US" altLang="zh-HK" sz="1800" baseline="-25000" dirty="0" smtClean="0">
                <a:solidFill>
                  <a:schemeClr val="tx2"/>
                </a:solidFill>
              </a:rPr>
              <a:t>1</a:t>
            </a:r>
            <a:r>
              <a:rPr lang="en-US" altLang="zh-HK" sz="1800" dirty="0" smtClean="0"/>
              <a:t>: </a:t>
            </a:r>
            <a:r>
              <a:rPr lang="en-US" altLang="zh-HK" sz="1800" dirty="0"/>
              <a:t>Disk(o</a:t>
            </a:r>
            <a:r>
              <a:rPr lang="en-US" altLang="zh-HK" sz="1800" baseline="-25000" dirty="0"/>
              <a:t>3</a:t>
            </a:r>
            <a:r>
              <a:rPr lang="en-US" altLang="zh-HK" sz="1800" dirty="0"/>
              <a:t>, d(o</a:t>
            </a:r>
            <a:r>
              <a:rPr lang="en-US" altLang="zh-HK" sz="1800" baseline="-25000" dirty="0"/>
              <a:t>3</a:t>
            </a:r>
            <a:r>
              <a:rPr lang="en-US" altLang="zh-HK" sz="1800" dirty="0"/>
              <a:t>, q</a:t>
            </a:r>
            <a:r>
              <a:rPr lang="en-US" altLang="zh-HK" sz="1800" dirty="0" smtClean="0"/>
              <a:t>))-constrained keyword t</a:t>
            </a:r>
            <a:r>
              <a:rPr lang="en-US" altLang="zh-HK" sz="1800" baseline="-25000" dirty="0" smtClean="0"/>
              <a:t>1</a:t>
            </a:r>
            <a:r>
              <a:rPr lang="en-US" altLang="zh-HK" sz="1800" dirty="0"/>
              <a:t>-</a:t>
            </a:r>
            <a:r>
              <a:rPr lang="en-US" altLang="zh-HK" sz="1800" dirty="0" smtClean="0"/>
              <a:t>NN is </a:t>
            </a:r>
            <a:r>
              <a:rPr lang="en-US" altLang="zh-HK" sz="1800" dirty="0" smtClean="0">
                <a:solidFill>
                  <a:schemeClr val="tx2"/>
                </a:solidFill>
              </a:rPr>
              <a:t>o</a:t>
            </a:r>
            <a:r>
              <a:rPr lang="en-US" altLang="zh-HK" sz="1800" baseline="-25000" dirty="0" smtClean="0">
                <a:solidFill>
                  <a:schemeClr val="tx2"/>
                </a:solidFill>
              </a:rPr>
              <a:t>2</a:t>
            </a:r>
            <a:r>
              <a:rPr lang="en-US" altLang="zh-HK" sz="1800" dirty="0" smtClean="0"/>
              <a:t>.</a:t>
            </a:r>
          </a:p>
          <a:p>
            <a:pPr lvl="2"/>
            <a:r>
              <a:rPr lang="en-US" altLang="zh-HK" sz="1800" dirty="0"/>
              <a:t>For </a:t>
            </a:r>
            <a:r>
              <a:rPr lang="en-US" altLang="zh-HK" sz="1800" dirty="0" smtClean="0">
                <a:solidFill>
                  <a:schemeClr val="tx2"/>
                </a:solidFill>
              </a:rPr>
              <a:t>t</a:t>
            </a:r>
            <a:r>
              <a:rPr lang="en-US" altLang="zh-HK" sz="1800" baseline="-25000" dirty="0" smtClean="0">
                <a:solidFill>
                  <a:schemeClr val="tx2"/>
                </a:solidFill>
              </a:rPr>
              <a:t>2</a:t>
            </a:r>
            <a:r>
              <a:rPr lang="en-US" altLang="zh-HK" sz="1800" dirty="0" smtClean="0"/>
              <a:t>: </a:t>
            </a:r>
            <a:r>
              <a:rPr lang="en-US" altLang="zh-HK" sz="1800" dirty="0"/>
              <a:t>Disk(o</a:t>
            </a:r>
            <a:r>
              <a:rPr lang="en-US" altLang="zh-HK" sz="1800" baseline="-25000" dirty="0"/>
              <a:t>3</a:t>
            </a:r>
            <a:r>
              <a:rPr lang="en-US" altLang="zh-HK" sz="1800" dirty="0"/>
              <a:t>, d(o</a:t>
            </a:r>
            <a:r>
              <a:rPr lang="en-US" altLang="zh-HK" sz="1800" baseline="-25000" dirty="0"/>
              <a:t>3</a:t>
            </a:r>
            <a:r>
              <a:rPr lang="en-US" altLang="zh-HK" sz="1800" dirty="0"/>
              <a:t>, q))-constrained keyword </a:t>
            </a:r>
            <a:r>
              <a:rPr lang="en-US" altLang="zh-HK" sz="1800" dirty="0" smtClean="0"/>
              <a:t>t</a:t>
            </a:r>
            <a:r>
              <a:rPr lang="en-US" altLang="zh-HK" sz="1800" baseline="-25000" dirty="0" smtClean="0"/>
              <a:t>2</a:t>
            </a:r>
            <a:r>
              <a:rPr lang="en-US" altLang="zh-HK" sz="1800" dirty="0" smtClean="0"/>
              <a:t>-NN </a:t>
            </a:r>
            <a:r>
              <a:rPr lang="en-US" altLang="zh-HK" sz="1800" dirty="0"/>
              <a:t>is </a:t>
            </a:r>
            <a:r>
              <a:rPr lang="en-US" altLang="zh-HK" sz="1800" dirty="0" smtClean="0">
                <a:solidFill>
                  <a:schemeClr val="tx2"/>
                </a:solidFill>
              </a:rPr>
              <a:t>o</a:t>
            </a:r>
            <a:r>
              <a:rPr lang="en-US" altLang="zh-HK" sz="1800" baseline="-25000" dirty="0" smtClean="0">
                <a:solidFill>
                  <a:schemeClr val="tx2"/>
                </a:solidFill>
              </a:rPr>
              <a:t>5</a:t>
            </a:r>
            <a:r>
              <a:rPr lang="en-US" altLang="zh-HK" sz="1800" dirty="0" smtClean="0"/>
              <a:t>.</a:t>
            </a:r>
          </a:p>
          <a:p>
            <a:pPr lvl="2"/>
            <a:r>
              <a:rPr lang="en-US" altLang="zh-HK" sz="1800" dirty="0"/>
              <a:t>For </a:t>
            </a:r>
            <a:r>
              <a:rPr lang="en-US" altLang="zh-HK" sz="1800" dirty="0" smtClean="0">
                <a:solidFill>
                  <a:schemeClr val="tx2"/>
                </a:solidFill>
              </a:rPr>
              <a:t>t</a:t>
            </a:r>
            <a:r>
              <a:rPr lang="en-US" altLang="zh-HK" sz="1800" baseline="-25000" dirty="0" smtClean="0">
                <a:solidFill>
                  <a:schemeClr val="tx2"/>
                </a:solidFill>
              </a:rPr>
              <a:t>3</a:t>
            </a:r>
            <a:r>
              <a:rPr lang="en-US" altLang="zh-HK" sz="1800" dirty="0"/>
              <a:t>: Disk(o</a:t>
            </a:r>
            <a:r>
              <a:rPr lang="en-US" altLang="zh-HK" sz="1800" baseline="-25000" dirty="0"/>
              <a:t>3</a:t>
            </a:r>
            <a:r>
              <a:rPr lang="en-US" altLang="zh-HK" sz="1800" dirty="0"/>
              <a:t>, d(o</a:t>
            </a:r>
            <a:r>
              <a:rPr lang="en-US" altLang="zh-HK" sz="1800" baseline="-25000" dirty="0"/>
              <a:t>3</a:t>
            </a:r>
            <a:r>
              <a:rPr lang="en-US" altLang="zh-HK" sz="1800" dirty="0"/>
              <a:t>, q))-constrained keyword </a:t>
            </a:r>
            <a:r>
              <a:rPr lang="en-US" altLang="zh-HK" sz="1800" dirty="0" smtClean="0"/>
              <a:t>t</a:t>
            </a:r>
            <a:r>
              <a:rPr lang="en-US" altLang="zh-HK" sz="1800" baseline="-25000" dirty="0" smtClean="0"/>
              <a:t>3</a:t>
            </a:r>
            <a:r>
              <a:rPr lang="en-US" altLang="zh-HK" sz="1800" dirty="0" smtClean="0"/>
              <a:t>-NN </a:t>
            </a:r>
            <a:r>
              <a:rPr lang="en-US" altLang="zh-HK" sz="1800" dirty="0"/>
              <a:t>is </a:t>
            </a:r>
            <a:r>
              <a:rPr lang="en-US" altLang="zh-HK" sz="1800" dirty="0" smtClean="0">
                <a:solidFill>
                  <a:schemeClr val="tx2"/>
                </a:solidFill>
              </a:rPr>
              <a:t>o</a:t>
            </a:r>
            <a:r>
              <a:rPr lang="en-US" altLang="zh-HK" sz="1800" baseline="-25000" dirty="0" smtClean="0">
                <a:solidFill>
                  <a:schemeClr val="tx2"/>
                </a:solidFill>
              </a:rPr>
              <a:t>3</a:t>
            </a:r>
            <a:r>
              <a:rPr lang="en-US" altLang="zh-HK" sz="1800" dirty="0" smtClean="0"/>
              <a:t>.</a:t>
            </a:r>
            <a:endParaRPr lang="en-US" altLang="zh-HK" sz="1800" dirty="0"/>
          </a:p>
          <a:p>
            <a:pPr lvl="2"/>
            <a:endParaRPr lang="en-US" altLang="zh-HK" sz="2000" dirty="0"/>
          </a:p>
          <a:p>
            <a:pPr lvl="2"/>
            <a:endParaRPr lang="en-US" altLang="zh-HK" sz="18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2286000" y="5029200"/>
            <a:ext cx="1662897" cy="1447799"/>
            <a:chOff x="2286000" y="5029200"/>
            <a:chExt cx="1662897" cy="1447799"/>
          </a:xfrm>
        </p:grpSpPr>
        <p:sp>
          <p:nvSpPr>
            <p:cNvPr id="20" name="Oval 19"/>
            <p:cNvSpPr/>
            <p:nvPr/>
          </p:nvSpPr>
          <p:spPr>
            <a:xfrm>
              <a:off x="2286000" y="5351044"/>
              <a:ext cx="1165506" cy="112595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/>
            </a:p>
          </p:txBody>
        </p:sp>
        <p:sp>
          <p:nvSpPr>
            <p:cNvPr id="5" name="Oval 4"/>
            <p:cNvSpPr/>
            <p:nvPr/>
          </p:nvSpPr>
          <p:spPr>
            <a:xfrm>
              <a:off x="3202410" y="5257800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2847536" y="5486400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466536" y="6172200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3380936" y="5715000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761936" y="5867400"/>
              <a:ext cx="76200" cy="762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0" name="Isosceles Triangle 9"/>
            <p:cNvSpPr/>
            <p:nvPr/>
          </p:nvSpPr>
          <p:spPr>
            <a:xfrm>
              <a:off x="2847536" y="5867400"/>
              <a:ext cx="76200" cy="7620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2542736" y="5257800"/>
                  <a:ext cx="414023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42736" y="5257800"/>
                  <a:ext cx="414023" cy="30777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3152336" y="5029200"/>
                  <a:ext cx="40985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2336" y="5029200"/>
                  <a:ext cx="409856" cy="307777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2316956" y="5895201"/>
                  <a:ext cx="414023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16956" y="5895201"/>
                  <a:ext cx="414023" cy="307777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3152336" y="5715000"/>
                  <a:ext cx="414023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2336" y="5715000"/>
                  <a:ext cx="414023" cy="30777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3536156" y="5562600"/>
                  <a:ext cx="41274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36156" y="5562600"/>
                  <a:ext cx="412741" cy="307777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2732850" y="5905500"/>
                  <a:ext cx="34240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HK" sz="1400" b="0" i="1" smtClean="0">
                            <a:latin typeface="Cambria Math"/>
                          </a:rPr>
                          <m:t>𝑞</m:t>
                        </m:r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32850" y="5905500"/>
                  <a:ext cx="342401" cy="30777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6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Table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30022063"/>
                  </p:ext>
                </p:extLst>
              </p:nvPr>
            </p:nvGraphicFramePr>
            <p:xfrm>
              <a:off x="4142936" y="5181600"/>
              <a:ext cx="652114" cy="1524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6057"/>
                    <a:gridCol w="326057"/>
                  </a:tblGrid>
                  <a:tr h="27432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HK" sz="14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HK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𝒐</m:t>
                                    </m:r>
                                  </m:e>
                                  <m:sub>
                                    <m:r>
                                      <a:rPr lang="en-US" altLang="zh-HK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HK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HK" sz="14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HK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HK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HK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HK" sz="14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HK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𝒐</m:t>
                                    </m:r>
                                  </m:e>
                                  <m:sub>
                                    <m:r>
                                      <a:rPr lang="en-US" altLang="zh-HK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HK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HK" sz="14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HK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HK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HK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HK" sz="14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HK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𝒐</m:t>
                                    </m:r>
                                  </m:e>
                                  <m:sub>
                                    <m:r>
                                      <a:rPr lang="en-US" altLang="zh-HK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HK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HK" sz="14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HK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HK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HK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HK" sz="14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HK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𝒐</m:t>
                                    </m:r>
                                  </m:e>
                                  <m:sub>
                                    <m:r>
                                      <a:rPr lang="en-US" altLang="zh-HK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𝟒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HK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HK" sz="14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HK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HK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HK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HK" sz="14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HK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𝒐</m:t>
                                    </m:r>
                                  </m:e>
                                  <m:sub>
                                    <m:r>
                                      <a:rPr lang="en-US" altLang="zh-HK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HK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HK" sz="14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HK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altLang="zh-HK" sz="14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HK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Table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30022063"/>
                  </p:ext>
                </p:extLst>
              </p:nvPr>
            </p:nvGraphicFramePr>
            <p:xfrm>
              <a:off x="4142936" y="5181600"/>
              <a:ext cx="652114" cy="1524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6057"/>
                    <a:gridCol w="326057"/>
                  </a:tblGrid>
                  <a:tr h="304800">
                    <a:tc>
                      <a:txBody>
                        <a:bodyPr/>
                        <a:lstStyle/>
                        <a:p>
                          <a:endParaRPr lang="zh-HK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9"/>
                          <a:stretch>
                            <a:fillRect l="-1852" r="-98148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HK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9"/>
                          <a:stretch>
                            <a:fillRect l="-103774" b="-400000"/>
                          </a:stretch>
                        </a:blipFill>
                      </a:tcPr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endParaRPr lang="zh-HK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9"/>
                          <a:stretch>
                            <a:fillRect l="-1852" t="-100000" r="-98148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HK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9"/>
                          <a:stretch>
                            <a:fillRect l="-103774" t="-100000" b="-300000"/>
                          </a:stretch>
                        </a:blipFill>
                      </a:tcPr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endParaRPr lang="zh-HK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9"/>
                          <a:stretch>
                            <a:fillRect l="-1852" t="-200000" r="-98148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HK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9"/>
                          <a:stretch>
                            <a:fillRect l="-103774" t="-200000" b="-200000"/>
                          </a:stretch>
                        </a:blipFill>
                      </a:tcPr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endParaRPr lang="zh-HK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9"/>
                          <a:stretch>
                            <a:fillRect l="-1852" t="-300000" r="-98148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HK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9"/>
                          <a:stretch>
                            <a:fillRect l="-103774" t="-300000" b="-100000"/>
                          </a:stretch>
                        </a:blipFill>
                      </a:tcPr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endParaRPr lang="zh-HK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9"/>
                          <a:stretch>
                            <a:fillRect l="-1852" t="-400000" r="-981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HK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9"/>
                          <a:stretch>
                            <a:fillRect l="-103774" t="-400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8" name="Table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0066017"/>
                  </p:ext>
                </p:extLst>
              </p:nvPr>
            </p:nvGraphicFramePr>
            <p:xfrm>
              <a:off x="3889916" y="4876800"/>
              <a:ext cx="1291684" cy="304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0858"/>
                    <a:gridCol w="970826"/>
                  </a:tblGrid>
                  <a:tr h="27432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HK" sz="14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𝒒</m:t>
                                </m:r>
                              </m:oMath>
                            </m:oMathPara>
                          </a14:m>
                          <a:endParaRPr lang="zh-HK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HK" sz="14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HK" sz="14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𝒕</m:t>
                                  </m:r>
                                </m:e>
                                <m:sub>
                                  <m:r>
                                    <a:rPr lang="en-US" altLang="zh-HK" sz="14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zh-HK" sz="140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HK" sz="14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HK" sz="14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𝒕</m:t>
                                  </m:r>
                                </m:e>
                                <m:sub>
                                  <m:r>
                                    <a:rPr lang="en-US" altLang="zh-HK" sz="14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zh-HK" sz="1400" dirty="0" smtClean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HK" sz="14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HK" sz="14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𝒕</m:t>
                                  </m:r>
                                </m:e>
                                <m:sub>
                                  <m:r>
                                    <a:rPr lang="en-US" altLang="zh-HK" sz="14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𝟑</m:t>
                                  </m:r>
                                </m:sub>
                              </m:sSub>
                            </m:oMath>
                          </a14:m>
                          <a:endParaRPr lang="zh-HK" altLang="en-US" sz="1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8" name="Table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0066017"/>
                  </p:ext>
                </p:extLst>
              </p:nvPr>
            </p:nvGraphicFramePr>
            <p:xfrm>
              <a:off x="3889916" y="4876800"/>
              <a:ext cx="1291684" cy="304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0858"/>
                    <a:gridCol w="970826"/>
                  </a:tblGrid>
                  <a:tr h="304800">
                    <a:tc>
                      <a:txBody>
                        <a:bodyPr/>
                        <a:lstStyle/>
                        <a:p>
                          <a:endParaRPr lang="zh-HK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10"/>
                          <a:stretch>
                            <a:fillRect t="-2000" r="-300000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HK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10"/>
                          <a:stretch>
                            <a:fillRect l="-33333" t="-2000" b="-20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Rectangular Callout 20"/>
          <p:cNvSpPr/>
          <p:nvPr/>
        </p:nvSpPr>
        <p:spPr>
          <a:xfrm>
            <a:off x="6047936" y="1447800"/>
            <a:ext cx="1945920" cy="838200"/>
          </a:xfrm>
          <a:prstGeom prst="wedgeRectCallout">
            <a:avLst>
              <a:gd name="adj1" fmla="val -37029"/>
              <a:gd name="adj2" fmla="val 7989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dirty="0" smtClean="0">
                <a:solidFill>
                  <a:schemeClr val="tx2"/>
                </a:solidFill>
              </a:rPr>
              <a:t>Constrained</a:t>
            </a:r>
            <a:r>
              <a:rPr lang="en-US" altLang="zh-HK" dirty="0" smtClean="0"/>
              <a:t> NN</a:t>
            </a:r>
          </a:p>
          <a:p>
            <a:pPr lvl="1"/>
            <a:r>
              <a:rPr lang="en-US" altLang="zh-HK" smtClean="0"/>
              <a:t>- region</a:t>
            </a:r>
            <a:endParaRPr lang="en-US" altLang="zh-HK" dirty="0" smtClean="0"/>
          </a:p>
          <a:p>
            <a:pPr lvl="1"/>
            <a:r>
              <a:rPr lang="en-US" altLang="zh-HK" dirty="0" smtClean="0"/>
              <a:t>- </a:t>
            </a:r>
            <a:r>
              <a:rPr lang="en-US" altLang="zh-HK" dirty="0"/>
              <a:t>k</a:t>
            </a:r>
            <a:r>
              <a:rPr lang="en-US" altLang="zh-HK" dirty="0" smtClean="0"/>
              <a:t>eyword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334000" y="5611985"/>
            <a:ext cx="3248464" cy="63641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chemeClr val="tx1"/>
                </a:solidFill>
              </a:rPr>
              <a:t>o</a:t>
            </a:r>
            <a:r>
              <a:rPr lang="en-US" altLang="zh-HK" baseline="-25000" dirty="0" smtClean="0">
                <a:solidFill>
                  <a:schemeClr val="tx1"/>
                </a:solidFill>
              </a:rPr>
              <a:t>3</a:t>
            </a:r>
            <a:r>
              <a:rPr lang="en-US" altLang="zh-HK" dirty="0" smtClean="0">
                <a:solidFill>
                  <a:schemeClr val="tx1"/>
                </a:solidFill>
              </a:rPr>
              <a:t>-neighborhood feasible set </a:t>
            </a:r>
          </a:p>
          <a:p>
            <a:pPr algn="ctr"/>
            <a:r>
              <a:rPr lang="en-US" altLang="zh-HK" dirty="0" smtClean="0">
                <a:solidFill>
                  <a:schemeClr val="tx1"/>
                </a:solidFill>
              </a:rPr>
              <a:t>is {o</a:t>
            </a:r>
            <a:r>
              <a:rPr lang="en-US" altLang="zh-HK" baseline="-25000" dirty="0" smtClean="0">
                <a:solidFill>
                  <a:schemeClr val="tx1"/>
                </a:solidFill>
              </a:rPr>
              <a:t>2</a:t>
            </a:r>
            <a:r>
              <a:rPr lang="en-US" altLang="zh-HK" dirty="0" smtClean="0">
                <a:solidFill>
                  <a:schemeClr val="tx1"/>
                </a:solidFill>
              </a:rPr>
              <a:t>, o</a:t>
            </a:r>
            <a:r>
              <a:rPr lang="en-US" altLang="zh-HK" baseline="-25000" dirty="0" smtClean="0">
                <a:solidFill>
                  <a:schemeClr val="tx1"/>
                </a:solidFill>
              </a:rPr>
              <a:t>3</a:t>
            </a:r>
            <a:r>
              <a:rPr lang="en-US" altLang="zh-HK" dirty="0" smtClean="0">
                <a:solidFill>
                  <a:schemeClr val="tx1"/>
                </a:solidFill>
              </a:rPr>
              <a:t>, o</a:t>
            </a:r>
            <a:r>
              <a:rPr lang="en-US" altLang="zh-HK" baseline="-25000" dirty="0" smtClean="0">
                <a:solidFill>
                  <a:schemeClr val="tx1"/>
                </a:solidFill>
              </a:rPr>
              <a:t>5</a:t>
            </a:r>
            <a:r>
              <a:rPr lang="en-US" altLang="zh-HK" dirty="0" smtClean="0">
                <a:solidFill>
                  <a:schemeClr val="tx1"/>
                </a:solidFill>
              </a:rPr>
              <a:t>}.</a:t>
            </a:r>
            <a:endParaRPr lang="zh-HK" alt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138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9627"/>
    </mc:Choice>
    <mc:Fallback xmlns="">
      <p:transition spd="slow" advTm="1696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err="1"/>
              <a:t>MaxSum-CoSKQ</a:t>
            </a:r>
            <a:r>
              <a:rPr lang="en-US" altLang="zh-HK" sz="3200" dirty="0"/>
              <a:t>: </a:t>
            </a:r>
            <a:r>
              <a:rPr lang="en-US" altLang="zh-HK" sz="3200" dirty="0" smtClean="0"/>
              <a:t>Finding Approximate Solution (1)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HK" sz="20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60374" y="2438400"/>
            <a:ext cx="4220817" cy="1981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b="1" dirty="0" smtClean="0">
                <a:solidFill>
                  <a:schemeClr val="tx2"/>
                </a:solidFill>
              </a:rPr>
              <a:t>A distance </a:t>
            </a:r>
            <a:r>
              <a:rPr lang="en-US" altLang="zh-HK" b="1" dirty="0">
                <a:solidFill>
                  <a:schemeClr val="tx2"/>
                </a:solidFill>
              </a:rPr>
              <a:t>o</a:t>
            </a:r>
            <a:r>
              <a:rPr lang="en-US" altLang="zh-HK" b="1" dirty="0" smtClean="0">
                <a:solidFill>
                  <a:schemeClr val="tx2"/>
                </a:solidFill>
              </a:rPr>
              <a:t>wner-driven approach</a:t>
            </a:r>
          </a:p>
          <a:p>
            <a:r>
              <a:rPr lang="en-US" altLang="zh-HK" dirty="0" smtClean="0"/>
              <a:t>Maintain </a:t>
            </a:r>
            <a:r>
              <a:rPr lang="en-US" altLang="zh-HK" dirty="0"/>
              <a:t>a best-known feasible set S</a:t>
            </a:r>
          </a:p>
          <a:p>
            <a:r>
              <a:rPr lang="en-US" altLang="zh-HK" b="1" dirty="0"/>
              <a:t>For</a:t>
            </a:r>
            <a:r>
              <a:rPr lang="en-US" altLang="zh-HK" dirty="0"/>
              <a:t> each triplet (o, o</a:t>
            </a:r>
            <a:r>
              <a:rPr lang="en-US" altLang="zh-HK" baseline="-25000" dirty="0"/>
              <a:t>1,</a:t>
            </a:r>
            <a:r>
              <a:rPr lang="en-US" altLang="zh-HK" dirty="0"/>
              <a:t> o</a:t>
            </a:r>
            <a:r>
              <a:rPr lang="en-US" altLang="zh-HK" baseline="-25000" dirty="0"/>
              <a:t>2</a:t>
            </a:r>
            <a:r>
              <a:rPr lang="en-US" altLang="zh-HK" dirty="0"/>
              <a:t>)</a:t>
            </a:r>
          </a:p>
          <a:p>
            <a:pPr lvl="1"/>
            <a:r>
              <a:rPr lang="en-US" altLang="zh-HK" b="1" dirty="0"/>
              <a:t>If</a:t>
            </a:r>
            <a:r>
              <a:rPr lang="en-US" altLang="zh-HK" dirty="0"/>
              <a:t> there exists a feasible set S’ which is (o, o</a:t>
            </a:r>
            <a:r>
              <a:rPr lang="en-US" altLang="zh-HK" baseline="-25000" dirty="0"/>
              <a:t>1</a:t>
            </a:r>
            <a:r>
              <a:rPr lang="en-US" altLang="zh-HK" dirty="0"/>
              <a:t>, o</a:t>
            </a:r>
            <a:r>
              <a:rPr lang="en-US" altLang="zh-HK" baseline="-25000" dirty="0"/>
              <a:t>2</a:t>
            </a:r>
            <a:r>
              <a:rPr lang="en-US" altLang="zh-HK" dirty="0"/>
              <a:t>)-</a:t>
            </a:r>
            <a:r>
              <a:rPr lang="en-US" altLang="zh-HK" dirty="0" smtClean="0"/>
              <a:t>consistent </a:t>
            </a:r>
            <a:r>
              <a:rPr lang="en-US" altLang="zh-HK" b="1" dirty="0"/>
              <a:t>then</a:t>
            </a:r>
          </a:p>
          <a:p>
            <a:pPr lvl="2"/>
            <a:r>
              <a:rPr lang="en-US" altLang="zh-HK" dirty="0"/>
              <a:t>S </a:t>
            </a:r>
            <a:r>
              <a:rPr lang="en-US" altLang="zh-HK" dirty="0">
                <a:sym typeface="Wingdings" pitchFamily="2" charset="2"/>
              </a:rPr>
              <a:t> S’ if cost(S’) &lt; cost(S)</a:t>
            </a:r>
            <a:endParaRPr lang="en-US" altLang="zh-HK" dirty="0"/>
          </a:p>
          <a:p>
            <a:r>
              <a:rPr lang="en-US" altLang="zh-HK" b="1" dirty="0"/>
              <a:t>Return</a:t>
            </a:r>
            <a:r>
              <a:rPr lang="en-US" altLang="zh-HK" dirty="0"/>
              <a:t> S</a:t>
            </a:r>
            <a:endParaRPr lang="zh-HK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2660373" y="3048000"/>
            <a:ext cx="4220817" cy="76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b="1" dirty="0" smtClean="0"/>
              <a:t>For</a:t>
            </a:r>
            <a:r>
              <a:rPr lang="en-US" altLang="zh-HK" dirty="0" smtClean="0"/>
              <a:t> each relevant object o in R(S)</a:t>
            </a:r>
            <a:endParaRPr lang="en-US" altLang="zh-HK" b="1" dirty="0" smtClean="0"/>
          </a:p>
          <a:p>
            <a:r>
              <a:rPr lang="en-US" altLang="zh-HK" dirty="0" smtClean="0"/>
              <a:t>S’ </a:t>
            </a:r>
            <a:r>
              <a:rPr lang="en-US" altLang="zh-HK" dirty="0" smtClean="0">
                <a:sym typeface="Wingdings" pitchFamily="2" charset="2"/>
              </a:rPr>
              <a:t> the </a:t>
            </a:r>
            <a:r>
              <a:rPr lang="en-US" altLang="zh-HK" dirty="0" smtClean="0">
                <a:solidFill>
                  <a:schemeClr val="tx2"/>
                </a:solidFill>
                <a:sym typeface="Wingdings" pitchFamily="2" charset="2"/>
              </a:rPr>
              <a:t>o-neighborhood feasible set</a:t>
            </a:r>
          </a:p>
        </p:txBody>
      </p:sp>
      <p:sp>
        <p:nvSpPr>
          <p:cNvPr id="6" name="Rectangle 5"/>
          <p:cNvSpPr/>
          <p:nvPr/>
        </p:nvSpPr>
        <p:spPr>
          <a:xfrm>
            <a:off x="2660374" y="2424282"/>
            <a:ext cx="4220816" cy="381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b="1" dirty="0" smtClean="0">
                <a:solidFill>
                  <a:schemeClr val="tx2"/>
                </a:solidFill>
                <a:sym typeface="Wingdings" pitchFamily="2" charset="2"/>
              </a:rPr>
              <a:t>Algorithm: </a:t>
            </a:r>
            <a:r>
              <a:rPr lang="en-US" altLang="zh-HK" b="1" dirty="0" err="1" smtClean="0">
                <a:solidFill>
                  <a:schemeClr val="tx2"/>
                </a:solidFill>
                <a:sym typeface="Wingdings" pitchFamily="2" charset="2"/>
              </a:rPr>
              <a:t>MaxSum-Appro</a:t>
            </a:r>
            <a:endParaRPr lang="en-US" altLang="zh-HK" b="1" dirty="0" smtClean="0">
              <a:solidFill>
                <a:schemeClr val="tx2"/>
              </a:solidFill>
              <a:sym typeface="Wingdings" pitchFamily="2" charset="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60374" y="3048000"/>
            <a:ext cx="4220816" cy="76200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Rectangular Callout 10"/>
          <p:cNvSpPr/>
          <p:nvPr/>
        </p:nvSpPr>
        <p:spPr>
          <a:xfrm>
            <a:off x="533400" y="2705100"/>
            <a:ext cx="1717320" cy="419100"/>
          </a:xfrm>
          <a:prstGeom prst="wedgeRectCallout">
            <a:avLst>
              <a:gd name="adj1" fmla="val 71934"/>
              <a:gd name="adj2" fmla="val 6408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dirty="0" smtClean="0">
                <a:solidFill>
                  <a:schemeClr val="tx2"/>
                </a:solidFill>
              </a:rPr>
              <a:t>The costly part</a:t>
            </a:r>
            <a:endParaRPr lang="zh-HK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2570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38"/>
    </mc:Choice>
    <mc:Fallback xmlns="">
      <p:transition spd="slow" advTm="63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6" grpId="0" animBg="1"/>
      <p:bldP spid="10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err="1"/>
              <a:t>MaxSum-CoSKQ</a:t>
            </a:r>
            <a:r>
              <a:rPr lang="en-US" altLang="zh-HK" sz="3200" dirty="0"/>
              <a:t>: </a:t>
            </a:r>
            <a:r>
              <a:rPr lang="en-US" altLang="zh-HK" sz="3200" dirty="0" smtClean="0"/>
              <a:t>Finding Approximate Solution (2)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/>
              <a:t>Approximation bound</a:t>
            </a:r>
          </a:p>
          <a:p>
            <a:pPr lvl="1"/>
            <a:r>
              <a:rPr lang="en-US" altLang="zh-HK" sz="2000" dirty="0" err="1" smtClean="0"/>
              <a:t>MaxSum-Appro</a:t>
            </a:r>
            <a:r>
              <a:rPr lang="en-US" altLang="zh-HK" sz="2000" dirty="0" smtClean="0"/>
              <a:t> is a </a:t>
            </a:r>
            <a:r>
              <a:rPr lang="en-US" altLang="zh-HK" sz="2000" dirty="0" smtClean="0">
                <a:solidFill>
                  <a:schemeClr val="tx2"/>
                </a:solidFill>
              </a:rPr>
              <a:t>1.375-factor</a:t>
            </a:r>
            <a:r>
              <a:rPr lang="en-US" altLang="zh-HK" sz="2000" dirty="0" smtClean="0"/>
              <a:t> approximation.</a:t>
            </a:r>
          </a:p>
          <a:p>
            <a:pPr lvl="1"/>
            <a:r>
              <a:rPr lang="en-US" altLang="zh-HK" sz="2000" dirty="0" smtClean="0"/>
              <a:t>Refer to our paper for the proof if you are interested.</a:t>
            </a:r>
          </a:p>
          <a:p>
            <a:r>
              <a:rPr lang="en-US" altLang="zh-HK" sz="2400" dirty="0" smtClean="0"/>
              <a:t>Time complexity</a:t>
            </a:r>
          </a:p>
          <a:p>
            <a:pPr lvl="1"/>
            <a:r>
              <a:rPr lang="en-US" altLang="zh-HK" sz="2000" dirty="0" smtClean="0">
                <a:solidFill>
                  <a:schemeClr val="tx2"/>
                </a:solidFill>
              </a:rPr>
              <a:t>O(n</a:t>
            </a:r>
            <a:r>
              <a:rPr lang="en-US" altLang="zh-HK" sz="2000" baseline="-25000" dirty="0" smtClean="0">
                <a:solidFill>
                  <a:schemeClr val="tx2"/>
                </a:solidFill>
              </a:rPr>
              <a:t>r</a:t>
            </a:r>
            <a:r>
              <a:rPr lang="en-US" altLang="zh-HK" sz="2000" dirty="0" smtClean="0">
                <a:solidFill>
                  <a:schemeClr val="tx2"/>
                </a:solidFill>
              </a:rPr>
              <a:t>* |q| * log |O|)</a:t>
            </a:r>
          </a:p>
          <a:p>
            <a:pPr lvl="1"/>
            <a:r>
              <a:rPr lang="en-US" altLang="zh-HK" sz="2000" dirty="0" smtClean="0"/>
              <a:t>It has the same as the worst-case time complexity as Cao-Appro2, but a smaller approximation factor (</a:t>
            </a:r>
            <a:r>
              <a:rPr lang="en-US" altLang="zh-HK" sz="2000" dirty="0" smtClean="0">
                <a:solidFill>
                  <a:schemeClr val="tx2"/>
                </a:solidFill>
              </a:rPr>
              <a:t>1.375-factor vs. 2-factor</a:t>
            </a:r>
            <a:r>
              <a:rPr lang="en-US" altLang="zh-HK" sz="2000" dirty="0" smtClean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23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389782" y="76200"/>
            <a:ext cx="4220818" cy="1995318"/>
            <a:chOff x="4389782" y="76200"/>
            <a:chExt cx="4220818" cy="1995318"/>
          </a:xfrm>
        </p:grpSpPr>
        <p:sp>
          <p:nvSpPr>
            <p:cNvPr id="8" name="Rectangle 7"/>
            <p:cNvSpPr/>
            <p:nvPr/>
          </p:nvSpPr>
          <p:spPr>
            <a:xfrm>
              <a:off x="4389783" y="90318"/>
              <a:ext cx="4220817" cy="1981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altLang="zh-HK" b="1" dirty="0" smtClean="0">
                  <a:solidFill>
                    <a:schemeClr val="tx2"/>
                  </a:solidFill>
                </a:rPr>
                <a:t>A distance </a:t>
              </a:r>
              <a:r>
                <a:rPr lang="en-US" altLang="zh-HK" b="1" dirty="0">
                  <a:solidFill>
                    <a:schemeClr val="tx2"/>
                  </a:solidFill>
                </a:rPr>
                <a:t>o</a:t>
              </a:r>
              <a:r>
                <a:rPr lang="en-US" altLang="zh-HK" b="1" dirty="0" smtClean="0">
                  <a:solidFill>
                    <a:schemeClr val="tx2"/>
                  </a:solidFill>
                </a:rPr>
                <a:t>wner-driven approach</a:t>
              </a:r>
            </a:p>
            <a:p>
              <a:r>
                <a:rPr lang="en-US" altLang="zh-HK" dirty="0" smtClean="0"/>
                <a:t>Maintain </a:t>
              </a:r>
              <a:r>
                <a:rPr lang="en-US" altLang="zh-HK" dirty="0"/>
                <a:t>a best-known feasible set S</a:t>
              </a:r>
            </a:p>
            <a:p>
              <a:r>
                <a:rPr lang="en-US" altLang="zh-HK" b="1" dirty="0"/>
                <a:t>For</a:t>
              </a:r>
              <a:r>
                <a:rPr lang="en-US" altLang="zh-HK" dirty="0"/>
                <a:t> each triplet (o, o</a:t>
              </a:r>
              <a:r>
                <a:rPr lang="en-US" altLang="zh-HK" baseline="-25000" dirty="0"/>
                <a:t>1,</a:t>
              </a:r>
              <a:r>
                <a:rPr lang="en-US" altLang="zh-HK" dirty="0"/>
                <a:t> o</a:t>
              </a:r>
              <a:r>
                <a:rPr lang="en-US" altLang="zh-HK" baseline="-25000" dirty="0"/>
                <a:t>2</a:t>
              </a:r>
              <a:r>
                <a:rPr lang="en-US" altLang="zh-HK" dirty="0"/>
                <a:t>)</a:t>
              </a:r>
            </a:p>
            <a:p>
              <a:pPr lvl="1"/>
              <a:r>
                <a:rPr lang="en-US" altLang="zh-HK" b="1" dirty="0"/>
                <a:t>If</a:t>
              </a:r>
              <a:r>
                <a:rPr lang="en-US" altLang="zh-HK" dirty="0"/>
                <a:t> there exists a feasible set S’ which is (o, o</a:t>
              </a:r>
              <a:r>
                <a:rPr lang="en-US" altLang="zh-HK" baseline="-25000" dirty="0"/>
                <a:t>1</a:t>
              </a:r>
              <a:r>
                <a:rPr lang="en-US" altLang="zh-HK" dirty="0"/>
                <a:t>, o</a:t>
              </a:r>
              <a:r>
                <a:rPr lang="en-US" altLang="zh-HK" baseline="-25000" dirty="0"/>
                <a:t>2</a:t>
              </a:r>
              <a:r>
                <a:rPr lang="en-US" altLang="zh-HK" dirty="0"/>
                <a:t>)-</a:t>
              </a:r>
              <a:r>
                <a:rPr lang="en-US" altLang="zh-HK" dirty="0" smtClean="0"/>
                <a:t>consistent </a:t>
              </a:r>
              <a:r>
                <a:rPr lang="en-US" altLang="zh-HK" b="1" dirty="0"/>
                <a:t>then</a:t>
              </a:r>
            </a:p>
            <a:p>
              <a:pPr lvl="2"/>
              <a:r>
                <a:rPr lang="en-US" altLang="zh-HK" dirty="0"/>
                <a:t>S </a:t>
              </a:r>
              <a:r>
                <a:rPr lang="en-US" altLang="zh-HK" dirty="0">
                  <a:sym typeface="Wingdings" pitchFamily="2" charset="2"/>
                </a:rPr>
                <a:t> S’ if cost(S’) &lt; cost(S)</a:t>
              </a:r>
              <a:endParaRPr lang="en-US" altLang="zh-HK" dirty="0"/>
            </a:p>
            <a:p>
              <a:r>
                <a:rPr lang="en-US" altLang="zh-HK" b="1" dirty="0"/>
                <a:t>Return</a:t>
              </a:r>
              <a:r>
                <a:rPr lang="en-US" altLang="zh-HK" dirty="0"/>
                <a:t> S</a:t>
              </a:r>
              <a:endParaRPr lang="zh-HK" alt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389782" y="714389"/>
              <a:ext cx="4220817" cy="7620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altLang="zh-HK" b="1" dirty="0" smtClean="0"/>
                <a:t>For</a:t>
              </a:r>
              <a:r>
                <a:rPr lang="en-US" altLang="zh-HK" dirty="0" smtClean="0"/>
                <a:t> each relevant object o in R(S)</a:t>
              </a:r>
              <a:endParaRPr lang="en-US" altLang="zh-HK" b="1" dirty="0" smtClean="0"/>
            </a:p>
            <a:p>
              <a:r>
                <a:rPr lang="en-US" altLang="zh-HK" dirty="0" smtClean="0"/>
                <a:t>S’ </a:t>
              </a:r>
              <a:r>
                <a:rPr lang="en-US" altLang="zh-HK" dirty="0" smtClean="0">
                  <a:sym typeface="Wingdings" pitchFamily="2" charset="2"/>
                </a:rPr>
                <a:t> the </a:t>
              </a:r>
              <a:r>
                <a:rPr lang="en-US" altLang="zh-HK" dirty="0" smtClean="0">
                  <a:solidFill>
                    <a:schemeClr val="tx2"/>
                  </a:solidFill>
                  <a:sym typeface="Wingdings" pitchFamily="2" charset="2"/>
                </a:rPr>
                <a:t>o-neighborhood feasible set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389783" y="76200"/>
              <a:ext cx="4220816" cy="3810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altLang="zh-HK" b="1" dirty="0" smtClean="0">
                  <a:solidFill>
                    <a:schemeClr val="tx2"/>
                  </a:solidFill>
                  <a:sym typeface="Wingdings" pitchFamily="2" charset="2"/>
                </a:rPr>
                <a:t>Algorithm: </a:t>
              </a:r>
              <a:r>
                <a:rPr lang="en-US" altLang="zh-HK" b="1" dirty="0" err="1" smtClean="0">
                  <a:solidFill>
                    <a:schemeClr val="tx2"/>
                  </a:solidFill>
                  <a:sym typeface="Wingdings" pitchFamily="2" charset="2"/>
                </a:rPr>
                <a:t>MaxSum-Appro</a:t>
              </a:r>
              <a:endParaRPr lang="en-US" altLang="zh-HK" b="1" dirty="0" smtClean="0">
                <a:solidFill>
                  <a:schemeClr val="tx2"/>
                </a:solidFill>
                <a:sym typeface="Wingdings" pitchFamily="2" charset="2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43090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78"/>
    </mc:Choice>
    <mc:Fallback xmlns="">
      <p:transition spd="slow" advTm="24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Introduction</a:t>
            </a:r>
          </a:p>
          <a:p>
            <a:r>
              <a:rPr lang="en-US" sz="2400" dirty="0" smtClean="0"/>
              <a:t>Contribution</a:t>
            </a:r>
          </a:p>
          <a:p>
            <a:r>
              <a:rPr lang="en-US" sz="2400" dirty="0" smtClean="0"/>
              <a:t>Problem Definition</a:t>
            </a:r>
          </a:p>
          <a:p>
            <a:r>
              <a:rPr lang="en-US" altLang="zh-HK" sz="2400" dirty="0" err="1" smtClean="0"/>
              <a:t>MaxSum-CoSKQ</a:t>
            </a:r>
            <a:endParaRPr lang="en-US" altLang="zh-HK" sz="2400" dirty="0" smtClean="0"/>
          </a:p>
          <a:p>
            <a:r>
              <a:rPr lang="en-US" altLang="zh-HK" sz="2400" dirty="0" err="1" smtClean="0"/>
              <a:t>Dia-CoSKQ</a:t>
            </a:r>
            <a:endParaRPr lang="en-US" altLang="zh-HK" sz="2400" dirty="0"/>
          </a:p>
          <a:p>
            <a:r>
              <a:rPr lang="en-US" sz="2400" dirty="0" smtClean="0"/>
              <a:t>Experimental Results</a:t>
            </a:r>
          </a:p>
          <a:p>
            <a:r>
              <a:rPr lang="en-US" sz="2400" dirty="0" smtClean="0"/>
              <a:t>Conclusion</a:t>
            </a:r>
          </a:p>
        </p:txBody>
      </p:sp>
      <p:sp>
        <p:nvSpPr>
          <p:cNvPr id="4" name="Oval 3"/>
          <p:cNvSpPr/>
          <p:nvPr/>
        </p:nvSpPr>
        <p:spPr>
          <a:xfrm>
            <a:off x="1447800" y="3810000"/>
            <a:ext cx="1828800" cy="457200"/>
          </a:xfrm>
          <a:prstGeom prst="ellipse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24</a:t>
            </a:fld>
            <a:endParaRPr 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3065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2"/>
    </mc:Choice>
    <mc:Fallback xmlns="">
      <p:transition spd="slow" advTm="42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err="1" smtClean="0"/>
              <a:t>Dia-CoSKQ</a:t>
            </a:r>
            <a:r>
              <a:rPr lang="en-US" altLang="zh-HK" sz="3200" dirty="0" smtClean="0"/>
              <a:t> (1): Finding Exact Solutions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err="1" smtClean="0"/>
              <a:t>cost</a:t>
            </a:r>
            <a:r>
              <a:rPr lang="en-US" altLang="zh-HK" sz="2400" baseline="-25000" dirty="0" err="1" smtClean="0"/>
              <a:t>Dia</a:t>
            </a:r>
            <a:r>
              <a:rPr lang="en-US" altLang="zh-HK" sz="2400" dirty="0" smtClean="0"/>
              <a:t>(S) = </a:t>
            </a:r>
            <a:r>
              <a:rPr lang="en-US" altLang="zh-HK" sz="2400" dirty="0"/>
              <a:t>m</a:t>
            </a:r>
            <a:r>
              <a:rPr lang="en-US" altLang="zh-HK" sz="2400" dirty="0" smtClean="0"/>
              <a:t>ax{max(S, q), max(S, S)}</a:t>
            </a:r>
          </a:p>
          <a:p>
            <a:pPr lvl="1"/>
            <a:r>
              <a:rPr lang="en-US" altLang="zh-HK" sz="2000" dirty="0" smtClean="0"/>
              <a:t>max(S, q): determined by the query distance owner</a:t>
            </a:r>
          </a:p>
          <a:p>
            <a:pPr lvl="1"/>
            <a:r>
              <a:rPr lang="en-US" altLang="zh-HK" sz="2000" dirty="0" smtClean="0"/>
              <a:t>max(S, S): determined by the pairwise distance owners</a:t>
            </a:r>
          </a:p>
          <a:p>
            <a:pPr lvl="1"/>
            <a:r>
              <a:rPr lang="en-US" altLang="zh-HK" sz="2000" dirty="0" smtClean="0"/>
              <a:t>Dominated by the “</a:t>
            </a:r>
            <a:r>
              <a:rPr lang="en-US" altLang="zh-HK" sz="2000" dirty="0" smtClean="0">
                <a:solidFill>
                  <a:schemeClr val="tx2"/>
                </a:solidFill>
              </a:rPr>
              <a:t>distance owner group</a:t>
            </a:r>
            <a:r>
              <a:rPr lang="en-US" altLang="zh-HK" sz="2000" dirty="0" smtClean="0"/>
              <a:t>” of S</a:t>
            </a:r>
          </a:p>
          <a:p>
            <a:r>
              <a:rPr lang="en-US" altLang="zh-HK" sz="2400" dirty="0" smtClean="0"/>
              <a:t>We can apply the distance owner-driven approach to the </a:t>
            </a:r>
            <a:r>
              <a:rPr lang="en-US" altLang="zh-HK" sz="2400" dirty="0" err="1" smtClean="0"/>
              <a:t>Dia-CoSKQ</a:t>
            </a:r>
            <a:r>
              <a:rPr lang="en-US" altLang="zh-HK" sz="2400" dirty="0" smtClean="0"/>
              <a:t> problem!</a:t>
            </a:r>
          </a:p>
          <a:p>
            <a:pPr lvl="1"/>
            <a:r>
              <a:rPr lang="en-US" altLang="zh-HK" sz="2000" dirty="0" smtClean="0"/>
              <a:t>with several updates.</a:t>
            </a:r>
          </a:p>
          <a:p>
            <a:endParaRPr lang="en-US" altLang="zh-HK" sz="2400" dirty="0" smtClean="0"/>
          </a:p>
          <a:p>
            <a:endParaRPr lang="en-US" altLang="zh-HK" sz="2400" dirty="0"/>
          </a:p>
        </p:txBody>
      </p:sp>
      <p:sp>
        <p:nvSpPr>
          <p:cNvPr id="4" name="Rectangle 3"/>
          <p:cNvSpPr/>
          <p:nvPr/>
        </p:nvSpPr>
        <p:spPr>
          <a:xfrm>
            <a:off x="2133600" y="4953000"/>
            <a:ext cx="5181600" cy="1371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sz="1600" b="1" dirty="0" smtClean="0">
                <a:solidFill>
                  <a:schemeClr val="tx2"/>
                </a:solidFill>
              </a:rPr>
              <a:t>Pairwise Distance Owner</a:t>
            </a:r>
            <a:r>
              <a:rPr lang="en-US" altLang="zh-HK" sz="1600" dirty="0" smtClean="0">
                <a:solidFill>
                  <a:schemeClr val="tx2"/>
                </a:solidFill>
              </a:rPr>
              <a:t> o</a:t>
            </a:r>
            <a:r>
              <a:rPr lang="en-US" altLang="zh-HK" sz="1600" baseline="-25000" dirty="0" smtClean="0">
                <a:solidFill>
                  <a:schemeClr val="tx2"/>
                </a:solidFill>
              </a:rPr>
              <a:t>1</a:t>
            </a:r>
            <a:r>
              <a:rPr lang="en-US" altLang="zh-HK" sz="1600" dirty="0" smtClean="0">
                <a:solidFill>
                  <a:schemeClr val="tx2"/>
                </a:solidFill>
              </a:rPr>
              <a:t>, o</a:t>
            </a:r>
            <a:r>
              <a:rPr lang="en-US" altLang="zh-HK" sz="1600" baseline="-25000" dirty="0" smtClean="0">
                <a:solidFill>
                  <a:schemeClr val="tx2"/>
                </a:solidFill>
              </a:rPr>
              <a:t>2</a:t>
            </a:r>
            <a:r>
              <a:rPr lang="en-US" altLang="zh-HK" sz="1600" dirty="0" smtClean="0">
                <a:solidFill>
                  <a:schemeClr val="tx2"/>
                </a:solidFill>
              </a:rPr>
              <a:t>:</a:t>
            </a:r>
            <a:endParaRPr lang="en-US" altLang="zh-HK" sz="1600" b="1" dirty="0" smtClean="0">
              <a:solidFill>
                <a:schemeClr val="tx2"/>
              </a:solidFill>
            </a:endParaRPr>
          </a:p>
          <a:p>
            <a:r>
              <a:rPr lang="en-US" altLang="zh-HK" sz="1600" b="1" dirty="0" smtClean="0">
                <a:solidFill>
                  <a:schemeClr val="tx1"/>
                </a:solidFill>
              </a:rPr>
              <a:t>Lower bound</a:t>
            </a:r>
            <a:r>
              <a:rPr lang="en-US" altLang="zh-HK" sz="1600" dirty="0" smtClean="0">
                <a:solidFill>
                  <a:schemeClr val="tx1"/>
                </a:solidFill>
              </a:rPr>
              <a:t> of d(o</a:t>
            </a:r>
            <a:r>
              <a:rPr lang="en-US" altLang="zh-HK" sz="1600" baseline="-25000" dirty="0" smtClean="0">
                <a:solidFill>
                  <a:schemeClr val="tx1"/>
                </a:solidFill>
              </a:rPr>
              <a:t>1</a:t>
            </a:r>
            <a:r>
              <a:rPr lang="en-US" altLang="zh-HK" sz="1600" dirty="0" smtClean="0">
                <a:solidFill>
                  <a:schemeClr val="tx1"/>
                </a:solidFill>
              </a:rPr>
              <a:t>, o</a:t>
            </a:r>
            <a:r>
              <a:rPr lang="en-US" altLang="zh-HK" sz="1600" baseline="-25000" dirty="0" smtClean="0">
                <a:solidFill>
                  <a:schemeClr val="tx1"/>
                </a:solidFill>
              </a:rPr>
              <a:t>2</a:t>
            </a:r>
            <a:r>
              <a:rPr lang="en-US" altLang="zh-HK" sz="1600" dirty="0" smtClean="0">
                <a:solidFill>
                  <a:schemeClr val="tx1"/>
                </a:solidFill>
              </a:rPr>
              <a:t>)</a:t>
            </a:r>
            <a:endParaRPr lang="en-US" altLang="zh-HK" sz="1600" dirty="0">
              <a:solidFill>
                <a:schemeClr val="tx1"/>
              </a:solidFill>
            </a:endParaRPr>
          </a:p>
          <a:p>
            <a:pPr lvl="1"/>
            <a:r>
              <a:rPr lang="en-US" altLang="zh-HK" sz="1600" dirty="0"/>
              <a:t>d(o</a:t>
            </a:r>
            <a:r>
              <a:rPr lang="en-US" altLang="zh-HK" sz="1600" baseline="-25000" dirty="0"/>
              <a:t>1</a:t>
            </a:r>
            <a:r>
              <a:rPr lang="en-US" altLang="zh-HK" sz="1600" dirty="0"/>
              <a:t>, o</a:t>
            </a:r>
            <a:r>
              <a:rPr lang="en-US" altLang="zh-HK" sz="1600" baseline="-25000" dirty="0"/>
              <a:t>2</a:t>
            </a:r>
            <a:r>
              <a:rPr lang="en-US" altLang="zh-HK" sz="1600" dirty="0"/>
              <a:t>) ≥ </a:t>
            </a:r>
            <a:r>
              <a:rPr lang="en-US" altLang="zh-HK" sz="1600" dirty="0" err="1"/>
              <a:t>d</a:t>
            </a:r>
            <a:r>
              <a:rPr lang="en-US" altLang="zh-HK" sz="1600" baseline="-25000" dirty="0" err="1"/>
              <a:t>min</a:t>
            </a:r>
            <a:r>
              <a:rPr lang="en-US" altLang="zh-HK" sz="1600" dirty="0"/>
              <a:t> = d(o, q) – min{d(o</a:t>
            </a:r>
            <a:r>
              <a:rPr lang="en-US" altLang="zh-HK" sz="1600" baseline="-25000" dirty="0"/>
              <a:t>1</a:t>
            </a:r>
            <a:r>
              <a:rPr lang="en-US" altLang="zh-HK" sz="1600" dirty="0"/>
              <a:t>, q), d(o</a:t>
            </a:r>
            <a:r>
              <a:rPr lang="en-US" altLang="zh-HK" sz="1600" baseline="-25000" dirty="0"/>
              <a:t>2</a:t>
            </a:r>
            <a:r>
              <a:rPr lang="en-US" altLang="zh-HK" sz="1600" dirty="0"/>
              <a:t>, q</a:t>
            </a:r>
            <a:r>
              <a:rPr lang="en-US" altLang="zh-HK" sz="1600" dirty="0" smtClean="0"/>
              <a:t>)}</a:t>
            </a:r>
          </a:p>
          <a:p>
            <a:r>
              <a:rPr lang="en-US" altLang="zh-HK" sz="1600" b="1" dirty="0" smtClean="0">
                <a:solidFill>
                  <a:schemeClr val="tx1"/>
                </a:solidFill>
              </a:rPr>
              <a:t>Upper bound</a:t>
            </a:r>
            <a:r>
              <a:rPr lang="en-US" altLang="zh-HK" sz="1600" dirty="0" smtClean="0">
                <a:solidFill>
                  <a:schemeClr val="tx1"/>
                </a:solidFill>
              </a:rPr>
              <a:t> of d(o</a:t>
            </a:r>
            <a:r>
              <a:rPr lang="en-US" altLang="zh-HK" sz="1600" baseline="-25000" dirty="0" smtClean="0">
                <a:solidFill>
                  <a:schemeClr val="tx1"/>
                </a:solidFill>
              </a:rPr>
              <a:t>1</a:t>
            </a:r>
            <a:r>
              <a:rPr lang="en-US" altLang="zh-HK" sz="1600" dirty="0" smtClean="0">
                <a:solidFill>
                  <a:schemeClr val="tx1"/>
                </a:solidFill>
              </a:rPr>
              <a:t>, o</a:t>
            </a:r>
            <a:r>
              <a:rPr lang="en-US" altLang="zh-HK" sz="1600" baseline="-25000" dirty="0" smtClean="0">
                <a:solidFill>
                  <a:schemeClr val="tx1"/>
                </a:solidFill>
              </a:rPr>
              <a:t>2</a:t>
            </a:r>
            <a:r>
              <a:rPr lang="en-US" altLang="zh-HK" sz="1600" dirty="0" smtClean="0">
                <a:solidFill>
                  <a:schemeClr val="tx1"/>
                </a:solidFill>
              </a:rPr>
              <a:t>)</a:t>
            </a:r>
            <a:endParaRPr lang="en-US" altLang="zh-HK" sz="1600" b="1" dirty="0">
              <a:solidFill>
                <a:schemeClr val="tx1"/>
              </a:solidFill>
            </a:endParaRPr>
          </a:p>
          <a:p>
            <a:pPr lvl="1"/>
            <a:r>
              <a:rPr lang="en-US" altLang="zh-HK" sz="1600" dirty="0"/>
              <a:t>d(o</a:t>
            </a:r>
            <a:r>
              <a:rPr lang="en-US" altLang="zh-HK" sz="1600" baseline="-25000" dirty="0"/>
              <a:t>1</a:t>
            </a:r>
            <a:r>
              <a:rPr lang="en-US" altLang="zh-HK" sz="1600" dirty="0"/>
              <a:t>, o</a:t>
            </a:r>
            <a:r>
              <a:rPr lang="en-US" altLang="zh-HK" sz="1600" baseline="-25000" dirty="0"/>
              <a:t>2</a:t>
            </a:r>
            <a:r>
              <a:rPr lang="en-US" altLang="zh-HK" sz="1600" dirty="0"/>
              <a:t>) </a:t>
            </a:r>
            <a:r>
              <a:rPr lang="en-US" altLang="zh-HK" sz="1600" dirty="0" smtClean="0"/>
              <a:t>≤ </a:t>
            </a:r>
            <a:r>
              <a:rPr lang="en-US" altLang="zh-HK" sz="1600" dirty="0" err="1"/>
              <a:t>d</a:t>
            </a:r>
            <a:r>
              <a:rPr lang="en-US" altLang="zh-HK" sz="1600" baseline="-25000" dirty="0" err="1"/>
              <a:t>max</a:t>
            </a:r>
            <a:r>
              <a:rPr lang="en-US" altLang="zh-HK" sz="1600" dirty="0"/>
              <a:t> = cost(S) – d(o, q)</a:t>
            </a:r>
            <a:endParaRPr lang="en-US" altLang="zh-HK" dirty="0" smtClean="0"/>
          </a:p>
        </p:txBody>
      </p:sp>
      <p:sp>
        <p:nvSpPr>
          <p:cNvPr id="6" name="Rectangle 5"/>
          <p:cNvSpPr/>
          <p:nvPr/>
        </p:nvSpPr>
        <p:spPr>
          <a:xfrm>
            <a:off x="4343400" y="5525586"/>
            <a:ext cx="2895600" cy="3418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ym typeface="Wingdings" pitchFamily="2" charset="2"/>
              </a:rPr>
              <a:t>d(o, q)</a:t>
            </a:r>
          </a:p>
        </p:txBody>
      </p:sp>
      <p:sp>
        <p:nvSpPr>
          <p:cNvPr id="7" name="Rectangle 6"/>
          <p:cNvSpPr/>
          <p:nvPr/>
        </p:nvSpPr>
        <p:spPr>
          <a:xfrm>
            <a:off x="4343400" y="5982786"/>
            <a:ext cx="2895600" cy="3418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ym typeface="Wingdings" pitchFamily="2" charset="2"/>
              </a:rPr>
              <a:t>cost(S)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905000" cy="457200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25</a:t>
            </a:fld>
            <a:endParaRPr 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2865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2"/>
    </mc:Choice>
    <mc:Fallback xmlns="">
      <p:transition spd="slow" advTm="16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err="1" smtClean="0"/>
              <a:t>Dia-CoSKQ</a:t>
            </a:r>
            <a:r>
              <a:rPr lang="en-US" altLang="zh-HK" sz="3200" dirty="0" smtClean="0"/>
              <a:t> (2): Finding Approximate Solution</a:t>
            </a:r>
            <a:endParaRPr lang="zh-HK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HK" sz="2400" dirty="0" err="1" smtClean="0"/>
                  <a:t>Dia-Appro</a:t>
                </a:r>
                <a:r>
                  <a:rPr lang="en-US" altLang="zh-HK" sz="2400" dirty="0" smtClean="0"/>
                  <a:t>: </a:t>
                </a:r>
              </a:p>
              <a:p>
                <a:pPr lvl="1"/>
                <a:r>
                  <a:rPr lang="en-US" altLang="zh-HK" sz="2000" dirty="0" smtClean="0"/>
                  <a:t>The </a:t>
                </a:r>
                <a:r>
                  <a:rPr lang="en-US" altLang="zh-HK" sz="2000" dirty="0" err="1" smtClean="0"/>
                  <a:t>MaxSum-Appro</a:t>
                </a:r>
                <a:r>
                  <a:rPr lang="en-US" altLang="zh-HK" sz="2000" dirty="0" smtClean="0"/>
                  <a:t> algorithm with its cost measurement changed to </a:t>
                </a:r>
                <a:r>
                  <a:rPr lang="en-US" altLang="zh-HK" sz="2000" dirty="0" err="1" smtClean="0"/>
                  <a:t>cost</a:t>
                </a:r>
                <a:r>
                  <a:rPr lang="en-US" altLang="zh-HK" sz="2000" baseline="-25000" dirty="0" err="1" smtClean="0"/>
                  <a:t>Dia</a:t>
                </a:r>
                <a:r>
                  <a:rPr lang="en-US" altLang="zh-HK" sz="2000" dirty="0" smtClean="0"/>
                  <a:t>(S).</a:t>
                </a:r>
              </a:p>
              <a:p>
                <a:pPr lvl="1"/>
                <a:r>
                  <a:rPr lang="en-US" altLang="zh-HK" sz="2000" dirty="0" smtClean="0"/>
                  <a:t>It provides a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HK" sz="2000" b="0" i="1" smtClean="0">
                            <a:solidFill>
                              <a:schemeClr val="tx2"/>
                            </a:solidFill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altLang="zh-HK" sz="2000" b="0" i="1" smtClean="0">
                            <a:solidFill>
                              <a:schemeClr val="tx2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altLang="zh-HK" sz="2000" dirty="0" smtClean="0">
                    <a:solidFill>
                      <a:schemeClr val="tx2"/>
                    </a:solidFill>
                  </a:rPr>
                  <a:t>-factor</a:t>
                </a:r>
                <a:r>
                  <a:rPr lang="en-US" altLang="zh-HK" sz="2000" dirty="0" smtClean="0"/>
                  <a:t> approximation.</a:t>
                </a:r>
              </a:p>
              <a:p>
                <a:pPr lvl="1"/>
                <a:r>
                  <a:rPr lang="en-US" altLang="zh-HK" sz="2000" dirty="0" smtClean="0"/>
                  <a:t>Same time complexity as </a:t>
                </a:r>
                <a:r>
                  <a:rPr lang="en-US" altLang="zh-HK" sz="2000" dirty="0" err="1" smtClean="0"/>
                  <a:t>MaxSum-Appro</a:t>
                </a:r>
                <a:r>
                  <a:rPr lang="en-US" altLang="zh-HK" sz="2000" dirty="0" smtClean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78" t="-1185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26</a:t>
            </a:fld>
            <a:endParaRPr 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3294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93"/>
    </mc:Choice>
    <mc:Fallback xmlns="">
      <p:transition spd="slow" advTm="10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err="1" smtClean="0"/>
              <a:t>Dia-CoSKQ</a:t>
            </a:r>
            <a:r>
              <a:rPr lang="en-US" altLang="zh-HK" sz="3200" dirty="0" smtClean="0"/>
              <a:t> (3): Adaptions of Existing Solutions</a:t>
            </a:r>
            <a:endParaRPr lang="zh-HK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HK" sz="2400" dirty="0" smtClean="0"/>
                  <a:t>Cao-Exact</a:t>
                </a:r>
              </a:p>
              <a:p>
                <a:pPr lvl="1"/>
                <a:r>
                  <a:rPr lang="en-US" altLang="zh-HK" sz="2000" dirty="0" smtClean="0"/>
                  <a:t>Directly applicable.</a:t>
                </a:r>
              </a:p>
              <a:p>
                <a:pPr lvl="1"/>
                <a:r>
                  <a:rPr lang="en-US" altLang="zh-HK" sz="2000" dirty="0" smtClean="0"/>
                  <a:t>Same drawbacks as for </a:t>
                </a:r>
                <a:r>
                  <a:rPr lang="en-US" altLang="zh-HK" sz="2000" dirty="0" err="1" smtClean="0"/>
                  <a:t>MaxSum-CoSKQ</a:t>
                </a:r>
                <a:r>
                  <a:rPr lang="en-US" altLang="zh-HK" sz="2000" dirty="0" smtClean="0"/>
                  <a:t> (i.e., not scalable)</a:t>
                </a:r>
              </a:p>
              <a:p>
                <a:r>
                  <a:rPr lang="en-US" altLang="zh-HK" sz="2400" dirty="0" smtClean="0"/>
                  <a:t>Cao-Appro1/Cao-Appro2</a:t>
                </a:r>
              </a:p>
              <a:p>
                <a:pPr lvl="1"/>
                <a:r>
                  <a:rPr lang="en-US" altLang="zh-HK" sz="2000" dirty="0" smtClean="0"/>
                  <a:t>Directly applicable.</a:t>
                </a:r>
              </a:p>
              <a:p>
                <a:pPr lvl="1"/>
                <a:r>
                  <a:rPr lang="en-US" altLang="zh-HK" sz="2000" dirty="0" smtClean="0"/>
                  <a:t>Both provide a </a:t>
                </a:r>
                <a:r>
                  <a:rPr lang="en-US" altLang="zh-HK" sz="2000" dirty="0" smtClean="0">
                    <a:solidFill>
                      <a:schemeClr val="tx2"/>
                    </a:solidFill>
                  </a:rPr>
                  <a:t>2-factor</a:t>
                </a:r>
                <a:r>
                  <a:rPr lang="en-US" altLang="zh-HK" sz="2000" dirty="0" smtClean="0"/>
                  <a:t> approximation (the bound is </a:t>
                </a:r>
                <a:r>
                  <a:rPr lang="en-US" altLang="zh-HK" sz="2000" dirty="0" smtClean="0">
                    <a:solidFill>
                      <a:schemeClr val="tx2"/>
                    </a:solidFill>
                  </a:rPr>
                  <a:t>tight</a:t>
                </a:r>
                <a:r>
                  <a:rPr lang="en-US" altLang="zh-HK" sz="2000" dirty="0" smtClean="0"/>
                  <a:t>!).</a:t>
                </a:r>
              </a:p>
              <a:p>
                <a:pPr lvl="1"/>
                <a:r>
                  <a:rPr lang="en-US" altLang="zh-HK" sz="2000" dirty="0" smtClean="0"/>
                  <a:t>The bound is worse than that of </a:t>
                </a:r>
                <a:r>
                  <a:rPr lang="en-US" altLang="zh-HK" sz="2000" dirty="0" err="1" smtClean="0"/>
                  <a:t>Dia-Appro</a:t>
                </a:r>
                <a:r>
                  <a:rPr lang="en-US" altLang="zh-HK" sz="2000" dirty="0" smtClean="0"/>
                  <a:t> (which provides a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HK" sz="2000" i="1" smtClean="0">
                            <a:solidFill>
                              <a:schemeClr val="tx2"/>
                            </a:solidFill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altLang="zh-HK" sz="2000" i="1">
                            <a:solidFill>
                              <a:schemeClr val="tx2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altLang="zh-HK" sz="2000" dirty="0" smtClean="0">
                    <a:solidFill>
                      <a:schemeClr val="tx2"/>
                    </a:solidFill>
                  </a:rPr>
                  <a:t>-factor</a:t>
                </a:r>
                <a:r>
                  <a:rPr lang="en-US" altLang="zh-HK" sz="2000" dirty="0" smtClean="0"/>
                  <a:t> approximation).</a:t>
                </a:r>
              </a:p>
              <a:p>
                <a:pPr lvl="1"/>
                <a:endParaRPr lang="en-US" altLang="zh-HK" sz="2000" dirty="0" smtClean="0"/>
              </a:p>
              <a:p>
                <a:pPr lvl="1"/>
                <a:endParaRPr lang="en-US" altLang="zh-HK" sz="2000" dirty="0" smtClean="0"/>
              </a:p>
              <a:p>
                <a:pPr lvl="1"/>
                <a:endParaRPr lang="en-US" altLang="zh-HK" sz="20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78" t="-1185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27</a:t>
            </a:fld>
            <a:endParaRPr 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284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3"/>
    </mc:Choice>
    <mc:Fallback xmlns="">
      <p:transition spd="slow" advTm="134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Introduction</a:t>
            </a:r>
          </a:p>
          <a:p>
            <a:r>
              <a:rPr lang="en-US" sz="2400" dirty="0" smtClean="0"/>
              <a:t>Contribution</a:t>
            </a:r>
          </a:p>
          <a:p>
            <a:r>
              <a:rPr lang="en-US" sz="2400" dirty="0" smtClean="0"/>
              <a:t>Problem Definition</a:t>
            </a:r>
          </a:p>
          <a:p>
            <a:r>
              <a:rPr lang="en-US" altLang="zh-HK" sz="2400" dirty="0" err="1" smtClean="0"/>
              <a:t>MaxSum-CoSKQ</a:t>
            </a:r>
            <a:endParaRPr lang="en-US" altLang="zh-HK" sz="2400" dirty="0" smtClean="0"/>
          </a:p>
          <a:p>
            <a:r>
              <a:rPr lang="en-US" altLang="zh-HK" sz="2400" dirty="0" err="1" smtClean="0"/>
              <a:t>Dia-CoSKQ</a:t>
            </a:r>
            <a:endParaRPr lang="en-US" altLang="zh-HK" sz="2400" dirty="0"/>
          </a:p>
          <a:p>
            <a:r>
              <a:rPr lang="en-US" sz="2400" dirty="0" smtClean="0"/>
              <a:t>Experimental Results</a:t>
            </a:r>
          </a:p>
          <a:p>
            <a:r>
              <a:rPr lang="en-US" sz="2400" dirty="0" smtClean="0"/>
              <a:t>Conclusion</a:t>
            </a:r>
          </a:p>
        </p:txBody>
      </p:sp>
      <p:sp>
        <p:nvSpPr>
          <p:cNvPr id="4" name="Oval 3"/>
          <p:cNvSpPr/>
          <p:nvPr/>
        </p:nvSpPr>
        <p:spPr>
          <a:xfrm>
            <a:off x="1447800" y="4191000"/>
            <a:ext cx="3276600" cy="457200"/>
          </a:xfrm>
          <a:prstGeom prst="ellipse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28</a:t>
            </a:fld>
            <a:endParaRPr 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3065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6"/>
    </mc:Choice>
    <mc:Fallback xmlns="">
      <p:transition spd="slow" advTm="55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smtClean="0"/>
              <a:t>Experimental Results: Set-Up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/>
              <a:t>Datasets:</a:t>
            </a:r>
          </a:p>
          <a:p>
            <a:pPr lvl="1"/>
            <a:r>
              <a:rPr lang="en-US" altLang="zh-HK" sz="2000" dirty="0" smtClean="0"/>
              <a:t>GN, Web and Hotel (the same datasets as used by Cao et al.)</a:t>
            </a:r>
          </a:p>
          <a:p>
            <a:r>
              <a:rPr lang="en-US" altLang="zh-HK" sz="2400" dirty="0" smtClean="0"/>
              <a:t>Query Generation</a:t>
            </a:r>
          </a:p>
          <a:p>
            <a:pPr lvl="1"/>
            <a:r>
              <a:rPr lang="en-US" altLang="zh-HK" sz="2000" dirty="0" smtClean="0"/>
              <a:t>Location and query keywords</a:t>
            </a:r>
          </a:p>
          <a:p>
            <a:r>
              <a:rPr lang="en-US" altLang="zh-HK" sz="2400" dirty="0" smtClean="0"/>
              <a:t>Algorithms</a:t>
            </a:r>
          </a:p>
          <a:p>
            <a:pPr lvl="1"/>
            <a:r>
              <a:rPr lang="en-US" altLang="zh-HK" sz="2000" dirty="0" err="1" smtClean="0"/>
              <a:t>MaxSum-CoSKQ</a:t>
            </a:r>
            <a:r>
              <a:rPr lang="en-US" altLang="zh-HK" sz="2000" dirty="0" smtClean="0"/>
              <a:t>: Cao-Exact, Cao-Appro1, Cao-Appro2, </a:t>
            </a:r>
            <a:r>
              <a:rPr lang="en-US" altLang="zh-HK" sz="2000" dirty="0" err="1" smtClean="0">
                <a:solidFill>
                  <a:schemeClr val="tx2"/>
                </a:solidFill>
              </a:rPr>
              <a:t>MaxSum</a:t>
            </a:r>
            <a:r>
              <a:rPr lang="en-US" altLang="zh-HK" sz="2000" dirty="0" smtClean="0">
                <a:solidFill>
                  <a:schemeClr val="tx2"/>
                </a:solidFill>
              </a:rPr>
              <a:t>-Exact, </a:t>
            </a:r>
            <a:r>
              <a:rPr lang="en-US" altLang="zh-HK" sz="2000" dirty="0" err="1" smtClean="0">
                <a:solidFill>
                  <a:schemeClr val="tx2"/>
                </a:solidFill>
              </a:rPr>
              <a:t>MaxSum-Appro</a:t>
            </a:r>
            <a:endParaRPr lang="en-US" altLang="zh-HK" sz="2000" dirty="0" smtClean="0">
              <a:solidFill>
                <a:schemeClr val="tx2"/>
              </a:solidFill>
            </a:endParaRPr>
          </a:p>
          <a:p>
            <a:pPr lvl="1"/>
            <a:r>
              <a:rPr lang="en-US" altLang="zh-HK" sz="2000" dirty="0" err="1" smtClean="0"/>
              <a:t>Dia-CoSKQ</a:t>
            </a:r>
            <a:r>
              <a:rPr lang="en-US" altLang="zh-HK" sz="2000" dirty="0" smtClean="0"/>
              <a:t>: Cao-Exact, Cao-Appro1, Cao-Appro2,           </a:t>
            </a:r>
            <a:r>
              <a:rPr lang="en-US" altLang="zh-HK" sz="2000" dirty="0" err="1" smtClean="0">
                <a:solidFill>
                  <a:schemeClr val="tx2"/>
                </a:solidFill>
              </a:rPr>
              <a:t>Dia</a:t>
            </a:r>
            <a:r>
              <a:rPr lang="en-US" altLang="zh-HK" sz="2000" dirty="0" smtClean="0">
                <a:solidFill>
                  <a:schemeClr val="tx2"/>
                </a:solidFill>
              </a:rPr>
              <a:t>-Exact, </a:t>
            </a:r>
            <a:r>
              <a:rPr lang="en-US" altLang="zh-HK" sz="2000" dirty="0" err="1" smtClean="0">
                <a:solidFill>
                  <a:schemeClr val="tx2"/>
                </a:solidFill>
              </a:rPr>
              <a:t>Dia-Appro</a:t>
            </a:r>
            <a:endParaRPr lang="en-US" altLang="zh-HK" sz="2000" dirty="0" smtClean="0">
              <a:solidFill>
                <a:schemeClr val="tx2"/>
              </a:solidFill>
            </a:endParaRPr>
          </a:p>
          <a:p>
            <a:r>
              <a:rPr lang="en-US" altLang="zh-HK" sz="2400" dirty="0" smtClean="0"/>
              <a:t>Factors &amp; Measures</a:t>
            </a:r>
          </a:p>
          <a:p>
            <a:pPr lvl="1"/>
            <a:r>
              <a:rPr lang="en-US" altLang="zh-HK" sz="2000" dirty="0" smtClean="0"/>
              <a:t>No. of query keywords and no. of average keywords contained by an object</a:t>
            </a:r>
            <a:endParaRPr lang="en-US" altLang="zh-HK" sz="2000" dirty="0"/>
          </a:p>
          <a:p>
            <a:pPr lvl="1"/>
            <a:r>
              <a:rPr lang="en-US" altLang="zh-HK" sz="2000" dirty="0" smtClean="0"/>
              <a:t>Running time and approximation error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988824"/>
              </p:ext>
            </p:extLst>
          </p:nvPr>
        </p:nvGraphicFramePr>
        <p:xfrm>
          <a:off x="4572000" y="643890"/>
          <a:ext cx="4343400" cy="1642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066800"/>
                <a:gridCol w="1066800"/>
                <a:gridCol w="762000"/>
              </a:tblGrid>
              <a:tr h="374650">
                <a:tc>
                  <a:txBody>
                    <a:bodyPr/>
                    <a:lstStyle/>
                    <a:p>
                      <a:pPr algn="ctr"/>
                      <a:endParaRPr lang="zh-HK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GN</a:t>
                      </a:r>
                      <a:endParaRPr lang="zh-HK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Web</a:t>
                      </a:r>
                      <a:endParaRPr lang="zh-HK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Hotel</a:t>
                      </a:r>
                      <a:endParaRPr lang="zh-HK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400" b="1" dirty="0" smtClean="0">
                          <a:solidFill>
                            <a:schemeClr val="tx1"/>
                          </a:solidFill>
                        </a:rPr>
                        <a:t>No. of objects</a:t>
                      </a:r>
                      <a:endParaRPr lang="zh-HK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1,868,821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579,727 </a:t>
                      </a:r>
                      <a:endParaRPr lang="zh-HK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20,790</a:t>
                      </a:r>
                      <a:endParaRPr lang="zh-HK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400" b="1" dirty="0" smtClean="0">
                          <a:solidFill>
                            <a:schemeClr val="tx1"/>
                          </a:solidFill>
                        </a:rPr>
                        <a:t>No. of</a:t>
                      </a:r>
                      <a:r>
                        <a:rPr lang="en-US" altLang="zh-HK" sz="1400" b="1" baseline="0" dirty="0" smtClean="0">
                          <a:solidFill>
                            <a:schemeClr val="tx1"/>
                          </a:solidFill>
                        </a:rPr>
                        <a:t> unique words</a:t>
                      </a:r>
                      <a:endParaRPr lang="zh-HK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222,409</a:t>
                      </a:r>
                      <a:endParaRPr lang="zh-HK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2,899,175</a:t>
                      </a:r>
                      <a:endParaRPr lang="zh-HK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602</a:t>
                      </a:r>
                      <a:endParaRPr lang="zh-HK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400" b="1" dirty="0" smtClean="0">
                          <a:solidFill>
                            <a:schemeClr val="tx1"/>
                          </a:solidFill>
                        </a:rPr>
                        <a:t>No. of</a:t>
                      </a:r>
                      <a:r>
                        <a:rPr lang="en-US" altLang="zh-HK" sz="1400" b="1" baseline="0" dirty="0" smtClean="0">
                          <a:solidFill>
                            <a:schemeClr val="tx1"/>
                          </a:solidFill>
                        </a:rPr>
                        <a:t> words</a:t>
                      </a:r>
                      <a:endParaRPr lang="zh-HK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18,374,228</a:t>
                      </a:r>
                      <a:endParaRPr lang="zh-HK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249,132,88</a:t>
                      </a:r>
                      <a:endParaRPr lang="zh-HK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400" dirty="0" smtClean="0">
                          <a:solidFill>
                            <a:schemeClr val="tx1"/>
                          </a:solidFill>
                        </a:rPr>
                        <a:t>80,845</a:t>
                      </a:r>
                      <a:endParaRPr lang="zh-HK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29</a:t>
            </a:fld>
            <a:endParaRPr 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735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8"/>
    </mc:Choice>
    <mc:Fallback xmlns="">
      <p:transition spd="slow" advTm="17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zh-HK" sz="3200" dirty="0" smtClean="0"/>
              <a:t>Introduction: Spatial-textual </a:t>
            </a:r>
            <a:r>
              <a:rPr lang="en-US" altLang="zh-HK" sz="3200" dirty="0"/>
              <a:t>data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/>
              <a:t>Spatial + textual</a:t>
            </a:r>
          </a:p>
          <a:p>
            <a:r>
              <a:rPr lang="en-US" altLang="zh-HK" sz="2400" dirty="0" smtClean="0"/>
              <a:t>Some examples</a:t>
            </a:r>
          </a:p>
          <a:p>
            <a:pPr lvl="1"/>
            <a:r>
              <a:rPr lang="en-US" altLang="zh-HK" sz="2000" dirty="0" smtClean="0"/>
              <a:t>Spatial points of interest</a:t>
            </a:r>
          </a:p>
          <a:p>
            <a:pPr lvl="2"/>
            <a:r>
              <a:rPr lang="en-US" altLang="zh-HK" sz="1800" dirty="0" smtClean="0"/>
              <a:t>E.g., restaurants, shopping malls and hotels.</a:t>
            </a:r>
          </a:p>
          <a:p>
            <a:pPr lvl="1"/>
            <a:r>
              <a:rPr lang="en-US" altLang="zh-HK" sz="2000" dirty="0" smtClean="0"/>
              <a:t>Geo-tagged web objects</a:t>
            </a:r>
          </a:p>
          <a:p>
            <a:pPr lvl="2"/>
            <a:r>
              <a:rPr lang="en-US" altLang="zh-HK" sz="1800" dirty="0" smtClean="0"/>
              <a:t>E.g., Geo-tagged photos at Flicker and geo-tagged docs.</a:t>
            </a:r>
          </a:p>
          <a:p>
            <a:pPr lvl="1"/>
            <a:r>
              <a:rPr lang="en-US" altLang="zh-HK" sz="2000" dirty="0" smtClean="0"/>
              <a:t>Geo-social networking data</a:t>
            </a:r>
          </a:p>
          <a:p>
            <a:pPr lvl="2"/>
            <a:r>
              <a:rPr lang="en-US" altLang="zh-HK" sz="1800" dirty="0"/>
              <a:t>E.g., </a:t>
            </a:r>
            <a:r>
              <a:rPr lang="en-US" altLang="zh-HK" sz="1800" dirty="0" smtClean="0"/>
              <a:t>In </a:t>
            </a:r>
            <a:r>
              <a:rPr lang="en-US" altLang="zh-HK" sz="1800" dirty="0" err="1" smtClean="0"/>
              <a:t>FourSquare</a:t>
            </a:r>
            <a:r>
              <a:rPr lang="en-US" altLang="zh-HK" sz="1800" dirty="0" smtClean="0"/>
              <a:t>, each user has its checking-in history and profile.</a:t>
            </a:r>
          </a:p>
          <a:p>
            <a:pPr lvl="1"/>
            <a:r>
              <a:rPr lang="en-US" altLang="zh-HK" sz="2000" dirty="0" smtClean="0"/>
              <a:t>…</a:t>
            </a:r>
            <a:endParaRPr lang="en-US" altLang="zh-HK" sz="2000" dirty="0"/>
          </a:p>
          <a:p>
            <a:pPr lvl="2"/>
            <a:endParaRPr lang="en-US" altLang="zh-HK" sz="1800" dirty="0" smtClean="0"/>
          </a:p>
          <a:p>
            <a:pPr lvl="2"/>
            <a:endParaRPr lang="en-US" altLang="zh-HK" sz="1800" dirty="0" smtClean="0"/>
          </a:p>
          <a:p>
            <a:pPr lvl="1"/>
            <a:endParaRPr lang="en-US" altLang="zh-HK" sz="2000" dirty="0" smtClean="0"/>
          </a:p>
          <a:p>
            <a:pPr lvl="1"/>
            <a:endParaRPr lang="en-US" altLang="zh-HK" sz="2000" dirty="0" smtClean="0"/>
          </a:p>
          <a:p>
            <a:pPr lvl="1"/>
            <a:endParaRPr lang="en-US" altLang="zh-HK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3700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68"/>
    </mc:Choice>
    <mc:Fallback xmlns="">
      <p:transition spd="slow" advTm="700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/>
              <a:t>Experimental </a:t>
            </a:r>
            <a:r>
              <a:rPr lang="en-US" altLang="zh-HK" sz="3200" dirty="0" smtClean="0"/>
              <a:t>Results: </a:t>
            </a:r>
            <a:r>
              <a:rPr lang="en-US" altLang="zh-HK" sz="3200" dirty="0"/>
              <a:t>Performance </a:t>
            </a:r>
            <a:r>
              <a:rPr lang="en-US" altLang="zh-HK" sz="3200" dirty="0" smtClean="0"/>
              <a:t>Study (1)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/>
              <a:t>Problem: </a:t>
            </a:r>
            <a:r>
              <a:rPr lang="en-US" altLang="zh-HK" sz="2400" dirty="0" err="1" smtClean="0"/>
              <a:t>MaxSum-CoSKQ</a:t>
            </a:r>
            <a:endParaRPr lang="en-US" altLang="zh-HK" sz="2400" dirty="0"/>
          </a:p>
          <a:p>
            <a:r>
              <a:rPr lang="en-US" altLang="zh-HK" sz="2400" dirty="0" smtClean="0"/>
              <a:t>Dataset: Web</a:t>
            </a:r>
            <a:endParaRPr lang="en-US" altLang="zh-HK" sz="2400" dirty="0"/>
          </a:p>
          <a:p>
            <a:r>
              <a:rPr lang="en-US" altLang="zh-HK" sz="2400" dirty="0" smtClean="0"/>
              <a:t>Factor: |</a:t>
            </a:r>
            <a:r>
              <a:rPr lang="en-US" altLang="zh-HK" sz="2400" dirty="0"/>
              <a:t>q</a:t>
            </a:r>
            <a:r>
              <a:rPr lang="en-US" altLang="zh-HK" sz="2400" dirty="0" smtClean="0"/>
              <a:t>.</a:t>
            </a:r>
            <a:r>
              <a:rPr lang="zh-HK" altLang="el-GR" sz="2400" dirty="0" smtClean="0">
                <a:latin typeface="KaiTi"/>
                <a:ea typeface="KaiTi"/>
              </a:rPr>
              <a:t>𝜑</a:t>
            </a:r>
            <a:r>
              <a:rPr lang="en-US" altLang="zh-HK" sz="2400" dirty="0" smtClean="0"/>
              <a:t>|</a:t>
            </a:r>
            <a:endParaRPr lang="zh-HK" alt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368400"/>
            <a:ext cx="7459556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30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849668" y="3837110"/>
            <a:ext cx="2761463" cy="1268290"/>
          </a:xfrm>
          <a:custGeom>
            <a:avLst/>
            <a:gdLst>
              <a:gd name="connsiteX0" fmla="*/ 119809 w 2761463"/>
              <a:gd name="connsiteY0" fmla="*/ 996315 h 1334234"/>
              <a:gd name="connsiteX1" fmla="*/ 710652 w 2761463"/>
              <a:gd name="connsiteY1" fmla="*/ 546148 h 1334234"/>
              <a:gd name="connsiteX2" fmla="*/ 2398775 w 2761463"/>
              <a:gd name="connsiteY2" fmla="*/ 11576 h 1334234"/>
              <a:gd name="connsiteX3" fmla="*/ 2609790 w 2761463"/>
              <a:gd name="connsiteY3" fmla="*/ 236659 h 1334234"/>
              <a:gd name="connsiteX4" fmla="*/ 2567587 w 2761463"/>
              <a:gd name="connsiteY4" fmla="*/ 897841 h 1334234"/>
              <a:gd name="connsiteX5" fmla="*/ 246418 w 2761463"/>
              <a:gd name="connsiteY5" fmla="*/ 1333939 h 1334234"/>
              <a:gd name="connsiteX6" fmla="*/ 119809 w 2761463"/>
              <a:gd name="connsiteY6" fmla="*/ 996315 h 1334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61463" h="1334234">
                <a:moveTo>
                  <a:pt x="119809" y="996315"/>
                </a:moveTo>
                <a:cubicBezTo>
                  <a:pt x="197181" y="865017"/>
                  <a:pt x="330824" y="710271"/>
                  <a:pt x="710652" y="546148"/>
                </a:cubicBezTo>
                <a:cubicBezTo>
                  <a:pt x="1090480" y="382025"/>
                  <a:pt x="2082252" y="63157"/>
                  <a:pt x="2398775" y="11576"/>
                </a:cubicBezTo>
                <a:cubicBezTo>
                  <a:pt x="2715298" y="-40005"/>
                  <a:pt x="2581655" y="88948"/>
                  <a:pt x="2609790" y="236659"/>
                </a:cubicBezTo>
                <a:cubicBezTo>
                  <a:pt x="2637925" y="384370"/>
                  <a:pt x="2961482" y="714961"/>
                  <a:pt x="2567587" y="897841"/>
                </a:cubicBezTo>
                <a:cubicBezTo>
                  <a:pt x="2173692" y="1080721"/>
                  <a:pt x="654381" y="1324561"/>
                  <a:pt x="246418" y="1333939"/>
                </a:cubicBezTo>
                <a:cubicBezTo>
                  <a:pt x="-161545" y="1343317"/>
                  <a:pt x="42437" y="1127613"/>
                  <a:pt x="119809" y="996315"/>
                </a:cubicBezTo>
                <a:close/>
              </a:path>
            </a:pathLst>
          </a:cu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" name="Freeform 6"/>
          <p:cNvSpPr/>
          <p:nvPr/>
        </p:nvSpPr>
        <p:spPr>
          <a:xfrm>
            <a:off x="1868457" y="4937762"/>
            <a:ext cx="2663601" cy="345829"/>
          </a:xfrm>
          <a:custGeom>
            <a:avLst/>
            <a:gdLst>
              <a:gd name="connsiteX0" fmla="*/ 58817 w 2663601"/>
              <a:gd name="connsiteY0" fmla="*/ 261423 h 345829"/>
              <a:gd name="connsiteX1" fmla="*/ 579321 w 2663601"/>
              <a:gd name="connsiteY1" fmla="*/ 219220 h 345829"/>
              <a:gd name="connsiteX2" fmla="*/ 1268638 w 2663601"/>
              <a:gd name="connsiteY2" fmla="*/ 120746 h 345829"/>
              <a:gd name="connsiteX3" fmla="*/ 1775075 w 2663601"/>
              <a:gd name="connsiteY3" fmla="*/ 78543 h 345829"/>
              <a:gd name="connsiteX4" fmla="*/ 2323715 w 2663601"/>
              <a:gd name="connsiteY4" fmla="*/ 36340 h 345829"/>
              <a:gd name="connsiteX5" fmla="*/ 2633205 w 2663601"/>
              <a:gd name="connsiteY5" fmla="*/ 8204 h 345829"/>
              <a:gd name="connsiteX6" fmla="*/ 2562866 w 2663601"/>
              <a:gd name="connsiteY6" fmla="*/ 191084 h 345829"/>
              <a:gd name="connsiteX7" fmla="*/ 1845414 w 2663601"/>
              <a:gd name="connsiteY7" fmla="*/ 275490 h 345829"/>
              <a:gd name="connsiteX8" fmla="*/ 1268638 w 2663601"/>
              <a:gd name="connsiteY8" fmla="*/ 275490 h 345829"/>
              <a:gd name="connsiteX9" fmla="*/ 143223 w 2663601"/>
              <a:gd name="connsiteY9" fmla="*/ 345829 h 345829"/>
              <a:gd name="connsiteX10" fmla="*/ 58817 w 2663601"/>
              <a:gd name="connsiteY10" fmla="*/ 261423 h 345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63601" h="345829">
                <a:moveTo>
                  <a:pt x="58817" y="261423"/>
                </a:moveTo>
                <a:cubicBezTo>
                  <a:pt x="131500" y="240322"/>
                  <a:pt x="377684" y="242666"/>
                  <a:pt x="579321" y="219220"/>
                </a:cubicBezTo>
                <a:cubicBezTo>
                  <a:pt x="780958" y="195774"/>
                  <a:pt x="1069346" y="144192"/>
                  <a:pt x="1268638" y="120746"/>
                </a:cubicBezTo>
                <a:cubicBezTo>
                  <a:pt x="1467930" y="97300"/>
                  <a:pt x="1775075" y="78543"/>
                  <a:pt x="1775075" y="78543"/>
                </a:cubicBezTo>
                <a:lnTo>
                  <a:pt x="2323715" y="36340"/>
                </a:lnTo>
                <a:cubicBezTo>
                  <a:pt x="2466737" y="24617"/>
                  <a:pt x="2593346" y="-17587"/>
                  <a:pt x="2633205" y="8204"/>
                </a:cubicBezTo>
                <a:cubicBezTo>
                  <a:pt x="2673064" y="33995"/>
                  <a:pt x="2694164" y="146536"/>
                  <a:pt x="2562866" y="191084"/>
                </a:cubicBezTo>
                <a:cubicBezTo>
                  <a:pt x="2431568" y="235632"/>
                  <a:pt x="2061119" y="261422"/>
                  <a:pt x="1845414" y="275490"/>
                </a:cubicBezTo>
                <a:cubicBezTo>
                  <a:pt x="1629709" y="289558"/>
                  <a:pt x="1552336" y="263767"/>
                  <a:pt x="1268638" y="275490"/>
                </a:cubicBezTo>
                <a:cubicBezTo>
                  <a:pt x="984940" y="287213"/>
                  <a:pt x="337826" y="345829"/>
                  <a:pt x="143223" y="345829"/>
                </a:cubicBezTo>
                <a:cubicBezTo>
                  <a:pt x="-51380" y="345829"/>
                  <a:pt x="-13866" y="282524"/>
                  <a:pt x="58817" y="261423"/>
                </a:cubicBezTo>
                <a:close/>
              </a:path>
            </a:pathLst>
          </a:custGeom>
          <a:noFill/>
          <a:ln w="31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Freeform 7"/>
          <p:cNvSpPr/>
          <p:nvPr/>
        </p:nvSpPr>
        <p:spPr>
          <a:xfrm>
            <a:off x="5407310" y="5341232"/>
            <a:ext cx="3210998" cy="518395"/>
          </a:xfrm>
          <a:custGeom>
            <a:avLst/>
            <a:gdLst>
              <a:gd name="connsiteX0" fmla="*/ 149428 w 3210998"/>
              <a:gd name="connsiteY0" fmla="*/ 125239 h 518395"/>
              <a:gd name="connsiteX1" fmla="*/ 247902 w 3210998"/>
              <a:gd name="connsiteY1" fmla="*/ 462863 h 518395"/>
              <a:gd name="connsiteX2" fmla="*/ 2892628 w 3210998"/>
              <a:gd name="connsiteY2" fmla="*/ 476931 h 518395"/>
              <a:gd name="connsiteX3" fmla="*/ 2906696 w 3210998"/>
              <a:gd name="connsiteY3" fmla="*/ 54900 h 518395"/>
              <a:gd name="connsiteX4" fmla="*/ 571459 w 3210998"/>
              <a:gd name="connsiteY4" fmla="*/ 12697 h 518395"/>
              <a:gd name="connsiteX5" fmla="*/ 149428 w 3210998"/>
              <a:gd name="connsiteY5" fmla="*/ 125239 h 518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0998" h="518395">
                <a:moveTo>
                  <a:pt x="149428" y="125239"/>
                </a:moveTo>
                <a:cubicBezTo>
                  <a:pt x="95502" y="200267"/>
                  <a:pt x="-209298" y="404248"/>
                  <a:pt x="247902" y="462863"/>
                </a:cubicBezTo>
                <a:cubicBezTo>
                  <a:pt x="705102" y="521478"/>
                  <a:pt x="2449496" y="544925"/>
                  <a:pt x="2892628" y="476931"/>
                </a:cubicBezTo>
                <a:cubicBezTo>
                  <a:pt x="3335760" y="408937"/>
                  <a:pt x="3293557" y="132272"/>
                  <a:pt x="2906696" y="54900"/>
                </a:cubicBezTo>
                <a:cubicBezTo>
                  <a:pt x="2519835" y="-22472"/>
                  <a:pt x="1026314" y="974"/>
                  <a:pt x="571459" y="12697"/>
                </a:cubicBezTo>
                <a:cubicBezTo>
                  <a:pt x="116604" y="24420"/>
                  <a:pt x="203354" y="50211"/>
                  <a:pt x="149428" y="125239"/>
                </a:cubicBezTo>
                <a:close/>
              </a:path>
            </a:pathLst>
          </a:cu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0" name="Rectangular Callout 9"/>
          <p:cNvSpPr/>
          <p:nvPr/>
        </p:nvSpPr>
        <p:spPr>
          <a:xfrm>
            <a:off x="2397477" y="1219200"/>
            <a:ext cx="4427308" cy="578363"/>
          </a:xfrm>
          <a:prstGeom prst="wedgeRectCallout">
            <a:avLst>
              <a:gd name="adj1" fmla="val -34761"/>
              <a:gd name="adj2" fmla="val 45025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dirty="0" err="1" smtClean="0">
                <a:solidFill>
                  <a:schemeClr val="tx2"/>
                </a:solidFill>
              </a:rPr>
              <a:t>MaxSum</a:t>
            </a:r>
            <a:r>
              <a:rPr lang="en-US" altLang="zh-HK" dirty="0" smtClean="0">
                <a:solidFill>
                  <a:schemeClr val="tx2"/>
                </a:solidFill>
              </a:rPr>
              <a:t>-Exact runs faster than Cao-Exact by up to 3 orders of magnitude.</a:t>
            </a:r>
            <a:endParaRPr lang="zh-HK" altLang="en-US" dirty="0">
              <a:solidFill>
                <a:schemeClr val="tx2"/>
              </a:solidFill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4069216" y="2438400"/>
            <a:ext cx="4427308" cy="578363"/>
          </a:xfrm>
          <a:prstGeom prst="wedgeRectCallout">
            <a:avLst>
              <a:gd name="adj1" fmla="val -38892"/>
              <a:gd name="adj2" fmla="val 38458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chemeClr val="tx2"/>
                </a:solidFill>
              </a:rPr>
              <a:t>Our </a:t>
            </a:r>
            <a:r>
              <a:rPr lang="en-US" altLang="zh-HK" dirty="0" err="1" smtClean="0">
                <a:solidFill>
                  <a:schemeClr val="tx2"/>
                </a:solidFill>
              </a:rPr>
              <a:t>MaxSum-Appro</a:t>
            </a:r>
            <a:r>
              <a:rPr lang="en-US" altLang="zh-HK" dirty="0" smtClean="0">
                <a:solidFill>
                  <a:schemeClr val="tx2"/>
                </a:solidFill>
              </a:rPr>
              <a:t> runs fast and is comparable with Cao-Appro2.</a:t>
            </a:r>
            <a:endParaRPr lang="zh-HK" altLang="en-US" dirty="0">
              <a:solidFill>
                <a:schemeClr val="tx2"/>
              </a:solidFill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2286000" y="6248400"/>
            <a:ext cx="5570308" cy="407999"/>
          </a:xfrm>
          <a:prstGeom prst="wedgeRectCallout">
            <a:avLst>
              <a:gd name="adj1" fmla="val 8877"/>
              <a:gd name="adj2" fmla="val -15400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chemeClr val="tx2"/>
                </a:solidFill>
              </a:rPr>
              <a:t>Our </a:t>
            </a:r>
            <a:r>
              <a:rPr lang="en-US" altLang="zh-HK" dirty="0" err="1" smtClean="0">
                <a:solidFill>
                  <a:schemeClr val="tx2"/>
                </a:solidFill>
              </a:rPr>
              <a:t>MaxSum-Appro</a:t>
            </a:r>
            <a:r>
              <a:rPr lang="en-US" altLang="zh-HK" dirty="0" smtClean="0">
                <a:solidFill>
                  <a:schemeClr val="tx2"/>
                </a:solidFill>
              </a:rPr>
              <a:t> returns near-to-optimal solution.</a:t>
            </a:r>
            <a:endParaRPr lang="zh-HK" altLang="en-US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78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8"/>
    </mc:Choice>
    <mc:Fallback xmlns="">
      <p:transition spd="slow" advTm="17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0" grpId="0" animBg="1"/>
      <p:bldP spid="12" grpId="0" animBg="1"/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zh-HK" sz="3200" dirty="0"/>
              <a:t>Experimental Results: Performance Study </a:t>
            </a:r>
            <a:r>
              <a:rPr lang="en-US" altLang="zh-HK" sz="3200" dirty="0" smtClean="0"/>
              <a:t>(2)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/>
              <a:t>Problem: </a:t>
            </a:r>
            <a:r>
              <a:rPr lang="en-US" altLang="zh-HK" sz="2400" dirty="0" err="1" smtClean="0"/>
              <a:t>MaxSum-CoSKQ</a:t>
            </a:r>
            <a:endParaRPr lang="en-US" altLang="zh-HK" sz="2400" dirty="0"/>
          </a:p>
          <a:p>
            <a:r>
              <a:rPr lang="en-US" altLang="zh-HK" sz="2400" dirty="0" smtClean="0"/>
              <a:t>Dataset: Web</a:t>
            </a:r>
            <a:endParaRPr lang="en-US" altLang="zh-HK" sz="2400" dirty="0"/>
          </a:p>
          <a:p>
            <a:r>
              <a:rPr lang="en-US" altLang="zh-HK" sz="2400" dirty="0" smtClean="0"/>
              <a:t>Factor: |o.</a:t>
            </a:r>
            <a:r>
              <a:rPr lang="zh-HK" altLang="el-GR" sz="2400" dirty="0" smtClean="0">
                <a:latin typeface="KaiTi"/>
                <a:ea typeface="KaiTi"/>
              </a:rPr>
              <a:t>𝜑</a:t>
            </a:r>
            <a:r>
              <a:rPr lang="en-US" altLang="zh-HK" sz="2400" dirty="0" smtClean="0"/>
              <a:t>|</a:t>
            </a:r>
            <a:endParaRPr lang="zh-HK" alt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429000"/>
            <a:ext cx="7435248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31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856908" y="3722536"/>
            <a:ext cx="2584840" cy="1282207"/>
          </a:xfrm>
          <a:custGeom>
            <a:avLst/>
            <a:gdLst>
              <a:gd name="connsiteX0" fmla="*/ 27 w 2584840"/>
              <a:gd name="connsiteY0" fmla="*/ 1158953 h 1282207"/>
              <a:gd name="connsiteX1" fmla="*/ 253246 w 2584840"/>
              <a:gd name="connsiteY1" fmla="*/ 652516 h 1282207"/>
              <a:gd name="connsiteX2" fmla="*/ 872224 w 2584840"/>
              <a:gd name="connsiteY2" fmla="*/ 357095 h 1282207"/>
              <a:gd name="connsiteX3" fmla="*/ 1364594 w 2584840"/>
              <a:gd name="connsiteY3" fmla="*/ 230486 h 1282207"/>
              <a:gd name="connsiteX4" fmla="*/ 1969504 w 2584840"/>
              <a:gd name="connsiteY4" fmla="*/ 103876 h 1282207"/>
              <a:gd name="connsiteX5" fmla="*/ 2475941 w 2584840"/>
              <a:gd name="connsiteY5" fmla="*/ 5402 h 1282207"/>
              <a:gd name="connsiteX6" fmla="*/ 2546280 w 2584840"/>
              <a:gd name="connsiteY6" fmla="*/ 272689 h 1282207"/>
              <a:gd name="connsiteX7" fmla="*/ 1997640 w 2584840"/>
              <a:gd name="connsiteY7" fmla="*/ 399298 h 1282207"/>
              <a:gd name="connsiteX8" fmla="*/ 1434932 w 2584840"/>
              <a:gd name="connsiteY8" fmla="*/ 525907 h 1282207"/>
              <a:gd name="connsiteX9" fmla="*/ 562735 w 2584840"/>
              <a:gd name="connsiteY9" fmla="*/ 807261 h 1282207"/>
              <a:gd name="connsiteX10" fmla="*/ 239178 w 2584840"/>
              <a:gd name="connsiteY10" fmla="*/ 1257427 h 1282207"/>
              <a:gd name="connsiteX11" fmla="*/ 27 w 2584840"/>
              <a:gd name="connsiteY11" fmla="*/ 1158953 h 1282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84840" h="1282207">
                <a:moveTo>
                  <a:pt x="27" y="1158953"/>
                </a:moveTo>
                <a:cubicBezTo>
                  <a:pt x="2372" y="1058135"/>
                  <a:pt x="107880" y="786159"/>
                  <a:pt x="253246" y="652516"/>
                </a:cubicBezTo>
                <a:cubicBezTo>
                  <a:pt x="398612" y="518873"/>
                  <a:pt x="686999" y="427433"/>
                  <a:pt x="872224" y="357095"/>
                </a:cubicBezTo>
                <a:cubicBezTo>
                  <a:pt x="1057449" y="286757"/>
                  <a:pt x="1181714" y="272689"/>
                  <a:pt x="1364594" y="230486"/>
                </a:cubicBezTo>
                <a:cubicBezTo>
                  <a:pt x="1547474" y="188283"/>
                  <a:pt x="1969504" y="103876"/>
                  <a:pt x="1969504" y="103876"/>
                </a:cubicBezTo>
                <a:cubicBezTo>
                  <a:pt x="2154728" y="66362"/>
                  <a:pt x="2379812" y="-22734"/>
                  <a:pt x="2475941" y="5402"/>
                </a:cubicBezTo>
                <a:cubicBezTo>
                  <a:pt x="2572070" y="33538"/>
                  <a:pt x="2625997" y="207040"/>
                  <a:pt x="2546280" y="272689"/>
                </a:cubicBezTo>
                <a:cubicBezTo>
                  <a:pt x="2466563" y="338338"/>
                  <a:pt x="1997640" y="399298"/>
                  <a:pt x="1997640" y="399298"/>
                </a:cubicBezTo>
                <a:cubicBezTo>
                  <a:pt x="1812415" y="441501"/>
                  <a:pt x="1674083" y="457913"/>
                  <a:pt x="1434932" y="525907"/>
                </a:cubicBezTo>
                <a:cubicBezTo>
                  <a:pt x="1195781" y="593901"/>
                  <a:pt x="762027" y="685341"/>
                  <a:pt x="562735" y="807261"/>
                </a:cubicBezTo>
                <a:cubicBezTo>
                  <a:pt x="363443" y="929181"/>
                  <a:pt x="330618" y="1196467"/>
                  <a:pt x="239178" y="1257427"/>
                </a:cubicBezTo>
                <a:cubicBezTo>
                  <a:pt x="147738" y="1318387"/>
                  <a:pt x="-2318" y="1259771"/>
                  <a:pt x="27" y="1158953"/>
                </a:cubicBezTo>
                <a:close/>
              </a:path>
            </a:pathLst>
          </a:cu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" name="Rectangular Callout 6"/>
          <p:cNvSpPr/>
          <p:nvPr/>
        </p:nvSpPr>
        <p:spPr>
          <a:xfrm>
            <a:off x="3581400" y="2438401"/>
            <a:ext cx="4084184" cy="381000"/>
          </a:xfrm>
          <a:prstGeom prst="wedgeRectCallout">
            <a:avLst>
              <a:gd name="adj1" fmla="val -35103"/>
              <a:gd name="adj2" fmla="val 2825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chemeClr val="tx2"/>
                </a:solidFill>
              </a:rPr>
              <a:t>Cao-Exact is not scalable </a:t>
            </a:r>
            <a:r>
              <a:rPr lang="en-US" altLang="zh-HK" dirty="0" err="1" smtClean="0">
                <a:solidFill>
                  <a:schemeClr val="tx2"/>
                </a:solidFill>
              </a:rPr>
              <a:t>wrt</a:t>
            </a:r>
            <a:r>
              <a:rPr lang="en-US" altLang="zh-HK" dirty="0" smtClean="0">
                <a:solidFill>
                  <a:schemeClr val="tx2"/>
                </a:solidFill>
              </a:rPr>
              <a:t> |o.</a:t>
            </a:r>
            <a:r>
              <a:rPr lang="zh-HK" altLang="el-GR" dirty="0">
                <a:solidFill>
                  <a:schemeClr val="tx2"/>
                </a:solidFill>
                <a:latin typeface="KaiTi"/>
                <a:ea typeface="KaiTi"/>
              </a:rPr>
              <a:t>𝜑</a:t>
            </a:r>
            <a:r>
              <a:rPr lang="en-US" altLang="zh-HK" dirty="0" smtClean="0">
                <a:solidFill>
                  <a:schemeClr val="tx2"/>
                </a:solidFill>
              </a:rPr>
              <a:t>|.</a:t>
            </a:r>
            <a:endParaRPr lang="zh-HK" altLang="en-US" dirty="0">
              <a:solidFill>
                <a:schemeClr val="tx2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866122" y="4563655"/>
            <a:ext cx="2557618" cy="544449"/>
          </a:xfrm>
          <a:custGeom>
            <a:avLst/>
            <a:gdLst>
              <a:gd name="connsiteX0" fmla="*/ 595724 w 2557618"/>
              <a:gd name="connsiteY0" fmla="*/ 120887 h 544449"/>
              <a:gd name="connsiteX1" fmla="*/ 947416 w 2557618"/>
              <a:gd name="connsiteY1" fmla="*/ 64616 h 544449"/>
              <a:gd name="connsiteX2" fmla="*/ 1453853 w 2557618"/>
              <a:gd name="connsiteY2" fmla="*/ 36480 h 544449"/>
              <a:gd name="connsiteX3" fmla="*/ 2143170 w 2557618"/>
              <a:gd name="connsiteY3" fmla="*/ 22413 h 544449"/>
              <a:gd name="connsiteX4" fmla="*/ 2494863 w 2557618"/>
              <a:gd name="connsiteY4" fmla="*/ 22413 h 544449"/>
              <a:gd name="connsiteX5" fmla="*/ 2494863 w 2557618"/>
              <a:gd name="connsiteY5" fmla="*/ 317834 h 544449"/>
              <a:gd name="connsiteX6" fmla="*/ 1861816 w 2557618"/>
              <a:gd name="connsiteY6" fmla="*/ 345970 h 544449"/>
              <a:gd name="connsiteX7" fmla="*/ 919281 w 2557618"/>
              <a:gd name="connsiteY7" fmla="*/ 388173 h 544449"/>
              <a:gd name="connsiteX8" fmla="*/ 412844 w 2557618"/>
              <a:gd name="connsiteY8" fmla="*/ 444443 h 544449"/>
              <a:gd name="connsiteX9" fmla="*/ 103355 w 2557618"/>
              <a:gd name="connsiteY9" fmla="*/ 542917 h 544449"/>
              <a:gd name="connsiteX10" fmla="*/ 33016 w 2557618"/>
              <a:gd name="connsiteY10" fmla="*/ 360037 h 544449"/>
              <a:gd name="connsiteX11" fmla="*/ 595724 w 2557618"/>
              <a:gd name="connsiteY11" fmla="*/ 120887 h 54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57618" h="544449">
                <a:moveTo>
                  <a:pt x="595724" y="120887"/>
                </a:moveTo>
                <a:cubicBezTo>
                  <a:pt x="748124" y="71650"/>
                  <a:pt x="804395" y="78684"/>
                  <a:pt x="947416" y="64616"/>
                </a:cubicBezTo>
                <a:cubicBezTo>
                  <a:pt x="1090437" y="50548"/>
                  <a:pt x="1254561" y="43514"/>
                  <a:pt x="1453853" y="36480"/>
                </a:cubicBezTo>
                <a:cubicBezTo>
                  <a:pt x="1653145" y="29446"/>
                  <a:pt x="1969668" y="24757"/>
                  <a:pt x="2143170" y="22413"/>
                </a:cubicBezTo>
                <a:cubicBezTo>
                  <a:pt x="2316672" y="20069"/>
                  <a:pt x="2436248" y="-26824"/>
                  <a:pt x="2494863" y="22413"/>
                </a:cubicBezTo>
                <a:cubicBezTo>
                  <a:pt x="2553478" y="71650"/>
                  <a:pt x="2600371" y="263908"/>
                  <a:pt x="2494863" y="317834"/>
                </a:cubicBezTo>
                <a:cubicBezTo>
                  <a:pt x="2389355" y="371760"/>
                  <a:pt x="1861816" y="345970"/>
                  <a:pt x="1861816" y="345970"/>
                </a:cubicBezTo>
                <a:lnTo>
                  <a:pt x="919281" y="388173"/>
                </a:lnTo>
                <a:cubicBezTo>
                  <a:pt x="677786" y="404585"/>
                  <a:pt x="548832" y="418652"/>
                  <a:pt x="412844" y="444443"/>
                </a:cubicBezTo>
                <a:cubicBezTo>
                  <a:pt x="276856" y="470234"/>
                  <a:pt x="166660" y="556985"/>
                  <a:pt x="103355" y="542917"/>
                </a:cubicBezTo>
                <a:cubicBezTo>
                  <a:pt x="40050" y="528849"/>
                  <a:pt x="-49045" y="430375"/>
                  <a:pt x="33016" y="360037"/>
                </a:cubicBezTo>
                <a:cubicBezTo>
                  <a:pt x="115077" y="289699"/>
                  <a:pt x="443324" y="170124"/>
                  <a:pt x="595724" y="120887"/>
                </a:cubicBezTo>
                <a:close/>
              </a:path>
            </a:pathLst>
          </a:custGeom>
          <a:noFill/>
          <a:ln w="31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" name="Rectangular Callout 8"/>
          <p:cNvSpPr/>
          <p:nvPr/>
        </p:nvSpPr>
        <p:spPr>
          <a:xfrm>
            <a:off x="4800600" y="2971800"/>
            <a:ext cx="4277309" cy="381000"/>
          </a:xfrm>
          <a:prstGeom prst="wedgeRectCallout">
            <a:avLst>
              <a:gd name="adj1" fmla="val -59780"/>
              <a:gd name="adj2" fmla="val 36010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chemeClr val="tx2"/>
                </a:solidFill>
              </a:rPr>
              <a:t>Our </a:t>
            </a:r>
            <a:r>
              <a:rPr lang="en-US" altLang="zh-HK" dirty="0" err="1" smtClean="0">
                <a:solidFill>
                  <a:schemeClr val="tx2"/>
                </a:solidFill>
              </a:rPr>
              <a:t>MaxSum</a:t>
            </a:r>
            <a:r>
              <a:rPr lang="en-US" altLang="zh-HK" dirty="0" smtClean="0">
                <a:solidFill>
                  <a:schemeClr val="tx2"/>
                </a:solidFill>
              </a:rPr>
              <a:t>-Exact is scalable </a:t>
            </a:r>
            <a:r>
              <a:rPr lang="en-US" altLang="zh-HK" dirty="0" err="1" smtClean="0">
                <a:solidFill>
                  <a:schemeClr val="tx2"/>
                </a:solidFill>
              </a:rPr>
              <a:t>wrt</a:t>
            </a:r>
            <a:r>
              <a:rPr lang="en-US" altLang="zh-HK" dirty="0">
                <a:solidFill>
                  <a:schemeClr val="tx2"/>
                </a:solidFill>
              </a:rPr>
              <a:t> </a:t>
            </a:r>
            <a:r>
              <a:rPr lang="en-US" altLang="zh-HK" dirty="0" smtClean="0">
                <a:solidFill>
                  <a:schemeClr val="tx2"/>
                </a:solidFill>
              </a:rPr>
              <a:t>|</a:t>
            </a:r>
            <a:r>
              <a:rPr lang="en-US" altLang="zh-HK" dirty="0">
                <a:solidFill>
                  <a:schemeClr val="tx2"/>
                </a:solidFill>
              </a:rPr>
              <a:t> o.</a:t>
            </a:r>
            <a:r>
              <a:rPr lang="zh-HK" altLang="el-GR" dirty="0">
                <a:solidFill>
                  <a:schemeClr val="tx2"/>
                </a:solidFill>
                <a:latin typeface="KaiTi"/>
                <a:ea typeface="KaiTi"/>
              </a:rPr>
              <a:t>𝜑</a:t>
            </a:r>
            <a:r>
              <a:rPr lang="en-US" altLang="zh-HK" dirty="0" smtClean="0">
                <a:solidFill>
                  <a:schemeClr val="tx2"/>
                </a:solidFill>
              </a:rPr>
              <a:t>|.</a:t>
            </a:r>
            <a:endParaRPr lang="zh-HK" altLang="en-US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665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8"/>
    </mc:Choice>
    <mc:Fallback xmlns="">
      <p:transition spd="slow" advTm="12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6" grpId="0" animBg="1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zh-HK" sz="3200" dirty="0"/>
              <a:t>Experimental Results: Performance Study </a:t>
            </a:r>
            <a:r>
              <a:rPr lang="en-US" altLang="zh-HK" sz="3200" dirty="0" smtClean="0"/>
              <a:t>(3)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/>
              <a:t>Problem: </a:t>
            </a:r>
            <a:r>
              <a:rPr lang="en-US" altLang="zh-HK" sz="2400" dirty="0" err="1" smtClean="0"/>
              <a:t>MaxSum-CoSKQ</a:t>
            </a:r>
            <a:r>
              <a:rPr lang="en-US" altLang="zh-HK" sz="2400" dirty="0" smtClean="0"/>
              <a:t> and </a:t>
            </a:r>
            <a:r>
              <a:rPr lang="en-US" altLang="zh-HK" sz="2400" dirty="0" err="1" smtClean="0"/>
              <a:t>Dia-CoSKQ</a:t>
            </a:r>
            <a:endParaRPr lang="en-US" altLang="zh-HK" sz="2400" dirty="0"/>
          </a:p>
          <a:p>
            <a:r>
              <a:rPr lang="en-US" altLang="zh-HK" sz="2400" dirty="0" smtClean="0"/>
              <a:t>Dataset: GN</a:t>
            </a:r>
            <a:endParaRPr lang="en-US" altLang="zh-HK" sz="2400" dirty="0"/>
          </a:p>
          <a:p>
            <a:r>
              <a:rPr lang="en-US" altLang="zh-HK" sz="2400" dirty="0" smtClean="0"/>
              <a:t>Scalability test.</a:t>
            </a:r>
            <a:endParaRPr lang="zh-HK" altLang="en-US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765" y="3429000"/>
            <a:ext cx="7231229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32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2891520" y="3736617"/>
            <a:ext cx="1614480" cy="423319"/>
          </a:xfrm>
          <a:custGeom>
            <a:avLst/>
            <a:gdLst>
              <a:gd name="connsiteX0" fmla="*/ 118966 w 1614480"/>
              <a:gd name="connsiteY0" fmla="*/ 75728 h 423319"/>
              <a:gd name="connsiteX1" fmla="*/ 217440 w 1614480"/>
              <a:gd name="connsiteY1" fmla="*/ 399285 h 423319"/>
              <a:gd name="connsiteX2" fmla="*/ 1441329 w 1614480"/>
              <a:gd name="connsiteY2" fmla="*/ 357081 h 423319"/>
              <a:gd name="connsiteX3" fmla="*/ 1469465 w 1614480"/>
              <a:gd name="connsiteY3" fmla="*/ 19457 h 423319"/>
              <a:gd name="connsiteX4" fmla="*/ 118966 w 1614480"/>
              <a:gd name="connsiteY4" fmla="*/ 75728 h 42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4480" h="423319">
                <a:moveTo>
                  <a:pt x="118966" y="75728"/>
                </a:moveTo>
                <a:cubicBezTo>
                  <a:pt x="-89705" y="139033"/>
                  <a:pt x="-2954" y="352393"/>
                  <a:pt x="217440" y="399285"/>
                </a:cubicBezTo>
                <a:cubicBezTo>
                  <a:pt x="437834" y="446177"/>
                  <a:pt x="1232658" y="420386"/>
                  <a:pt x="1441329" y="357081"/>
                </a:cubicBezTo>
                <a:cubicBezTo>
                  <a:pt x="1650000" y="293776"/>
                  <a:pt x="1682825" y="64005"/>
                  <a:pt x="1469465" y="19457"/>
                </a:cubicBezTo>
                <a:cubicBezTo>
                  <a:pt x="1256105" y="-25091"/>
                  <a:pt x="327637" y="12423"/>
                  <a:pt x="118966" y="75728"/>
                </a:cubicBezTo>
                <a:close/>
              </a:path>
            </a:pathLst>
          </a:cu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Freeform 7"/>
          <p:cNvSpPr/>
          <p:nvPr/>
        </p:nvSpPr>
        <p:spPr>
          <a:xfrm>
            <a:off x="1847302" y="4507371"/>
            <a:ext cx="2527750" cy="520378"/>
          </a:xfrm>
          <a:custGeom>
            <a:avLst/>
            <a:gdLst>
              <a:gd name="connsiteX0" fmla="*/ 65904 w 2527750"/>
              <a:gd name="connsiteY0" fmla="*/ 247509 h 520378"/>
              <a:gd name="connsiteX1" fmla="*/ 769289 w 2527750"/>
              <a:gd name="connsiteY1" fmla="*/ 106832 h 520378"/>
              <a:gd name="connsiteX2" fmla="*/ 1331996 w 2527750"/>
              <a:gd name="connsiteY2" fmla="*/ 134967 h 520378"/>
              <a:gd name="connsiteX3" fmla="*/ 1810298 w 2527750"/>
              <a:gd name="connsiteY3" fmla="*/ 22426 h 520378"/>
              <a:gd name="connsiteX4" fmla="*/ 2358938 w 2527750"/>
              <a:gd name="connsiteY4" fmla="*/ 8358 h 520378"/>
              <a:gd name="connsiteX5" fmla="*/ 2527750 w 2527750"/>
              <a:gd name="connsiteY5" fmla="*/ 120900 h 520378"/>
              <a:gd name="connsiteX6" fmla="*/ 2358938 w 2527750"/>
              <a:gd name="connsiteY6" fmla="*/ 247509 h 520378"/>
              <a:gd name="connsiteX7" fmla="*/ 1838433 w 2527750"/>
              <a:gd name="connsiteY7" fmla="*/ 317847 h 520378"/>
              <a:gd name="connsiteX8" fmla="*/ 1317929 w 2527750"/>
              <a:gd name="connsiteY8" fmla="*/ 444457 h 520378"/>
              <a:gd name="connsiteX9" fmla="*/ 741153 w 2527750"/>
              <a:gd name="connsiteY9" fmla="*/ 444457 h 520378"/>
              <a:gd name="connsiteX10" fmla="*/ 108107 w 2527750"/>
              <a:gd name="connsiteY10" fmla="*/ 514795 h 520378"/>
              <a:gd name="connsiteX11" fmla="*/ 65904 w 2527750"/>
              <a:gd name="connsiteY11" fmla="*/ 247509 h 520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7750" h="520378">
                <a:moveTo>
                  <a:pt x="65904" y="247509"/>
                </a:moveTo>
                <a:cubicBezTo>
                  <a:pt x="176101" y="179515"/>
                  <a:pt x="558274" y="125589"/>
                  <a:pt x="769289" y="106832"/>
                </a:cubicBezTo>
                <a:cubicBezTo>
                  <a:pt x="980304" y="88075"/>
                  <a:pt x="1158495" y="149035"/>
                  <a:pt x="1331996" y="134967"/>
                </a:cubicBezTo>
                <a:cubicBezTo>
                  <a:pt x="1505497" y="120899"/>
                  <a:pt x="1639141" y="43528"/>
                  <a:pt x="1810298" y="22426"/>
                </a:cubicBezTo>
                <a:cubicBezTo>
                  <a:pt x="1981455" y="1324"/>
                  <a:pt x="2239363" y="-8054"/>
                  <a:pt x="2358938" y="8358"/>
                </a:cubicBezTo>
                <a:cubicBezTo>
                  <a:pt x="2478513" y="24770"/>
                  <a:pt x="2527750" y="81042"/>
                  <a:pt x="2527750" y="120900"/>
                </a:cubicBezTo>
                <a:cubicBezTo>
                  <a:pt x="2527750" y="160758"/>
                  <a:pt x="2473824" y="214684"/>
                  <a:pt x="2358938" y="247509"/>
                </a:cubicBezTo>
                <a:cubicBezTo>
                  <a:pt x="2244052" y="280334"/>
                  <a:pt x="2011935" y="285022"/>
                  <a:pt x="1838433" y="317847"/>
                </a:cubicBezTo>
                <a:cubicBezTo>
                  <a:pt x="1664932" y="350672"/>
                  <a:pt x="1500809" y="423355"/>
                  <a:pt x="1317929" y="444457"/>
                </a:cubicBezTo>
                <a:cubicBezTo>
                  <a:pt x="1135049" y="465559"/>
                  <a:pt x="942790" y="432734"/>
                  <a:pt x="741153" y="444457"/>
                </a:cubicBezTo>
                <a:cubicBezTo>
                  <a:pt x="539516" y="456180"/>
                  <a:pt x="222993" y="542930"/>
                  <a:pt x="108107" y="514795"/>
                </a:cubicBezTo>
                <a:cubicBezTo>
                  <a:pt x="-6779" y="486660"/>
                  <a:pt x="-44293" y="315503"/>
                  <a:pt x="65904" y="247509"/>
                </a:cubicBezTo>
                <a:close/>
              </a:path>
            </a:pathLst>
          </a:custGeom>
          <a:noFill/>
          <a:ln w="31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0" name="Rectangular Callout 9"/>
          <p:cNvSpPr/>
          <p:nvPr/>
        </p:nvSpPr>
        <p:spPr>
          <a:xfrm>
            <a:off x="3111178" y="1447800"/>
            <a:ext cx="4595132" cy="558018"/>
          </a:xfrm>
          <a:prstGeom prst="wedgeRectCallout">
            <a:avLst>
              <a:gd name="adj1" fmla="val -32325"/>
              <a:gd name="adj2" fmla="val 35824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dirty="0" smtClean="0">
                <a:solidFill>
                  <a:schemeClr val="tx2"/>
                </a:solidFill>
              </a:rPr>
              <a:t>Cao-Exact runs more than 10 days when the data size is abut 8 millions!</a:t>
            </a:r>
            <a:endParaRPr lang="zh-HK" altLang="en-US" dirty="0">
              <a:solidFill>
                <a:schemeClr val="tx2"/>
              </a:solidFill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4535074" y="2536874"/>
            <a:ext cx="3962400" cy="558018"/>
          </a:xfrm>
          <a:prstGeom prst="wedgeRectCallout">
            <a:avLst>
              <a:gd name="adj1" fmla="val -56112"/>
              <a:gd name="adj2" fmla="val 305302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dirty="0" err="1" smtClean="0">
                <a:solidFill>
                  <a:schemeClr val="tx2"/>
                </a:solidFill>
              </a:rPr>
              <a:t>MaxSum</a:t>
            </a:r>
            <a:r>
              <a:rPr lang="en-US" altLang="zh-HK" dirty="0" smtClean="0">
                <a:solidFill>
                  <a:schemeClr val="tx2"/>
                </a:solidFill>
              </a:rPr>
              <a:t>-Exact is </a:t>
            </a:r>
            <a:r>
              <a:rPr lang="en-US" altLang="zh-HK" dirty="0">
                <a:solidFill>
                  <a:schemeClr val="tx2"/>
                </a:solidFill>
              </a:rPr>
              <a:t>still fast (</a:t>
            </a:r>
            <a:r>
              <a:rPr lang="en-US" altLang="zh-HK" dirty="0" smtClean="0">
                <a:solidFill>
                  <a:schemeClr val="tx2"/>
                </a:solidFill>
              </a:rPr>
              <a:t>≤100 s) when the data size is millions. </a:t>
            </a:r>
            <a:endParaRPr lang="zh-HK" altLang="en-US" dirty="0">
              <a:solidFill>
                <a:schemeClr val="tx2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805114" y="4957097"/>
            <a:ext cx="2610862" cy="462545"/>
          </a:xfrm>
          <a:custGeom>
            <a:avLst/>
            <a:gdLst>
              <a:gd name="connsiteX0" fmla="*/ 108092 w 2610862"/>
              <a:gd name="connsiteY0" fmla="*/ 191678 h 462545"/>
              <a:gd name="connsiteX1" fmla="*/ 853680 w 2610862"/>
              <a:gd name="connsiteY1" fmla="*/ 135408 h 462545"/>
              <a:gd name="connsiteX2" fmla="*/ 1331981 w 2610862"/>
              <a:gd name="connsiteY2" fmla="*/ 107272 h 462545"/>
              <a:gd name="connsiteX3" fmla="*/ 1908757 w 2610862"/>
              <a:gd name="connsiteY3" fmla="*/ 36934 h 462545"/>
              <a:gd name="connsiteX4" fmla="*/ 2443329 w 2610862"/>
              <a:gd name="connsiteY4" fmla="*/ 8798 h 462545"/>
              <a:gd name="connsiteX5" fmla="*/ 2541803 w 2610862"/>
              <a:gd name="connsiteY5" fmla="*/ 191678 h 462545"/>
              <a:gd name="connsiteX6" fmla="*/ 1486726 w 2610862"/>
              <a:gd name="connsiteY6" fmla="*/ 318288 h 462545"/>
              <a:gd name="connsiteX7" fmla="*/ 825544 w 2610862"/>
              <a:gd name="connsiteY7" fmla="*/ 360491 h 462545"/>
              <a:gd name="connsiteX8" fmla="*/ 79957 w 2610862"/>
              <a:gd name="connsiteY8" fmla="*/ 458965 h 462545"/>
              <a:gd name="connsiteX9" fmla="*/ 108092 w 2610862"/>
              <a:gd name="connsiteY9" fmla="*/ 191678 h 462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10862" h="462545">
                <a:moveTo>
                  <a:pt x="108092" y="191678"/>
                </a:moveTo>
                <a:cubicBezTo>
                  <a:pt x="237046" y="137752"/>
                  <a:pt x="649699" y="149476"/>
                  <a:pt x="853680" y="135408"/>
                </a:cubicBezTo>
                <a:cubicBezTo>
                  <a:pt x="1057661" y="121340"/>
                  <a:pt x="1156135" y="123684"/>
                  <a:pt x="1331981" y="107272"/>
                </a:cubicBezTo>
                <a:cubicBezTo>
                  <a:pt x="1507827" y="90860"/>
                  <a:pt x="1723532" y="53346"/>
                  <a:pt x="1908757" y="36934"/>
                </a:cubicBezTo>
                <a:cubicBezTo>
                  <a:pt x="2093982" y="20522"/>
                  <a:pt x="2337821" y="-16993"/>
                  <a:pt x="2443329" y="8798"/>
                </a:cubicBezTo>
                <a:cubicBezTo>
                  <a:pt x="2548837" y="34589"/>
                  <a:pt x="2701237" y="140096"/>
                  <a:pt x="2541803" y="191678"/>
                </a:cubicBezTo>
                <a:cubicBezTo>
                  <a:pt x="2382369" y="243260"/>
                  <a:pt x="1772769" y="290153"/>
                  <a:pt x="1486726" y="318288"/>
                </a:cubicBezTo>
                <a:cubicBezTo>
                  <a:pt x="1200683" y="346424"/>
                  <a:pt x="1060006" y="337045"/>
                  <a:pt x="825544" y="360491"/>
                </a:cubicBezTo>
                <a:cubicBezTo>
                  <a:pt x="591082" y="383937"/>
                  <a:pt x="199532" y="482411"/>
                  <a:pt x="79957" y="458965"/>
                </a:cubicBezTo>
                <a:cubicBezTo>
                  <a:pt x="-39618" y="435519"/>
                  <a:pt x="-20862" y="245604"/>
                  <a:pt x="108092" y="191678"/>
                </a:cubicBezTo>
                <a:close/>
              </a:path>
            </a:pathLst>
          </a:custGeom>
          <a:noFill/>
          <a:ln w="31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3" name="Rectangular Callout 12"/>
          <p:cNvSpPr/>
          <p:nvPr/>
        </p:nvSpPr>
        <p:spPr>
          <a:xfrm>
            <a:off x="2524800" y="6385200"/>
            <a:ext cx="4333200" cy="396600"/>
          </a:xfrm>
          <a:prstGeom prst="wedgeRectCallout">
            <a:avLst>
              <a:gd name="adj1" fmla="val -30013"/>
              <a:gd name="adj2" fmla="val -29560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dirty="0" err="1" smtClean="0">
                <a:solidFill>
                  <a:schemeClr val="tx2"/>
                </a:solidFill>
              </a:rPr>
              <a:t>MaxSum-Appro</a:t>
            </a:r>
            <a:r>
              <a:rPr lang="en-US" altLang="zh-HK" dirty="0" smtClean="0">
                <a:solidFill>
                  <a:schemeClr val="tx2"/>
                </a:solidFill>
              </a:rPr>
              <a:t> runs in real </a:t>
            </a:r>
            <a:r>
              <a:rPr lang="en-US" altLang="zh-HK" dirty="0">
                <a:solidFill>
                  <a:schemeClr val="tx2"/>
                </a:solidFill>
              </a:rPr>
              <a:t>time (</a:t>
            </a:r>
            <a:r>
              <a:rPr lang="en-US" altLang="zh-HK" dirty="0" smtClean="0">
                <a:solidFill>
                  <a:schemeClr val="tx2"/>
                </a:solidFill>
              </a:rPr>
              <a:t>≤1 s).</a:t>
            </a:r>
            <a:endParaRPr lang="zh-HK" altLang="en-US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703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46"/>
    </mc:Choice>
    <mc:Fallback xmlns="">
      <p:transition spd="slow" advTm="17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  <p:bldP spid="11" grpId="0" animBg="1"/>
      <p:bldP spid="9" grpId="0" animBg="1"/>
      <p:bldP spid="1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Introduction</a:t>
            </a:r>
          </a:p>
          <a:p>
            <a:r>
              <a:rPr lang="en-US" sz="2400" dirty="0" smtClean="0"/>
              <a:t>Contribution</a:t>
            </a:r>
          </a:p>
          <a:p>
            <a:r>
              <a:rPr lang="en-US" sz="2400" dirty="0" smtClean="0"/>
              <a:t>Problem Definition</a:t>
            </a:r>
          </a:p>
          <a:p>
            <a:r>
              <a:rPr lang="en-US" altLang="zh-HK" sz="2400" dirty="0" err="1" smtClean="0"/>
              <a:t>MaxSum-CoSKQ</a:t>
            </a:r>
            <a:endParaRPr lang="en-US" altLang="zh-HK" sz="2400" dirty="0" smtClean="0"/>
          </a:p>
          <a:p>
            <a:r>
              <a:rPr lang="en-US" altLang="zh-HK" sz="2400" dirty="0" err="1" smtClean="0"/>
              <a:t>Dia-CoSKQ</a:t>
            </a:r>
            <a:endParaRPr lang="en-US" altLang="zh-HK" sz="2400" dirty="0"/>
          </a:p>
          <a:p>
            <a:r>
              <a:rPr lang="en-US" sz="2400" dirty="0" smtClean="0"/>
              <a:t>Experimental Results</a:t>
            </a:r>
          </a:p>
          <a:p>
            <a:r>
              <a:rPr lang="en-US" sz="2400" dirty="0" smtClean="0"/>
              <a:t>Conclusion</a:t>
            </a:r>
          </a:p>
        </p:txBody>
      </p:sp>
      <p:sp>
        <p:nvSpPr>
          <p:cNvPr id="4" name="Oval 3"/>
          <p:cNvSpPr/>
          <p:nvPr/>
        </p:nvSpPr>
        <p:spPr>
          <a:xfrm>
            <a:off x="1295400" y="4648200"/>
            <a:ext cx="1905000" cy="457200"/>
          </a:xfrm>
          <a:prstGeom prst="ellipse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33</a:t>
            </a:fld>
            <a:endParaRPr 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3065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2"/>
    </mc:Choice>
    <mc:Fallback xmlns="">
      <p:transition spd="slow" advTm="42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sz="3200" dirty="0" smtClean="0"/>
              <a:t>Conclusion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Collective Spatial Keyword Query problem</a:t>
            </a:r>
          </a:p>
          <a:p>
            <a:r>
              <a:rPr lang="en-US" sz="2400" dirty="0" smtClean="0"/>
              <a:t>A distance owner-driven approach.</a:t>
            </a:r>
          </a:p>
          <a:p>
            <a:r>
              <a:rPr lang="en-US" sz="2400" dirty="0" smtClean="0"/>
              <a:t>Exact and approximate algorithms.</a:t>
            </a:r>
          </a:p>
          <a:p>
            <a:r>
              <a:rPr lang="en-US" sz="2400" dirty="0" smtClean="0"/>
              <a:t>Extensive experiments.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34</a:t>
            </a:fld>
            <a:endParaRPr 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774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3"/>
    </mc:Choice>
    <mc:Fallback xmlns="">
      <p:transition spd="slow" advTm="96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sz="3200" dirty="0" smtClean="0"/>
              <a:t>My research interest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tx2"/>
                </a:solidFill>
              </a:rPr>
              <a:t>Databases Queries </a:t>
            </a:r>
            <a:r>
              <a:rPr lang="en-US" sz="2400" dirty="0" smtClean="0"/>
              <a:t>and/or </a:t>
            </a:r>
            <a:r>
              <a:rPr lang="en-US" sz="2400" dirty="0" smtClean="0">
                <a:solidFill>
                  <a:schemeClr val="tx2"/>
                </a:solidFill>
              </a:rPr>
              <a:t>Data Mining</a:t>
            </a:r>
            <a:r>
              <a:rPr lang="en-US" sz="2400" dirty="0" smtClean="0"/>
              <a:t> on</a:t>
            </a:r>
          </a:p>
          <a:p>
            <a:pPr lvl="1"/>
            <a:r>
              <a:rPr lang="en-US" sz="2000" dirty="0" smtClean="0"/>
              <a:t>Spatial data</a:t>
            </a:r>
          </a:p>
          <a:p>
            <a:pPr lvl="2"/>
            <a:r>
              <a:rPr lang="en-US" sz="1800" dirty="0" smtClean="0"/>
              <a:t>E.g., spatial matching [SIGMOD’13]</a:t>
            </a:r>
          </a:p>
          <a:p>
            <a:pPr lvl="1"/>
            <a:r>
              <a:rPr lang="en-US" sz="2000" dirty="0" smtClean="0"/>
              <a:t>Spatial-textual data</a:t>
            </a:r>
          </a:p>
          <a:p>
            <a:pPr lvl="2"/>
            <a:r>
              <a:rPr lang="en-US" sz="1800" dirty="0" smtClean="0"/>
              <a:t>E.g., spatial keyword query [SIGMOD’13]</a:t>
            </a:r>
          </a:p>
          <a:p>
            <a:pPr lvl="1"/>
            <a:r>
              <a:rPr lang="en-US" sz="2000" dirty="0" smtClean="0"/>
              <a:t>Trajectory data</a:t>
            </a:r>
          </a:p>
          <a:p>
            <a:pPr lvl="2"/>
            <a:r>
              <a:rPr lang="en-US" sz="1800" dirty="0" smtClean="0"/>
              <a:t>E.g., trajectory compression [VLDB’13]</a:t>
            </a:r>
          </a:p>
          <a:p>
            <a:pPr lvl="1"/>
            <a:r>
              <a:rPr lang="en-US" sz="2000" dirty="0" smtClean="0"/>
              <a:t>Social network data</a:t>
            </a:r>
          </a:p>
          <a:p>
            <a:pPr lvl="2"/>
            <a:r>
              <a:rPr lang="en-US" sz="1800" dirty="0" smtClean="0"/>
              <a:t>E.g., viral marketing [ICDM’11]</a:t>
            </a:r>
          </a:p>
          <a:p>
            <a:pPr lvl="1"/>
            <a:r>
              <a:rPr lang="en-US" sz="2000" dirty="0" smtClean="0"/>
              <a:t>Graph</a:t>
            </a:r>
          </a:p>
          <a:p>
            <a:pPr lvl="2"/>
            <a:r>
              <a:rPr lang="en-US" sz="1800" dirty="0" smtClean="0"/>
              <a:t>E.g., shortest path queries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35</a:t>
            </a:fld>
            <a:endParaRPr 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365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35"/>
    </mc:Choice>
    <mc:Fallback xmlns="">
      <p:transition spd="slow" advTm="39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smtClean="0"/>
              <a:t>Q &amp; A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36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9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1"/>
    </mc:Choice>
    <mc:Fallback xmlns="">
      <p:transition spd="slow" advTm="67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zh-HK" sz="3200" dirty="0" smtClean="0"/>
              <a:t>Introduction: Spatial </a:t>
            </a:r>
            <a:r>
              <a:rPr lang="en-US" altLang="zh-HK" sz="3200" dirty="0"/>
              <a:t>Keyword Queries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/>
              <a:t>Data: </a:t>
            </a:r>
            <a:r>
              <a:rPr lang="en-US" altLang="zh-HK" sz="2400" b="0" dirty="0" smtClean="0"/>
              <a:t>A set </a:t>
            </a:r>
            <a:r>
              <a:rPr lang="en-US" altLang="zh-HK" sz="2400" dirty="0" smtClean="0"/>
              <a:t>of spatial-textual objects</a:t>
            </a:r>
          </a:p>
          <a:p>
            <a:r>
              <a:rPr lang="en-US" altLang="zh-HK" sz="2400" dirty="0" smtClean="0"/>
              <a:t>Input: a </a:t>
            </a:r>
            <a:r>
              <a:rPr lang="en-US" altLang="zh-HK" sz="2400" dirty="0" smtClean="0">
                <a:solidFill>
                  <a:schemeClr val="tx2"/>
                </a:solidFill>
              </a:rPr>
              <a:t>query location</a:t>
            </a:r>
            <a:r>
              <a:rPr lang="en-US" altLang="zh-HK" sz="2400" dirty="0" smtClean="0"/>
              <a:t> and several </a:t>
            </a:r>
            <a:r>
              <a:rPr lang="en-US" altLang="zh-HK" sz="2400" dirty="0" smtClean="0">
                <a:solidFill>
                  <a:schemeClr val="tx2"/>
                </a:solidFill>
              </a:rPr>
              <a:t>query keywords</a:t>
            </a:r>
          </a:p>
          <a:p>
            <a:r>
              <a:rPr lang="en-US" altLang="zh-HK" sz="2400" dirty="0" smtClean="0"/>
              <a:t>Query goals:</a:t>
            </a:r>
          </a:p>
          <a:p>
            <a:pPr lvl="1"/>
            <a:r>
              <a:rPr lang="en-US" altLang="zh-HK" sz="2000" dirty="0" smtClean="0">
                <a:solidFill>
                  <a:schemeClr val="tx2"/>
                </a:solidFill>
              </a:rPr>
              <a:t>Spatial Keyword</a:t>
            </a:r>
            <a:r>
              <a:rPr lang="en-US" altLang="zh-HK" sz="2000" dirty="0" smtClean="0"/>
              <a:t> Top-k query / Reverse top-k query</a:t>
            </a:r>
          </a:p>
          <a:p>
            <a:pPr lvl="2"/>
            <a:r>
              <a:rPr lang="en-US" altLang="zh-HK" sz="1800" dirty="0" smtClean="0"/>
              <a:t>The </a:t>
            </a:r>
            <a:r>
              <a:rPr lang="en-US" altLang="zh-HK" sz="1800" dirty="0" smtClean="0">
                <a:solidFill>
                  <a:schemeClr val="tx2"/>
                </a:solidFill>
              </a:rPr>
              <a:t>score</a:t>
            </a:r>
            <a:r>
              <a:rPr lang="en-US" altLang="zh-HK" sz="1800" dirty="0" smtClean="0"/>
              <a:t> function</a:t>
            </a:r>
          </a:p>
          <a:p>
            <a:pPr lvl="1"/>
            <a:r>
              <a:rPr lang="en-US" altLang="zh-HK" sz="2000" dirty="0" smtClean="0">
                <a:solidFill>
                  <a:schemeClr val="tx2"/>
                </a:solidFill>
              </a:rPr>
              <a:t>Spatial </a:t>
            </a:r>
            <a:r>
              <a:rPr lang="en-US" altLang="zh-HK" sz="2000" dirty="0">
                <a:solidFill>
                  <a:schemeClr val="tx2"/>
                </a:solidFill>
              </a:rPr>
              <a:t>Keyword</a:t>
            </a:r>
            <a:r>
              <a:rPr lang="en-US" altLang="zh-HK" sz="2000" dirty="0"/>
              <a:t> </a:t>
            </a:r>
            <a:r>
              <a:rPr lang="en-US" altLang="zh-HK" sz="2000" dirty="0" err="1" smtClean="0"/>
              <a:t>kNN</a:t>
            </a:r>
            <a:r>
              <a:rPr lang="en-US" altLang="zh-HK" sz="2000" dirty="0" smtClean="0"/>
              <a:t> query</a:t>
            </a:r>
          </a:p>
          <a:p>
            <a:pPr lvl="2"/>
            <a:r>
              <a:rPr lang="en-US" altLang="zh-HK" sz="1800" dirty="0" smtClean="0"/>
              <a:t>Keyword covering constraint.</a:t>
            </a:r>
          </a:p>
          <a:p>
            <a:pPr lvl="1"/>
            <a:r>
              <a:rPr lang="en-US" altLang="zh-HK" sz="2000" dirty="0" smtClean="0">
                <a:solidFill>
                  <a:schemeClr val="tx2"/>
                </a:solidFill>
              </a:rPr>
              <a:t>Spatial </a:t>
            </a:r>
            <a:r>
              <a:rPr lang="en-US" altLang="zh-HK" sz="2000" dirty="0">
                <a:solidFill>
                  <a:schemeClr val="tx2"/>
                </a:solidFill>
              </a:rPr>
              <a:t>Keyword</a:t>
            </a:r>
            <a:r>
              <a:rPr lang="en-US" altLang="zh-HK" sz="2000" dirty="0"/>
              <a:t> </a:t>
            </a:r>
            <a:r>
              <a:rPr lang="en-US" altLang="zh-HK" sz="2000" dirty="0" smtClean="0"/>
              <a:t>Range query</a:t>
            </a:r>
          </a:p>
          <a:p>
            <a:pPr lvl="2"/>
            <a:r>
              <a:rPr lang="en-US" altLang="zh-HK" sz="1800" dirty="0" smtClean="0"/>
              <a:t>Keyword covering constraint.</a:t>
            </a:r>
            <a:endParaRPr lang="en-US" altLang="zh-HK" sz="2000" dirty="0" smtClean="0"/>
          </a:p>
          <a:p>
            <a:pPr lvl="1"/>
            <a:r>
              <a:rPr lang="en-US" altLang="zh-HK" sz="2000" dirty="0"/>
              <a:t>…</a:t>
            </a:r>
            <a:endParaRPr lang="en-US" altLang="zh-HK" sz="2000" dirty="0" smtClean="0"/>
          </a:p>
          <a:p>
            <a:endParaRPr lang="zh-HK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81400" y="2971800"/>
            <a:ext cx="3962400" cy="3429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sz="2000" dirty="0" smtClean="0">
                <a:solidFill>
                  <a:schemeClr val="tx1"/>
                </a:solidFill>
                <a:sym typeface="Wingdings" pitchFamily="2" charset="2"/>
              </a:rPr>
              <a:t>Spatially </a:t>
            </a:r>
            <a:r>
              <a:rPr lang="en-US" altLang="zh-HK" sz="2000" dirty="0" smtClean="0">
                <a:solidFill>
                  <a:srgbClr val="FF0000"/>
                </a:solidFill>
                <a:sym typeface="Wingdings" pitchFamily="2" charset="2"/>
              </a:rPr>
              <a:t>close</a:t>
            </a:r>
            <a:r>
              <a:rPr lang="en-US" altLang="zh-HK" sz="2000" dirty="0" smtClean="0">
                <a:solidFill>
                  <a:schemeClr val="tx1"/>
                </a:solidFill>
                <a:sym typeface="Wingdings" pitchFamily="2" charset="2"/>
              </a:rPr>
              <a:t> &amp; textually </a:t>
            </a:r>
            <a:r>
              <a:rPr lang="en-US" altLang="zh-HK" sz="2000" dirty="0" smtClean="0">
                <a:solidFill>
                  <a:srgbClr val="FF0000"/>
                </a:solidFill>
                <a:sym typeface="Wingdings" pitchFamily="2" charset="2"/>
              </a:rPr>
              <a:t>similar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3347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450"/>
    </mc:Choice>
    <mc:Fallback xmlns="">
      <p:transition spd="slow" advTm="724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zh-HK" sz="3200" dirty="0" smtClean="0"/>
              <a:t>Introduction: Collective </a:t>
            </a:r>
            <a:r>
              <a:rPr lang="en-US" altLang="zh-HK" sz="3200" dirty="0"/>
              <a:t>Spatial Keyword </a:t>
            </a:r>
            <a:r>
              <a:rPr lang="en-US" altLang="zh-HK" sz="3200" dirty="0" smtClean="0"/>
              <a:t>Queries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/>
              <a:t>Spatial Keyword </a:t>
            </a:r>
            <a:r>
              <a:rPr lang="en-US" altLang="zh-HK" sz="2400" dirty="0" err="1" smtClean="0"/>
              <a:t>kNN</a:t>
            </a:r>
            <a:r>
              <a:rPr lang="en-US" altLang="zh-HK" sz="2400" dirty="0" smtClean="0"/>
              <a:t> query / range query</a:t>
            </a:r>
          </a:p>
          <a:p>
            <a:pPr lvl="1"/>
            <a:r>
              <a:rPr lang="en-US" altLang="zh-HK" sz="2000" dirty="0" smtClean="0"/>
              <a:t>A </a:t>
            </a:r>
            <a:r>
              <a:rPr lang="en-US" altLang="zh-HK" sz="2000" dirty="0" smtClean="0">
                <a:solidFill>
                  <a:schemeClr val="tx2"/>
                </a:solidFill>
              </a:rPr>
              <a:t>single</a:t>
            </a:r>
            <a:r>
              <a:rPr lang="en-US" altLang="zh-HK" sz="2000" dirty="0" smtClean="0"/>
              <a:t> object covers </a:t>
            </a:r>
            <a:r>
              <a:rPr lang="en-US" altLang="zh-HK" sz="2000" dirty="0" smtClean="0">
                <a:solidFill>
                  <a:schemeClr val="tx2"/>
                </a:solidFill>
              </a:rPr>
              <a:t>all</a:t>
            </a:r>
            <a:r>
              <a:rPr lang="en-US" altLang="zh-HK" sz="2000" dirty="0" smtClean="0"/>
              <a:t> the keywords.</a:t>
            </a:r>
          </a:p>
          <a:p>
            <a:pPr lvl="1"/>
            <a:r>
              <a:rPr lang="en-US" altLang="zh-HK" sz="2000" dirty="0" smtClean="0"/>
              <a:t>Not always possible!</a:t>
            </a:r>
            <a:endParaRPr lang="en-US" altLang="zh-HK" sz="1800" dirty="0" smtClean="0"/>
          </a:p>
          <a:p>
            <a:r>
              <a:rPr lang="en-US" altLang="zh-HK" sz="2400" dirty="0" smtClean="0">
                <a:solidFill>
                  <a:schemeClr val="tx2"/>
                </a:solidFill>
              </a:rPr>
              <a:t>Collective </a:t>
            </a:r>
            <a:r>
              <a:rPr lang="en-US" altLang="zh-HK" sz="2400" dirty="0">
                <a:solidFill>
                  <a:schemeClr val="tx2"/>
                </a:solidFill>
              </a:rPr>
              <a:t>Spatial Keyword Query (</a:t>
            </a:r>
            <a:r>
              <a:rPr lang="en-US" altLang="zh-HK" sz="2400" dirty="0" err="1">
                <a:solidFill>
                  <a:schemeClr val="tx2"/>
                </a:solidFill>
              </a:rPr>
              <a:t>CoSKQ</a:t>
            </a:r>
            <a:r>
              <a:rPr lang="en-US" altLang="zh-HK" sz="2400" dirty="0">
                <a:solidFill>
                  <a:schemeClr val="tx2"/>
                </a:solidFill>
              </a:rPr>
              <a:t>)</a:t>
            </a:r>
            <a:r>
              <a:rPr lang="en-US" altLang="zh-HK" sz="2400" dirty="0"/>
              <a:t> </a:t>
            </a:r>
            <a:endParaRPr lang="en-US" altLang="zh-HK" sz="2400" dirty="0" smtClean="0"/>
          </a:p>
          <a:p>
            <a:pPr lvl="1"/>
            <a:r>
              <a:rPr lang="en-US" altLang="zh-HK" sz="2000" dirty="0" smtClean="0"/>
              <a:t>By Cao et al. SIGMOD’11</a:t>
            </a:r>
            <a:endParaRPr lang="en-US" altLang="zh-HK" sz="2000" dirty="0"/>
          </a:p>
          <a:p>
            <a:pPr lvl="1"/>
            <a:r>
              <a:rPr lang="en-US" altLang="zh-HK" sz="2000" dirty="0" smtClean="0"/>
              <a:t>It finds a set of objects that</a:t>
            </a:r>
          </a:p>
          <a:p>
            <a:pPr lvl="2"/>
            <a:r>
              <a:rPr lang="en-US" altLang="zh-HK" sz="1800" dirty="0" smtClean="0">
                <a:solidFill>
                  <a:schemeClr val="tx2"/>
                </a:solidFill>
              </a:rPr>
              <a:t>covers</a:t>
            </a:r>
            <a:r>
              <a:rPr lang="en-US" altLang="zh-HK" sz="1800" dirty="0" smtClean="0"/>
              <a:t> the query keywords </a:t>
            </a:r>
            <a:r>
              <a:rPr lang="en-US" altLang="zh-HK" sz="1800" dirty="0" smtClean="0">
                <a:solidFill>
                  <a:schemeClr val="tx2"/>
                </a:solidFill>
              </a:rPr>
              <a:t>collectively</a:t>
            </a:r>
            <a:r>
              <a:rPr lang="en-US" altLang="zh-HK" sz="1800" dirty="0" smtClean="0"/>
              <a:t>;</a:t>
            </a:r>
          </a:p>
          <a:p>
            <a:pPr lvl="2"/>
            <a:r>
              <a:rPr lang="en-US" altLang="zh-HK" sz="1800" dirty="0" smtClean="0"/>
              <a:t>has the </a:t>
            </a:r>
            <a:r>
              <a:rPr lang="en-US" altLang="zh-HK" sz="1800" dirty="0" smtClean="0">
                <a:solidFill>
                  <a:schemeClr val="tx2"/>
                </a:solidFill>
              </a:rPr>
              <a:t>smallest cost</a:t>
            </a:r>
            <a:r>
              <a:rPr lang="en-US" altLang="zh-HK" sz="1800" dirty="0" smtClean="0"/>
              <a:t>.</a:t>
            </a:r>
            <a:endParaRPr lang="en-US" altLang="zh-HK" sz="1800" dirty="0"/>
          </a:p>
          <a:p>
            <a:pPr lvl="1"/>
            <a:r>
              <a:rPr lang="en-US" altLang="zh-HK" sz="2000" dirty="0" smtClean="0"/>
              <a:t>Cost Functions</a:t>
            </a:r>
          </a:p>
          <a:p>
            <a:pPr lvl="2"/>
            <a:r>
              <a:rPr lang="en-US" altLang="zh-HK" sz="1800" dirty="0" err="1" smtClean="0">
                <a:solidFill>
                  <a:schemeClr val="tx2"/>
                </a:solidFill>
              </a:rPr>
              <a:t>LinearSum</a:t>
            </a:r>
            <a:r>
              <a:rPr lang="en-US" altLang="zh-HK" sz="1800" dirty="0" smtClean="0">
                <a:solidFill>
                  <a:schemeClr val="tx2"/>
                </a:solidFill>
              </a:rPr>
              <a:t>:</a:t>
            </a:r>
            <a:endParaRPr lang="en-US" altLang="zh-HK" sz="1800" dirty="0" smtClean="0"/>
          </a:p>
          <a:p>
            <a:pPr lvl="2"/>
            <a:r>
              <a:rPr lang="en-US" altLang="zh-HK" sz="1800" dirty="0" err="1" smtClean="0">
                <a:solidFill>
                  <a:schemeClr val="tx2"/>
                </a:solidFill>
              </a:rPr>
              <a:t>MaxSum</a:t>
            </a:r>
            <a:r>
              <a:rPr lang="en-US" altLang="zh-HK" sz="1800" dirty="0" smtClean="0"/>
              <a:t>:</a:t>
            </a:r>
            <a:endParaRPr lang="en-US" altLang="zh-HK" sz="160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4" name="Rectangular Callout 33"/>
          <p:cNvSpPr/>
          <p:nvPr/>
        </p:nvSpPr>
        <p:spPr>
          <a:xfrm>
            <a:off x="3810000" y="5110592"/>
            <a:ext cx="2069170" cy="315184"/>
          </a:xfrm>
          <a:prstGeom prst="wedgeRectCallout">
            <a:avLst>
              <a:gd name="adj1" fmla="val -61089"/>
              <a:gd name="adj2" fmla="val 9413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dirty="0" err="1" smtClean="0">
                <a:solidFill>
                  <a:schemeClr val="tx2"/>
                </a:solidFill>
              </a:rPr>
              <a:t>LinearSum-CoSKQ</a:t>
            </a:r>
            <a:endParaRPr lang="zh-HK" altLang="en-US" dirty="0">
              <a:solidFill>
                <a:schemeClr val="tx2"/>
              </a:solidFill>
            </a:endParaRPr>
          </a:p>
        </p:txBody>
      </p:sp>
      <p:sp>
        <p:nvSpPr>
          <p:cNvPr id="32" name="Rectangular Callout 31"/>
          <p:cNvSpPr/>
          <p:nvPr/>
        </p:nvSpPr>
        <p:spPr>
          <a:xfrm>
            <a:off x="3798230" y="5628416"/>
            <a:ext cx="2069170" cy="315184"/>
          </a:xfrm>
          <a:prstGeom prst="wedgeRectCallout">
            <a:avLst>
              <a:gd name="adj1" fmla="val -67888"/>
              <a:gd name="adj2" fmla="val 3610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HK" dirty="0" err="1" smtClean="0">
                <a:solidFill>
                  <a:schemeClr val="tx2"/>
                </a:solidFill>
              </a:rPr>
              <a:t>MaxSum-CoSKQ</a:t>
            </a:r>
            <a:endParaRPr lang="zh-HK" altLang="en-US" dirty="0">
              <a:solidFill>
                <a:schemeClr val="tx2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55630" y="5069896"/>
            <a:ext cx="3135970" cy="3965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dirty="0" smtClean="0">
                <a:solidFill>
                  <a:srgbClr val="00B050"/>
                </a:solidFill>
              </a:rPr>
              <a:t>Adequately solved!</a:t>
            </a:r>
            <a:endParaRPr lang="zh-HK" altLang="en-US" dirty="0">
              <a:solidFill>
                <a:srgbClr val="00B05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867400" y="5587720"/>
            <a:ext cx="3124200" cy="3965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HK" dirty="0" smtClean="0">
                <a:solidFill>
                  <a:srgbClr val="FF0000"/>
                </a:solidFill>
              </a:rPr>
              <a:t>Cao-Exact: Scalability issues!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6400800" y="1295400"/>
            <a:ext cx="2351993" cy="68331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400" dirty="0" smtClean="0">
                <a:solidFill>
                  <a:srgbClr val="FF0000"/>
                </a:solidFill>
              </a:rPr>
              <a:t>The query keywords are diverse.</a:t>
            </a:r>
            <a:endParaRPr lang="zh-HK" alt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423991" y="2006869"/>
            <a:ext cx="2351993" cy="65764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400" dirty="0" smtClean="0">
                <a:solidFill>
                  <a:srgbClr val="FF0000"/>
                </a:solidFill>
              </a:rPr>
              <a:t>The no. of query keywords is large.</a:t>
            </a:r>
            <a:endParaRPr lang="zh-HK" alt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6387548" y="2664513"/>
            <a:ext cx="2351993" cy="65764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400" dirty="0" smtClean="0">
                <a:solidFill>
                  <a:srgbClr val="FF0000"/>
                </a:solidFill>
              </a:rPr>
              <a:t>…</a:t>
            </a:r>
            <a:endParaRPr lang="zh-HK" alt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351943" y="5334000"/>
            <a:ext cx="1134457" cy="4141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600" dirty="0" smtClean="0">
                <a:solidFill>
                  <a:srgbClr val="FF0000"/>
                </a:solidFill>
              </a:rPr>
              <a:t>NP-hard!</a:t>
            </a:r>
            <a:endParaRPr lang="zh-HK" altLang="en-US" sz="16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4048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146"/>
    </mc:Choice>
    <mc:Fallback xmlns="">
      <p:transition spd="slow" advTm="2041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2" grpId="0" animBg="1"/>
      <p:bldP spid="35" grpId="0" animBg="1"/>
      <p:bldP spid="36" grpId="0" animBg="1"/>
      <p:bldP spid="9" grpId="0" animBg="1"/>
      <p:bldP spid="12" grpId="0" animBg="1"/>
      <p:bldP spid="13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altLang="zh-HK" sz="3200" dirty="0" smtClean="0"/>
              <a:t>Introduction: Motivation</a:t>
            </a:r>
            <a:endParaRPr lang="zh-HK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sz="2400" dirty="0" smtClean="0"/>
              <a:t>Cao-Exact.</a:t>
            </a:r>
          </a:p>
          <a:p>
            <a:pPr lvl="1"/>
            <a:r>
              <a:rPr lang="en-US" altLang="zh-HK" sz="2000" dirty="0"/>
              <a:t>B</a:t>
            </a:r>
            <a:r>
              <a:rPr lang="en-US" altLang="zh-HK" sz="2000" dirty="0" smtClean="0"/>
              <a:t>est-first search algorithm based on </a:t>
            </a:r>
            <a:r>
              <a:rPr lang="en-US" altLang="zh-HK" sz="2000" dirty="0" smtClean="0">
                <a:solidFill>
                  <a:schemeClr val="tx2"/>
                </a:solidFill>
              </a:rPr>
              <a:t>IR-tree</a:t>
            </a:r>
            <a:r>
              <a:rPr lang="en-US" altLang="zh-HK" sz="2000" dirty="0" smtClean="0"/>
              <a:t>.</a:t>
            </a:r>
          </a:p>
          <a:p>
            <a:pPr lvl="1"/>
            <a:r>
              <a:rPr lang="en-US" altLang="zh-HK" sz="2000" dirty="0" smtClean="0">
                <a:solidFill>
                  <a:schemeClr val="tx2"/>
                </a:solidFill>
              </a:rPr>
              <a:t>Not scalable</a:t>
            </a:r>
            <a:r>
              <a:rPr lang="en-US" altLang="zh-HK" sz="2000" dirty="0" smtClean="0"/>
              <a:t>! </a:t>
            </a:r>
          </a:p>
          <a:p>
            <a:pPr lvl="1"/>
            <a:r>
              <a:rPr lang="en-US" altLang="zh-HK" sz="2000" dirty="0" smtClean="0"/>
              <a:t>8M objects, 6 query keywords: more than 10 days!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828800" y="4166710"/>
            <a:ext cx="3431323" cy="1808387"/>
            <a:chOff x="5721253" y="2272748"/>
            <a:chExt cx="3431323" cy="2022277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4" name="Rectangle 3"/>
            <p:cNvSpPr/>
            <p:nvPr/>
          </p:nvSpPr>
          <p:spPr>
            <a:xfrm>
              <a:off x="7252602" y="2272748"/>
              <a:ext cx="457200" cy="381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400" dirty="0" smtClean="0">
                  <a:solidFill>
                    <a:schemeClr val="tx1"/>
                  </a:solidFill>
                </a:rPr>
                <a:t>N</a:t>
              </a:r>
              <a:r>
                <a:rPr lang="en-US" altLang="zh-HK" sz="1400" baseline="-25000" dirty="0" smtClean="0">
                  <a:solidFill>
                    <a:schemeClr val="tx1"/>
                  </a:solidFill>
                </a:rPr>
                <a:t>1</a:t>
              </a:r>
              <a:endParaRPr lang="zh-HK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556864" y="2806148"/>
              <a:ext cx="457200" cy="381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400" dirty="0" smtClean="0">
                  <a:solidFill>
                    <a:schemeClr val="tx1"/>
                  </a:solidFill>
                </a:rPr>
                <a:t>N</a:t>
              </a:r>
              <a:r>
                <a:rPr lang="en-US" altLang="zh-HK" sz="1400" baseline="-25000" dirty="0" smtClean="0">
                  <a:solidFill>
                    <a:schemeClr val="tx1"/>
                  </a:solidFill>
                </a:rPr>
                <a:t>2</a:t>
              </a:r>
              <a:endParaRPr lang="zh-HK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948341" y="2806148"/>
              <a:ext cx="457200" cy="381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400" dirty="0" smtClean="0">
                  <a:solidFill>
                    <a:schemeClr val="tx1"/>
                  </a:solidFill>
                </a:rPr>
                <a:t>N</a:t>
              </a:r>
              <a:r>
                <a:rPr lang="en-US" altLang="zh-HK" sz="1400" baseline="-25000" dirty="0" smtClean="0">
                  <a:solidFill>
                    <a:schemeClr val="tx1"/>
                  </a:solidFill>
                </a:rPr>
                <a:t>3</a:t>
              </a:r>
              <a:endParaRPr lang="zh-HK" altLang="en-US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957202" y="3453848"/>
              <a:ext cx="457200" cy="381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400" dirty="0" smtClean="0">
                  <a:solidFill>
                    <a:schemeClr val="tx1"/>
                  </a:solidFill>
                </a:rPr>
                <a:t>N</a:t>
              </a:r>
              <a:r>
                <a:rPr lang="en-US" altLang="zh-HK" sz="1400" baseline="-25000" dirty="0" smtClean="0">
                  <a:solidFill>
                    <a:schemeClr val="tx1"/>
                  </a:solidFill>
                </a:rPr>
                <a:t>4</a:t>
              </a:r>
              <a:endParaRPr lang="zh-HK" altLang="en-US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543611" y="3452191"/>
              <a:ext cx="457200" cy="381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400" dirty="0" smtClean="0">
                  <a:solidFill>
                    <a:schemeClr val="tx1"/>
                  </a:solidFill>
                </a:rPr>
                <a:t>N</a:t>
              </a:r>
              <a:r>
                <a:rPr lang="en-US" altLang="zh-HK" sz="1400" baseline="-25000" dirty="0" smtClean="0">
                  <a:solidFill>
                    <a:schemeClr val="tx1"/>
                  </a:solidFill>
                </a:rPr>
                <a:t>5</a:t>
              </a:r>
              <a:endParaRPr lang="zh-HK" altLang="en-US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136645" y="3453848"/>
              <a:ext cx="457200" cy="381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400" dirty="0" smtClean="0">
                  <a:solidFill>
                    <a:schemeClr val="tx1"/>
                  </a:solidFill>
                </a:rPr>
                <a:t>N</a:t>
              </a:r>
              <a:r>
                <a:rPr lang="en-US" altLang="zh-HK" sz="1400" baseline="-25000" dirty="0" smtClean="0">
                  <a:solidFill>
                    <a:schemeClr val="tx1"/>
                  </a:solidFill>
                </a:rPr>
                <a:t>6</a:t>
              </a:r>
              <a:endParaRPr lang="zh-HK" altLang="en-US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709802" y="3453848"/>
              <a:ext cx="457200" cy="381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400" dirty="0" smtClean="0">
                  <a:solidFill>
                    <a:schemeClr val="tx1"/>
                  </a:solidFill>
                </a:rPr>
                <a:t>N</a:t>
              </a:r>
              <a:r>
                <a:rPr lang="en-US" altLang="zh-HK" sz="1400" baseline="-25000" dirty="0" smtClean="0">
                  <a:solidFill>
                    <a:schemeClr val="tx1"/>
                  </a:solidFill>
                </a:rPr>
                <a:t>7</a:t>
              </a:r>
              <a:endParaRPr lang="zh-HK" altLang="en-US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319402" y="3452191"/>
              <a:ext cx="457200" cy="38100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HK" sz="1400" dirty="0" smtClean="0">
                  <a:solidFill>
                    <a:schemeClr val="tx1"/>
                  </a:solidFill>
                </a:rPr>
                <a:t>N</a:t>
              </a:r>
              <a:r>
                <a:rPr lang="en-US" altLang="zh-HK" sz="1400" baseline="-25000" dirty="0" smtClean="0">
                  <a:solidFill>
                    <a:schemeClr val="tx1"/>
                  </a:solidFill>
                </a:rPr>
                <a:t>8</a:t>
              </a:r>
              <a:endParaRPr lang="zh-HK" altLang="en-US" sz="1400" baseline="-250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6109602" y="3966552"/>
                  <a:ext cx="414023" cy="307777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09602" y="3966552"/>
                  <a:ext cx="414023" cy="30777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5721253" y="3966552"/>
                  <a:ext cx="409856" cy="307777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21253" y="3966552"/>
                  <a:ext cx="409856" cy="307777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6488999" y="3966552"/>
                  <a:ext cx="414023" cy="307777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88999" y="3966552"/>
                  <a:ext cx="414023" cy="307777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6762379" y="3984271"/>
                  <a:ext cx="412741" cy="307777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62379" y="3984271"/>
                  <a:ext cx="412741" cy="30777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7626253" y="3987248"/>
                  <a:ext cx="414023" cy="307777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7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26253" y="3987248"/>
                  <a:ext cx="414023" cy="307777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8889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8287982" y="3987248"/>
                  <a:ext cx="410818" cy="307777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9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87982" y="3987248"/>
                  <a:ext cx="410818" cy="30777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7899633" y="3987248"/>
                  <a:ext cx="414023" cy="307777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8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99633" y="3987248"/>
                  <a:ext cx="414023" cy="307777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8667379" y="3987248"/>
                  <a:ext cx="485197" cy="307777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10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67379" y="3987248"/>
                  <a:ext cx="485197" cy="307777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7" name="Straight Connector 36"/>
            <p:cNvCxnSpPr>
              <a:stCxn id="4" idx="2"/>
              <a:endCxn id="11" idx="0"/>
            </p:cNvCxnSpPr>
            <p:nvPr/>
          </p:nvCxnSpPr>
          <p:spPr>
            <a:xfrm flipH="1">
              <a:off x="6785464" y="2653748"/>
              <a:ext cx="695738" cy="15240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4" idx="2"/>
              <a:endCxn id="13" idx="0"/>
            </p:cNvCxnSpPr>
            <p:nvPr/>
          </p:nvCxnSpPr>
          <p:spPr>
            <a:xfrm>
              <a:off x="7481202" y="2653748"/>
              <a:ext cx="695739" cy="15240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endCxn id="14" idx="0"/>
            </p:cNvCxnSpPr>
            <p:nvPr/>
          </p:nvCxnSpPr>
          <p:spPr>
            <a:xfrm flipH="1">
              <a:off x="6185802" y="3187148"/>
              <a:ext cx="586409" cy="26670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15" idx="0"/>
            </p:cNvCxnSpPr>
            <p:nvPr/>
          </p:nvCxnSpPr>
          <p:spPr>
            <a:xfrm flipV="1">
              <a:off x="6772211" y="3205369"/>
              <a:ext cx="13254" cy="246822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16" idx="0"/>
            </p:cNvCxnSpPr>
            <p:nvPr/>
          </p:nvCxnSpPr>
          <p:spPr>
            <a:xfrm flipH="1" flipV="1">
              <a:off x="6832833" y="3205369"/>
              <a:ext cx="532412" cy="248479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7899633" y="3205370"/>
              <a:ext cx="267369" cy="246821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endCxn id="18" idx="0"/>
            </p:cNvCxnSpPr>
            <p:nvPr/>
          </p:nvCxnSpPr>
          <p:spPr>
            <a:xfrm>
              <a:off x="8176941" y="3205370"/>
              <a:ext cx="371061" cy="246821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5957202" y="3834848"/>
              <a:ext cx="228601" cy="285592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endCxn id="14" idx="2"/>
            </p:cNvCxnSpPr>
            <p:nvPr/>
          </p:nvCxnSpPr>
          <p:spPr>
            <a:xfrm flipH="1" flipV="1">
              <a:off x="6185802" y="3834848"/>
              <a:ext cx="130811" cy="306288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6628148" y="3809014"/>
              <a:ext cx="228601" cy="285592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 flipV="1">
              <a:off x="6856748" y="3809014"/>
              <a:ext cx="130811" cy="306288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Box 73"/>
                <p:cNvSpPr txBox="1"/>
                <p:nvPr/>
              </p:nvSpPr>
              <p:spPr>
                <a:xfrm>
                  <a:off x="7024002" y="3987248"/>
                  <a:ext cx="414023" cy="307777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74" name="Text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4002" y="3987248"/>
                  <a:ext cx="414023" cy="307777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5" name="Straight Connector 74"/>
            <p:cNvCxnSpPr/>
            <p:nvPr/>
          </p:nvCxnSpPr>
          <p:spPr>
            <a:xfrm flipH="1">
              <a:off x="7747233" y="3818397"/>
              <a:ext cx="228601" cy="285592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 flipV="1">
              <a:off x="7975833" y="3818397"/>
              <a:ext cx="130811" cy="306288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endCxn id="18" idx="2"/>
            </p:cNvCxnSpPr>
            <p:nvPr/>
          </p:nvCxnSpPr>
          <p:spPr>
            <a:xfrm flipV="1">
              <a:off x="8494993" y="3833191"/>
              <a:ext cx="53009" cy="271763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endCxn id="18" idx="2"/>
            </p:cNvCxnSpPr>
            <p:nvPr/>
          </p:nvCxnSpPr>
          <p:spPr>
            <a:xfrm flipH="1" flipV="1">
              <a:off x="8548002" y="3833191"/>
              <a:ext cx="284815" cy="276008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H="1">
              <a:off x="7187196" y="3798666"/>
              <a:ext cx="228601" cy="285592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7371979" y="3987248"/>
                  <a:ext cx="414023" cy="307777"/>
                </a:xfrm>
                <a:prstGeom prst="rect">
                  <a:avLst/>
                </a:prstGeom>
                <a:grp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HK" sz="1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HK" sz="1400" b="0" i="1" smtClean="0">
                                <a:latin typeface="Cambria Math"/>
                              </a:rPr>
                              <m:t>𝑜</m:t>
                            </m:r>
                          </m:e>
                          <m:sub>
                            <m:r>
                              <a:rPr lang="en-US" altLang="zh-HK" sz="1400" b="0" i="1" smtClean="0">
                                <a:latin typeface="Cambria Math"/>
                              </a:rPr>
                              <m:t>6</m:t>
                            </m:r>
                          </m:sub>
                        </m:sSub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71979" y="3987248"/>
                  <a:ext cx="414023" cy="307777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8889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3" name="Straight Connector 72"/>
            <p:cNvCxnSpPr/>
            <p:nvPr/>
          </p:nvCxnSpPr>
          <p:spPr>
            <a:xfrm flipH="1" flipV="1">
              <a:off x="7415796" y="3798666"/>
              <a:ext cx="130811" cy="306288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Folded Corner 81"/>
          <p:cNvSpPr/>
          <p:nvPr/>
        </p:nvSpPr>
        <p:spPr>
          <a:xfrm>
            <a:off x="5125710" y="3984351"/>
            <a:ext cx="1197611" cy="762000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sz="1400" dirty="0" smtClean="0">
                <a:solidFill>
                  <a:schemeClr val="tx1"/>
                </a:solidFill>
              </a:rPr>
              <a:t>t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1</a:t>
            </a:r>
            <a:r>
              <a:rPr lang="en-US" altLang="zh-HK" sz="1400" dirty="0" smtClean="0">
                <a:solidFill>
                  <a:schemeClr val="tx1"/>
                </a:solidFill>
              </a:rPr>
              <a:t>: N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2</a:t>
            </a:r>
            <a:r>
              <a:rPr lang="en-US" altLang="zh-HK" sz="1400" dirty="0" smtClean="0">
                <a:solidFill>
                  <a:schemeClr val="tx1"/>
                </a:solidFill>
              </a:rPr>
              <a:t>, N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3</a:t>
            </a:r>
            <a:endParaRPr lang="en-US" altLang="zh-HK" sz="1400" dirty="0" smtClean="0">
              <a:solidFill>
                <a:schemeClr val="tx1"/>
              </a:solidFill>
            </a:endParaRPr>
          </a:p>
          <a:p>
            <a:r>
              <a:rPr lang="en-US" altLang="zh-HK" sz="1400" dirty="0" smtClean="0">
                <a:solidFill>
                  <a:schemeClr val="tx1"/>
                </a:solidFill>
              </a:rPr>
              <a:t>t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2</a:t>
            </a:r>
            <a:r>
              <a:rPr lang="en-US" altLang="zh-HK" sz="1400" dirty="0" smtClean="0">
                <a:solidFill>
                  <a:schemeClr val="tx1"/>
                </a:solidFill>
              </a:rPr>
              <a:t>: N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3</a:t>
            </a:r>
            <a:endParaRPr lang="en-US" altLang="zh-HK" sz="1400" dirty="0" smtClean="0">
              <a:solidFill>
                <a:schemeClr val="tx1"/>
              </a:solidFill>
            </a:endParaRPr>
          </a:p>
          <a:p>
            <a:r>
              <a:rPr lang="en-US" altLang="zh-HK" sz="1400" dirty="0" smtClean="0">
                <a:solidFill>
                  <a:schemeClr val="tx1"/>
                </a:solidFill>
              </a:rPr>
              <a:t>…</a:t>
            </a:r>
            <a:endParaRPr lang="zh-HK" altLang="en-US" sz="1400" dirty="0">
              <a:solidFill>
                <a:schemeClr val="tx1"/>
              </a:solidFill>
            </a:endParaRPr>
          </a:p>
        </p:txBody>
      </p:sp>
      <p:sp>
        <p:nvSpPr>
          <p:cNvPr id="83" name="Folded Corner 82"/>
          <p:cNvSpPr/>
          <p:nvPr/>
        </p:nvSpPr>
        <p:spPr>
          <a:xfrm>
            <a:off x="6546262" y="3984351"/>
            <a:ext cx="1197611" cy="762000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HK" sz="1400" dirty="0" smtClean="0">
                <a:solidFill>
                  <a:schemeClr val="tx1"/>
                </a:solidFill>
              </a:rPr>
              <a:t>t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1</a:t>
            </a:r>
            <a:r>
              <a:rPr lang="en-US" altLang="zh-HK" sz="1400" dirty="0" smtClean="0">
                <a:solidFill>
                  <a:schemeClr val="tx1"/>
                </a:solidFill>
              </a:rPr>
              <a:t>: o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2</a:t>
            </a:r>
            <a:r>
              <a:rPr lang="en-US" altLang="zh-HK" sz="1400" dirty="0" smtClean="0">
                <a:solidFill>
                  <a:schemeClr val="tx1"/>
                </a:solidFill>
              </a:rPr>
              <a:t>, o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3</a:t>
            </a:r>
            <a:endParaRPr lang="en-US" altLang="zh-HK" sz="1400" dirty="0" smtClean="0">
              <a:solidFill>
                <a:schemeClr val="tx1"/>
              </a:solidFill>
            </a:endParaRPr>
          </a:p>
          <a:p>
            <a:r>
              <a:rPr lang="en-US" altLang="zh-HK" sz="1400" dirty="0" smtClean="0">
                <a:solidFill>
                  <a:schemeClr val="tx1"/>
                </a:solidFill>
              </a:rPr>
              <a:t>t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2</a:t>
            </a:r>
            <a:r>
              <a:rPr lang="en-US" altLang="zh-HK" sz="1400" dirty="0" smtClean="0">
                <a:solidFill>
                  <a:schemeClr val="tx1"/>
                </a:solidFill>
              </a:rPr>
              <a:t>: o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3</a:t>
            </a:r>
            <a:endParaRPr lang="en-US" altLang="zh-HK" sz="1400" dirty="0" smtClean="0">
              <a:solidFill>
                <a:schemeClr val="tx1"/>
              </a:solidFill>
            </a:endParaRPr>
          </a:p>
          <a:p>
            <a:r>
              <a:rPr lang="en-US" altLang="zh-HK" sz="1400" dirty="0" smtClean="0">
                <a:solidFill>
                  <a:schemeClr val="tx1"/>
                </a:solidFill>
              </a:rPr>
              <a:t>…</a:t>
            </a:r>
            <a:endParaRPr lang="zh-HK" altLang="en-US" sz="1400" dirty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081194" y="3810000"/>
            <a:ext cx="2786510" cy="2616007"/>
            <a:chOff x="5973647" y="1820515"/>
            <a:chExt cx="2786510" cy="292542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84" name="Folded Corner 83"/>
            <p:cNvSpPr/>
            <p:nvPr/>
          </p:nvSpPr>
          <p:spPr>
            <a:xfrm>
              <a:off x="7269047" y="1820517"/>
              <a:ext cx="424310" cy="301487"/>
            </a:xfrm>
            <a:prstGeom prst="foldedCorner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HK" sz="1400" dirty="0" smtClean="0">
                  <a:solidFill>
                    <a:schemeClr val="tx1"/>
                  </a:solidFill>
                </a:rPr>
                <a:t>IF</a:t>
              </a:r>
              <a:r>
                <a:rPr lang="en-US" altLang="zh-HK" sz="1400" baseline="-25000" dirty="0" smtClean="0">
                  <a:solidFill>
                    <a:schemeClr val="tx1"/>
                  </a:solidFill>
                </a:rPr>
                <a:t>1</a:t>
              </a:r>
              <a:endParaRPr lang="zh-HK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6" name="Folded Corner 85"/>
            <p:cNvSpPr/>
            <p:nvPr/>
          </p:nvSpPr>
          <p:spPr>
            <a:xfrm>
              <a:off x="6563249" y="1828800"/>
              <a:ext cx="424310" cy="301487"/>
            </a:xfrm>
            <a:prstGeom prst="foldedCorner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HK" sz="1400" dirty="0" smtClean="0">
                  <a:solidFill>
                    <a:schemeClr val="tx1"/>
                  </a:solidFill>
                </a:rPr>
                <a:t>IF</a:t>
              </a:r>
              <a:r>
                <a:rPr lang="en-US" altLang="zh-HK" sz="1400" baseline="-25000" dirty="0">
                  <a:solidFill>
                    <a:schemeClr val="tx1"/>
                  </a:solidFill>
                </a:rPr>
                <a:t>2</a:t>
              </a:r>
              <a:endParaRPr lang="zh-HK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7" name="Folded Corner 86"/>
            <p:cNvSpPr/>
            <p:nvPr/>
          </p:nvSpPr>
          <p:spPr>
            <a:xfrm>
              <a:off x="7964786" y="1820515"/>
              <a:ext cx="424310" cy="301487"/>
            </a:xfrm>
            <a:prstGeom prst="foldedCorner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HK" sz="1400" dirty="0" smtClean="0">
                  <a:solidFill>
                    <a:schemeClr val="tx1"/>
                  </a:solidFill>
                </a:rPr>
                <a:t>IF</a:t>
              </a:r>
              <a:r>
                <a:rPr lang="en-US" altLang="zh-HK" sz="1400" baseline="-25000" dirty="0">
                  <a:solidFill>
                    <a:schemeClr val="tx1"/>
                  </a:solidFill>
                </a:rPr>
                <a:t>3</a:t>
              </a:r>
              <a:endParaRPr lang="zh-HK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8" name="Folded Corner 87"/>
            <p:cNvSpPr/>
            <p:nvPr/>
          </p:nvSpPr>
          <p:spPr>
            <a:xfrm>
              <a:off x="6573309" y="4444448"/>
              <a:ext cx="424310" cy="301487"/>
            </a:xfrm>
            <a:prstGeom prst="foldedCorner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HK" sz="1400" dirty="0" smtClean="0">
                  <a:solidFill>
                    <a:schemeClr val="tx1"/>
                  </a:solidFill>
                </a:rPr>
                <a:t>IF</a:t>
              </a:r>
              <a:r>
                <a:rPr lang="en-US" altLang="zh-HK" sz="1400" baseline="-25000" dirty="0">
                  <a:solidFill>
                    <a:schemeClr val="tx1"/>
                  </a:solidFill>
                </a:rPr>
                <a:t>5</a:t>
              </a:r>
              <a:endParaRPr lang="zh-HK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9" name="Folded Corner 88"/>
            <p:cNvSpPr/>
            <p:nvPr/>
          </p:nvSpPr>
          <p:spPr>
            <a:xfrm>
              <a:off x="5973647" y="4444448"/>
              <a:ext cx="424310" cy="301487"/>
            </a:xfrm>
            <a:prstGeom prst="foldedCorner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HK" sz="1400" dirty="0" smtClean="0">
                  <a:solidFill>
                    <a:schemeClr val="tx1"/>
                  </a:solidFill>
                </a:rPr>
                <a:t>IF</a:t>
              </a:r>
              <a:r>
                <a:rPr lang="en-US" altLang="zh-HK" sz="1400" baseline="-25000" dirty="0">
                  <a:solidFill>
                    <a:schemeClr val="tx1"/>
                  </a:solidFill>
                </a:rPr>
                <a:t>4</a:t>
              </a:r>
              <a:endParaRPr lang="zh-HK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90" name="Folded Corner 89"/>
            <p:cNvSpPr/>
            <p:nvPr/>
          </p:nvSpPr>
          <p:spPr>
            <a:xfrm>
              <a:off x="7119238" y="4444448"/>
              <a:ext cx="424310" cy="301487"/>
            </a:xfrm>
            <a:prstGeom prst="foldedCorner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HK" sz="1400" dirty="0" smtClean="0">
                  <a:solidFill>
                    <a:schemeClr val="tx1"/>
                  </a:solidFill>
                </a:rPr>
                <a:t>IF</a:t>
              </a:r>
              <a:r>
                <a:rPr lang="en-US" altLang="zh-HK" sz="1400" baseline="-25000" dirty="0">
                  <a:solidFill>
                    <a:schemeClr val="tx1"/>
                  </a:solidFill>
                </a:rPr>
                <a:t>6</a:t>
              </a:r>
              <a:endParaRPr lang="zh-HK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91" name="Folded Corner 90"/>
            <p:cNvSpPr/>
            <p:nvPr/>
          </p:nvSpPr>
          <p:spPr>
            <a:xfrm>
              <a:off x="7709802" y="4444448"/>
              <a:ext cx="424310" cy="301487"/>
            </a:xfrm>
            <a:prstGeom prst="foldedCorner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HK" sz="1400" dirty="0" smtClean="0">
                  <a:solidFill>
                    <a:schemeClr val="tx1"/>
                  </a:solidFill>
                </a:rPr>
                <a:t>IF</a:t>
              </a:r>
              <a:r>
                <a:rPr lang="en-US" altLang="zh-HK" sz="1400" baseline="-25000" dirty="0" smtClean="0">
                  <a:solidFill>
                    <a:schemeClr val="tx1"/>
                  </a:solidFill>
                </a:rPr>
                <a:t>7</a:t>
              </a:r>
              <a:endParaRPr lang="zh-HK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92" name="Folded Corner 91"/>
            <p:cNvSpPr/>
            <p:nvPr/>
          </p:nvSpPr>
          <p:spPr>
            <a:xfrm>
              <a:off x="8335847" y="4444447"/>
              <a:ext cx="424310" cy="301487"/>
            </a:xfrm>
            <a:prstGeom prst="foldedCorner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HK" sz="1400" dirty="0" smtClean="0">
                  <a:solidFill>
                    <a:schemeClr val="tx1"/>
                  </a:solidFill>
                </a:rPr>
                <a:t>IF</a:t>
              </a:r>
              <a:r>
                <a:rPr lang="en-US" altLang="zh-HK" sz="1400" baseline="-25000" dirty="0">
                  <a:solidFill>
                    <a:schemeClr val="tx1"/>
                  </a:solidFill>
                </a:rPr>
                <a:t>8</a:t>
              </a:r>
              <a:endParaRPr lang="zh-HK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94" name="Straight Arrow Connector 93"/>
            <p:cNvCxnSpPr>
              <a:endCxn id="89" idx="0"/>
            </p:cNvCxnSpPr>
            <p:nvPr/>
          </p:nvCxnSpPr>
          <p:spPr>
            <a:xfrm flipH="1">
              <a:off x="6185802" y="3834848"/>
              <a:ext cx="1" cy="609600"/>
            </a:xfrm>
            <a:prstGeom prst="straightConnector1">
              <a:avLst/>
            </a:prstGeom>
            <a:grpFill/>
            <a:ln w="31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flipH="1">
              <a:off x="6826971" y="3836336"/>
              <a:ext cx="1" cy="609600"/>
            </a:xfrm>
            <a:prstGeom prst="straightConnector1">
              <a:avLst/>
            </a:prstGeom>
            <a:grpFill/>
            <a:ln w="31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 flipH="1">
              <a:off x="7416482" y="3833191"/>
              <a:ext cx="1" cy="609600"/>
            </a:xfrm>
            <a:prstGeom prst="straightConnector1">
              <a:avLst/>
            </a:prstGeom>
            <a:grpFill/>
            <a:ln w="31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 flipH="1">
              <a:off x="7975832" y="3852986"/>
              <a:ext cx="1" cy="609600"/>
            </a:xfrm>
            <a:prstGeom prst="straightConnector1">
              <a:avLst/>
            </a:prstGeom>
            <a:grpFill/>
            <a:ln w="31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 flipH="1">
              <a:off x="8556208" y="3852986"/>
              <a:ext cx="1" cy="609600"/>
            </a:xfrm>
            <a:prstGeom prst="straightConnector1">
              <a:avLst/>
            </a:prstGeom>
            <a:grpFill/>
            <a:ln w="31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stCxn id="11" idx="0"/>
              <a:endCxn id="86" idx="2"/>
            </p:cNvCxnSpPr>
            <p:nvPr/>
          </p:nvCxnSpPr>
          <p:spPr>
            <a:xfrm flipH="1" flipV="1">
              <a:off x="6775404" y="2130288"/>
              <a:ext cx="10060" cy="622528"/>
            </a:xfrm>
            <a:prstGeom prst="straightConnector1">
              <a:avLst/>
            </a:prstGeom>
            <a:grpFill/>
            <a:ln w="31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>
              <a:stCxn id="13" idx="0"/>
            </p:cNvCxnSpPr>
            <p:nvPr/>
          </p:nvCxnSpPr>
          <p:spPr>
            <a:xfrm flipV="1">
              <a:off x="8176941" y="2130287"/>
              <a:ext cx="1314" cy="622529"/>
            </a:xfrm>
            <a:prstGeom prst="straightConnector1">
              <a:avLst/>
            </a:prstGeom>
            <a:grpFill/>
            <a:ln w="31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>
              <a:stCxn id="4" idx="0"/>
              <a:endCxn id="84" idx="2"/>
            </p:cNvCxnSpPr>
            <p:nvPr/>
          </p:nvCxnSpPr>
          <p:spPr>
            <a:xfrm flipV="1">
              <a:off x="7481202" y="2122005"/>
              <a:ext cx="0" cy="12198"/>
            </a:xfrm>
            <a:prstGeom prst="straightConnector1">
              <a:avLst/>
            </a:prstGeom>
            <a:grpFill/>
            <a:ln w="31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Oval 63"/>
          <p:cNvSpPr/>
          <p:nvPr/>
        </p:nvSpPr>
        <p:spPr>
          <a:xfrm>
            <a:off x="2305930" y="39408"/>
            <a:ext cx="685800" cy="39259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400" dirty="0" smtClean="0">
                <a:solidFill>
                  <a:schemeClr val="tx1"/>
                </a:solidFill>
              </a:rPr>
              <a:t>N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1</a:t>
            </a:r>
            <a:endParaRPr lang="zh-HK" altLang="en-US" sz="1400" dirty="0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2472146" y="643006"/>
            <a:ext cx="685800" cy="39259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400" dirty="0" smtClean="0">
                <a:solidFill>
                  <a:schemeClr val="tx1"/>
                </a:solidFill>
              </a:rPr>
              <a:t>N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3</a:t>
            </a:r>
            <a:endParaRPr lang="zh-HK" altLang="en-US" sz="1400" baseline="-25000" dirty="0">
              <a:solidFill>
                <a:schemeClr val="tx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3310346" y="629958"/>
            <a:ext cx="762000" cy="39259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400" dirty="0">
                <a:solidFill>
                  <a:schemeClr val="tx1"/>
                </a:solidFill>
              </a:rPr>
              <a:t>N</a:t>
            </a:r>
            <a:r>
              <a:rPr lang="en-US" altLang="zh-HK" sz="1400" baseline="-25000" dirty="0">
                <a:solidFill>
                  <a:schemeClr val="tx1"/>
                </a:solidFill>
              </a:rPr>
              <a:t>2</a:t>
            </a:r>
            <a:r>
              <a:rPr lang="en-US" altLang="zh-HK" sz="1400" dirty="0">
                <a:solidFill>
                  <a:schemeClr val="tx1"/>
                </a:solidFill>
              </a:rPr>
              <a:t>, N</a:t>
            </a:r>
            <a:r>
              <a:rPr lang="en-US" altLang="zh-HK" sz="1400" baseline="-25000" dirty="0">
                <a:solidFill>
                  <a:schemeClr val="tx1"/>
                </a:solidFill>
              </a:rPr>
              <a:t>3</a:t>
            </a:r>
            <a:endParaRPr lang="zh-HK" altLang="en-US" sz="1400" baseline="-25000" dirty="0">
              <a:solidFill>
                <a:schemeClr val="tx1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1633946" y="669977"/>
            <a:ext cx="685800" cy="39259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400" dirty="0" smtClean="0">
                <a:solidFill>
                  <a:schemeClr val="tx1"/>
                </a:solidFill>
              </a:rPr>
              <a:t>N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2</a:t>
            </a:r>
            <a:endParaRPr lang="zh-HK" altLang="en-US" sz="1400" dirty="0">
              <a:solidFill>
                <a:schemeClr val="tx1"/>
              </a:solidFill>
            </a:endParaRPr>
          </a:p>
        </p:txBody>
      </p:sp>
      <p:sp>
        <p:nvSpPr>
          <p:cNvPr id="81" name="Oval 80"/>
          <p:cNvSpPr/>
          <p:nvPr/>
        </p:nvSpPr>
        <p:spPr>
          <a:xfrm>
            <a:off x="4808556" y="1256123"/>
            <a:ext cx="685800" cy="39259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400" dirty="0" smtClean="0">
                <a:solidFill>
                  <a:schemeClr val="tx1"/>
                </a:solidFill>
              </a:rPr>
              <a:t>N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6</a:t>
            </a:r>
            <a:r>
              <a:rPr lang="en-US" altLang="zh-HK" sz="1400" dirty="0" smtClean="0">
                <a:solidFill>
                  <a:schemeClr val="tx1"/>
                </a:solidFill>
              </a:rPr>
              <a:t>, N</a:t>
            </a:r>
            <a:r>
              <a:rPr lang="en-US" altLang="zh-HK" sz="1400" baseline="-25000" dirty="0">
                <a:solidFill>
                  <a:schemeClr val="tx1"/>
                </a:solidFill>
              </a:rPr>
              <a:t>7</a:t>
            </a:r>
            <a:endParaRPr lang="zh-HK" altLang="en-US" sz="1400" baseline="-25000" dirty="0">
              <a:solidFill>
                <a:schemeClr val="tx1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3449854" y="1262398"/>
            <a:ext cx="705729" cy="39259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400" dirty="0" smtClean="0">
                <a:solidFill>
                  <a:schemeClr val="tx1"/>
                </a:solidFill>
              </a:rPr>
              <a:t>N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5</a:t>
            </a:r>
            <a:r>
              <a:rPr lang="en-US" altLang="zh-HK" sz="1400" dirty="0" smtClean="0">
                <a:solidFill>
                  <a:schemeClr val="tx1"/>
                </a:solidFill>
              </a:rPr>
              <a:t>, N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7</a:t>
            </a:r>
            <a:endParaRPr lang="zh-HK" altLang="en-US" sz="1400" baseline="-25000" dirty="0">
              <a:solidFill>
                <a:schemeClr val="tx1"/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>
            <a:off x="5428574" y="1251502"/>
            <a:ext cx="694139" cy="39259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400" dirty="0" smtClean="0">
                <a:solidFill>
                  <a:schemeClr val="tx1"/>
                </a:solidFill>
              </a:rPr>
              <a:t>N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6</a:t>
            </a:r>
            <a:r>
              <a:rPr lang="en-US" altLang="zh-HK" sz="1400" dirty="0" smtClean="0">
                <a:solidFill>
                  <a:schemeClr val="tx1"/>
                </a:solidFill>
              </a:rPr>
              <a:t>, N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8</a:t>
            </a:r>
            <a:endParaRPr lang="zh-HK" altLang="en-US" sz="1400" baseline="-25000" dirty="0">
              <a:solidFill>
                <a:schemeClr val="tx1"/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4155583" y="1236517"/>
            <a:ext cx="744707" cy="39259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400" dirty="0">
                <a:solidFill>
                  <a:schemeClr val="tx1"/>
                </a:solidFill>
              </a:rPr>
              <a:t>N</a:t>
            </a:r>
            <a:r>
              <a:rPr lang="en-US" altLang="zh-HK" sz="1400" baseline="-25000" dirty="0">
                <a:solidFill>
                  <a:schemeClr val="tx1"/>
                </a:solidFill>
              </a:rPr>
              <a:t>5</a:t>
            </a:r>
            <a:r>
              <a:rPr lang="en-US" altLang="zh-HK" sz="1400" dirty="0">
                <a:solidFill>
                  <a:schemeClr val="tx1"/>
                </a:solidFill>
              </a:rPr>
              <a:t>, N</a:t>
            </a:r>
            <a:r>
              <a:rPr lang="en-US" altLang="zh-HK" sz="1400" baseline="-25000" dirty="0">
                <a:solidFill>
                  <a:schemeClr val="tx1"/>
                </a:solidFill>
              </a:rPr>
              <a:t>8</a:t>
            </a:r>
            <a:endParaRPr lang="zh-HK" altLang="en-US" sz="1400" baseline="-25000" dirty="0">
              <a:solidFill>
                <a:schemeClr val="tx1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2078002" y="1284387"/>
            <a:ext cx="705729" cy="39259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400" dirty="0">
                <a:solidFill>
                  <a:schemeClr val="tx1"/>
                </a:solidFill>
              </a:rPr>
              <a:t>N</a:t>
            </a:r>
            <a:r>
              <a:rPr lang="en-US" altLang="zh-HK" sz="1400" baseline="-25000" dirty="0">
                <a:solidFill>
                  <a:schemeClr val="tx1"/>
                </a:solidFill>
              </a:rPr>
              <a:t>4</a:t>
            </a:r>
            <a:r>
              <a:rPr lang="en-US" altLang="zh-HK" sz="1400" dirty="0">
                <a:solidFill>
                  <a:schemeClr val="tx1"/>
                </a:solidFill>
              </a:rPr>
              <a:t>, </a:t>
            </a:r>
            <a:r>
              <a:rPr lang="en-US" altLang="zh-HK" sz="1400" dirty="0" smtClean="0">
                <a:solidFill>
                  <a:schemeClr val="tx1"/>
                </a:solidFill>
              </a:rPr>
              <a:t>N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7</a:t>
            </a:r>
            <a:endParaRPr lang="zh-HK" altLang="en-US" sz="1400" baseline="-25000" dirty="0">
              <a:solidFill>
                <a:schemeClr val="tx1"/>
              </a:solidFill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2783983" y="1284387"/>
            <a:ext cx="705729" cy="39259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400" dirty="0">
                <a:solidFill>
                  <a:schemeClr val="tx1"/>
                </a:solidFill>
              </a:rPr>
              <a:t>N</a:t>
            </a:r>
            <a:r>
              <a:rPr lang="en-US" altLang="zh-HK" sz="1400" baseline="-25000" dirty="0">
                <a:solidFill>
                  <a:schemeClr val="tx1"/>
                </a:solidFill>
              </a:rPr>
              <a:t>4</a:t>
            </a:r>
            <a:r>
              <a:rPr lang="en-US" altLang="zh-HK" sz="1400" dirty="0">
                <a:solidFill>
                  <a:schemeClr val="tx1"/>
                </a:solidFill>
              </a:rPr>
              <a:t>, N</a:t>
            </a:r>
            <a:r>
              <a:rPr lang="en-US" altLang="zh-HK" sz="1400" baseline="-25000" dirty="0">
                <a:solidFill>
                  <a:schemeClr val="tx1"/>
                </a:solidFill>
              </a:rPr>
              <a:t>8</a:t>
            </a:r>
            <a:endParaRPr lang="zh-HK" altLang="en-US" sz="1400" baseline="-25000" dirty="0">
              <a:solidFill>
                <a:schemeClr val="tx1"/>
              </a:solidFill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5076761" y="1778481"/>
            <a:ext cx="705729" cy="49426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400" dirty="0" smtClean="0">
                <a:solidFill>
                  <a:schemeClr val="tx1"/>
                </a:solidFill>
              </a:rPr>
              <a:t>o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6</a:t>
            </a:r>
            <a:r>
              <a:rPr lang="en-US" altLang="zh-HK" sz="1400" dirty="0" smtClean="0">
                <a:solidFill>
                  <a:schemeClr val="tx1"/>
                </a:solidFill>
              </a:rPr>
              <a:t>, o</a:t>
            </a:r>
            <a:r>
              <a:rPr lang="en-US" altLang="zh-HK" sz="1400" baseline="-25000" dirty="0">
                <a:solidFill>
                  <a:schemeClr val="tx1"/>
                </a:solidFill>
              </a:rPr>
              <a:t>9</a:t>
            </a:r>
            <a:endParaRPr lang="zh-HK" altLang="en-US" sz="1400" baseline="-25000" dirty="0">
              <a:solidFill>
                <a:schemeClr val="tx1"/>
              </a:solidFill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5772647" y="1765540"/>
            <a:ext cx="744707" cy="5201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400" dirty="0" smtClean="0">
                <a:solidFill>
                  <a:schemeClr val="tx1"/>
                </a:solidFill>
              </a:rPr>
              <a:t>o</a:t>
            </a:r>
            <a:r>
              <a:rPr lang="en-US" altLang="zh-HK" sz="1400" baseline="-25000" dirty="0">
                <a:solidFill>
                  <a:schemeClr val="tx1"/>
                </a:solidFill>
              </a:rPr>
              <a:t>6</a:t>
            </a:r>
            <a:r>
              <a:rPr lang="en-US" altLang="zh-HK" sz="1400" dirty="0" smtClean="0">
                <a:solidFill>
                  <a:schemeClr val="tx1"/>
                </a:solidFill>
              </a:rPr>
              <a:t>, o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10</a:t>
            </a:r>
            <a:endParaRPr lang="zh-HK" altLang="en-US" sz="1400" baseline="-25000" dirty="0">
              <a:solidFill>
                <a:schemeClr val="tx1"/>
              </a:solidFill>
            </a:endParaRPr>
          </a:p>
        </p:txBody>
      </p:sp>
      <p:sp>
        <p:nvSpPr>
          <p:cNvPr id="114" name="Oval 113"/>
          <p:cNvSpPr/>
          <p:nvPr/>
        </p:nvSpPr>
        <p:spPr>
          <a:xfrm>
            <a:off x="3705161" y="1808018"/>
            <a:ext cx="705729" cy="46473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400" dirty="0" smtClean="0">
                <a:solidFill>
                  <a:schemeClr val="tx1"/>
                </a:solidFill>
              </a:rPr>
              <a:t>o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5</a:t>
            </a:r>
            <a:r>
              <a:rPr lang="en-US" altLang="zh-HK" sz="1400" dirty="0" smtClean="0">
                <a:solidFill>
                  <a:schemeClr val="tx1"/>
                </a:solidFill>
              </a:rPr>
              <a:t>, </a:t>
            </a:r>
            <a:r>
              <a:rPr lang="en-US" altLang="zh-HK" sz="1400" dirty="0" err="1" smtClean="0">
                <a:solidFill>
                  <a:schemeClr val="tx1"/>
                </a:solidFill>
              </a:rPr>
              <a:t>o</a:t>
            </a:r>
            <a:r>
              <a:rPr lang="en-US" altLang="zh-HK" sz="1400" baseline="-25000" dirty="0" err="1">
                <a:solidFill>
                  <a:schemeClr val="tx1"/>
                </a:solidFill>
              </a:rPr>
              <a:t>o</a:t>
            </a:r>
            <a:endParaRPr lang="zh-HK" altLang="en-US" sz="1400" baseline="-25000" dirty="0">
              <a:solidFill>
                <a:schemeClr val="tx1"/>
              </a:solidFill>
            </a:endParaRPr>
          </a:p>
        </p:txBody>
      </p:sp>
      <p:sp>
        <p:nvSpPr>
          <p:cNvPr id="115" name="Oval 114"/>
          <p:cNvSpPr/>
          <p:nvPr/>
        </p:nvSpPr>
        <p:spPr>
          <a:xfrm>
            <a:off x="4410890" y="1800470"/>
            <a:ext cx="705729" cy="47227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400" dirty="0" smtClean="0">
                <a:solidFill>
                  <a:schemeClr val="tx1"/>
                </a:solidFill>
              </a:rPr>
              <a:t>o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5</a:t>
            </a:r>
            <a:r>
              <a:rPr lang="en-US" altLang="zh-HK" sz="1400" dirty="0" smtClean="0">
                <a:solidFill>
                  <a:schemeClr val="tx1"/>
                </a:solidFill>
              </a:rPr>
              <a:t>, o</a:t>
            </a:r>
            <a:r>
              <a:rPr lang="en-US" altLang="zh-HK" sz="1400" baseline="-25000" dirty="0" smtClean="0">
                <a:solidFill>
                  <a:schemeClr val="tx1"/>
                </a:solidFill>
              </a:rPr>
              <a:t>10</a:t>
            </a:r>
            <a:endParaRPr lang="zh-HK" altLang="en-US" sz="1400" baseline="-25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endCxn id="67" idx="0"/>
          </p:cNvCxnSpPr>
          <p:nvPr/>
        </p:nvCxnSpPr>
        <p:spPr>
          <a:xfrm flipH="1">
            <a:off x="1976846" y="432003"/>
            <a:ext cx="695764" cy="23797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endCxn id="65" idx="0"/>
          </p:cNvCxnSpPr>
          <p:nvPr/>
        </p:nvCxnSpPr>
        <p:spPr>
          <a:xfrm>
            <a:off x="2672610" y="432003"/>
            <a:ext cx="142436" cy="21100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endCxn id="66" idx="0"/>
          </p:cNvCxnSpPr>
          <p:nvPr/>
        </p:nvCxnSpPr>
        <p:spPr>
          <a:xfrm>
            <a:off x="2672610" y="432003"/>
            <a:ext cx="1018736" cy="19795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66" idx="4"/>
            <a:endCxn id="96" idx="0"/>
          </p:cNvCxnSpPr>
          <p:nvPr/>
        </p:nvCxnSpPr>
        <p:spPr>
          <a:xfrm flipH="1">
            <a:off x="2430867" y="1022553"/>
            <a:ext cx="1260479" cy="2618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66" idx="4"/>
            <a:endCxn id="102" idx="0"/>
          </p:cNvCxnSpPr>
          <p:nvPr/>
        </p:nvCxnSpPr>
        <p:spPr>
          <a:xfrm flipH="1">
            <a:off x="3136848" y="1022553"/>
            <a:ext cx="554498" cy="2618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66" idx="4"/>
            <a:endCxn id="85" idx="0"/>
          </p:cNvCxnSpPr>
          <p:nvPr/>
        </p:nvCxnSpPr>
        <p:spPr>
          <a:xfrm>
            <a:off x="3691346" y="1022553"/>
            <a:ext cx="111373" cy="23984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66" idx="4"/>
          </p:cNvCxnSpPr>
          <p:nvPr/>
        </p:nvCxnSpPr>
        <p:spPr>
          <a:xfrm>
            <a:off x="3691346" y="1022553"/>
            <a:ext cx="850407" cy="2139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66" idx="4"/>
            <a:endCxn id="81" idx="0"/>
          </p:cNvCxnSpPr>
          <p:nvPr/>
        </p:nvCxnSpPr>
        <p:spPr>
          <a:xfrm>
            <a:off x="3691346" y="1022553"/>
            <a:ext cx="1460110" cy="2335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66" idx="4"/>
            <a:endCxn id="93" idx="0"/>
          </p:cNvCxnSpPr>
          <p:nvPr/>
        </p:nvCxnSpPr>
        <p:spPr>
          <a:xfrm>
            <a:off x="3691346" y="1022553"/>
            <a:ext cx="2084298" cy="22894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>
            <a:stCxn id="93" idx="4"/>
            <a:endCxn id="114" idx="0"/>
          </p:cNvCxnSpPr>
          <p:nvPr/>
        </p:nvCxnSpPr>
        <p:spPr>
          <a:xfrm flipH="1">
            <a:off x="4058026" y="1644097"/>
            <a:ext cx="1717618" cy="16392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stCxn id="93" idx="4"/>
            <a:endCxn id="115" idx="0"/>
          </p:cNvCxnSpPr>
          <p:nvPr/>
        </p:nvCxnSpPr>
        <p:spPr>
          <a:xfrm flipH="1">
            <a:off x="4763755" y="1644097"/>
            <a:ext cx="1011889" cy="15637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stCxn id="93" idx="4"/>
            <a:endCxn id="111" idx="0"/>
          </p:cNvCxnSpPr>
          <p:nvPr/>
        </p:nvCxnSpPr>
        <p:spPr>
          <a:xfrm flipH="1">
            <a:off x="5429626" y="1644097"/>
            <a:ext cx="346018" cy="1343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endCxn id="112" idx="0"/>
          </p:cNvCxnSpPr>
          <p:nvPr/>
        </p:nvCxnSpPr>
        <p:spPr>
          <a:xfrm>
            <a:off x="5772648" y="1667934"/>
            <a:ext cx="372353" cy="976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Rectangle 154"/>
          <p:cNvSpPr/>
          <p:nvPr/>
        </p:nvSpPr>
        <p:spPr>
          <a:xfrm>
            <a:off x="5113942" y="271616"/>
            <a:ext cx="3662029" cy="5905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600" dirty="0">
                <a:solidFill>
                  <a:schemeClr val="tx1"/>
                </a:solidFill>
              </a:rPr>
              <a:t>The query keywords are t</a:t>
            </a:r>
            <a:r>
              <a:rPr lang="en-US" altLang="zh-HK" sz="1600" baseline="-25000" dirty="0">
                <a:solidFill>
                  <a:schemeClr val="tx1"/>
                </a:solidFill>
              </a:rPr>
              <a:t>1</a:t>
            </a:r>
            <a:r>
              <a:rPr lang="en-US" altLang="zh-HK" sz="1600" dirty="0">
                <a:solidFill>
                  <a:schemeClr val="tx1"/>
                </a:solidFill>
              </a:rPr>
              <a:t>, t</a:t>
            </a:r>
            <a:r>
              <a:rPr lang="en-US" altLang="zh-HK" sz="1600" baseline="-25000" dirty="0">
                <a:solidFill>
                  <a:schemeClr val="tx1"/>
                </a:solidFill>
              </a:rPr>
              <a:t>2</a:t>
            </a:r>
            <a:r>
              <a:rPr lang="en-US" altLang="zh-HK" sz="16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altLang="zh-HK" sz="1600" dirty="0">
                <a:solidFill>
                  <a:schemeClr val="tx1"/>
                </a:solidFill>
              </a:rPr>
              <a:t>Each inner node covers both t</a:t>
            </a:r>
            <a:r>
              <a:rPr lang="en-US" altLang="zh-HK" sz="1600" baseline="-25000" dirty="0">
                <a:solidFill>
                  <a:schemeClr val="tx1"/>
                </a:solidFill>
              </a:rPr>
              <a:t>1</a:t>
            </a:r>
            <a:r>
              <a:rPr lang="en-US" altLang="zh-HK" sz="1600" dirty="0">
                <a:solidFill>
                  <a:schemeClr val="tx1"/>
                </a:solidFill>
              </a:rPr>
              <a:t>, t</a:t>
            </a:r>
            <a:r>
              <a:rPr lang="en-US" altLang="zh-HK" sz="1600" baseline="-25000" dirty="0">
                <a:solidFill>
                  <a:schemeClr val="tx1"/>
                </a:solidFill>
              </a:rPr>
              <a:t>2</a:t>
            </a:r>
            <a:r>
              <a:rPr lang="en-US" altLang="zh-HK" sz="1600" dirty="0">
                <a:solidFill>
                  <a:schemeClr val="tx1"/>
                </a:solidFill>
              </a:rPr>
              <a:t>.</a:t>
            </a:r>
            <a:endParaRPr lang="zh-HK" altLang="en-US" sz="1600" dirty="0">
              <a:solidFill>
                <a:schemeClr val="tx1"/>
              </a:solidFill>
            </a:endParaRPr>
          </a:p>
        </p:txBody>
      </p:sp>
      <p:sp>
        <p:nvSpPr>
          <p:cNvPr id="156" name="Slide Number Placeholder 1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0" y="1160161"/>
            <a:ext cx="1925602" cy="64131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400" b="1" dirty="0" smtClean="0">
                <a:solidFill>
                  <a:schemeClr val="tx2"/>
                </a:solidFill>
              </a:rPr>
              <a:t>Enumeration</a:t>
            </a:r>
            <a:endParaRPr lang="zh-HK" altLang="en-US" sz="1400" b="1" dirty="0">
              <a:solidFill>
                <a:schemeClr val="tx2"/>
              </a:solidFill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414118" y="1181761"/>
            <a:ext cx="1925602" cy="64131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1400" b="1" dirty="0" smtClean="0">
                <a:solidFill>
                  <a:schemeClr val="tx2"/>
                </a:solidFill>
              </a:rPr>
              <a:t>Enumeration</a:t>
            </a:r>
            <a:endParaRPr lang="zh-HK" altLang="en-US" sz="1400" b="1" dirty="0">
              <a:solidFill>
                <a:schemeClr val="tx2"/>
              </a:solidFill>
            </a:endParaRPr>
          </a:p>
        </p:txBody>
      </p:sp>
      <p:cxnSp>
        <p:nvCxnSpPr>
          <p:cNvPr id="104" name="Straight Arrow Connector 103"/>
          <p:cNvCxnSpPr>
            <a:endCxn id="7" idx="0"/>
          </p:cNvCxnSpPr>
          <p:nvPr/>
        </p:nvCxnSpPr>
        <p:spPr>
          <a:xfrm flipH="1">
            <a:off x="962801" y="1035601"/>
            <a:ext cx="939105" cy="1245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65" idx="4"/>
            <a:endCxn id="103" idx="0"/>
          </p:cNvCxnSpPr>
          <p:nvPr/>
        </p:nvCxnSpPr>
        <p:spPr>
          <a:xfrm flipH="1">
            <a:off x="1376919" y="1035601"/>
            <a:ext cx="1438127" cy="1461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93264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8304"/>
    </mc:Choice>
    <mc:Fallback xmlns="">
      <p:transition spd="slow" advTm="2183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3" grpId="0" animBg="1"/>
      <p:bldP spid="64" grpId="0" animBg="1"/>
      <p:bldP spid="65" grpId="0" animBg="1"/>
      <p:bldP spid="66" grpId="0" animBg="1"/>
      <p:bldP spid="67" grpId="0" animBg="1"/>
      <p:bldP spid="81" grpId="0" animBg="1"/>
      <p:bldP spid="85" grpId="0" animBg="1"/>
      <p:bldP spid="93" grpId="0" animBg="1"/>
      <p:bldP spid="95" grpId="0" animBg="1"/>
      <p:bldP spid="96" grpId="0" animBg="1"/>
      <p:bldP spid="102" grpId="0" animBg="1"/>
      <p:bldP spid="111" grpId="0" animBg="1"/>
      <p:bldP spid="112" grpId="0" animBg="1"/>
      <p:bldP spid="114" grpId="0" animBg="1"/>
      <p:bldP spid="115" grpId="0" animBg="1"/>
      <p:bldP spid="155" grpId="0" animBg="1"/>
      <p:bldP spid="7" grpId="0" animBg="1"/>
      <p:bldP spid="10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Introduction</a:t>
            </a:r>
          </a:p>
          <a:p>
            <a:r>
              <a:rPr lang="en-US" sz="2400" dirty="0" smtClean="0"/>
              <a:t>Contribution</a:t>
            </a:r>
          </a:p>
          <a:p>
            <a:r>
              <a:rPr lang="en-US" sz="2400" dirty="0" smtClean="0"/>
              <a:t>Problem Definition</a:t>
            </a:r>
          </a:p>
          <a:p>
            <a:r>
              <a:rPr lang="en-US" altLang="zh-HK" sz="2400" dirty="0" err="1" smtClean="0"/>
              <a:t>MaxSum-CoSKQ</a:t>
            </a:r>
            <a:endParaRPr lang="en-US" altLang="zh-HK" sz="2400" dirty="0" smtClean="0"/>
          </a:p>
          <a:p>
            <a:r>
              <a:rPr lang="en-US" altLang="zh-HK" sz="2400" dirty="0" err="1" smtClean="0"/>
              <a:t>Dia-CoSKQ</a:t>
            </a:r>
            <a:endParaRPr lang="en-US" altLang="zh-HK" sz="2400" dirty="0"/>
          </a:p>
          <a:p>
            <a:r>
              <a:rPr lang="en-US" sz="2400" dirty="0" smtClean="0"/>
              <a:t>Experimental Results</a:t>
            </a:r>
          </a:p>
          <a:p>
            <a:r>
              <a:rPr lang="en-US" sz="2400" dirty="0" smtClean="0"/>
              <a:t>Conclusion</a:t>
            </a:r>
          </a:p>
        </p:txBody>
      </p:sp>
      <p:sp>
        <p:nvSpPr>
          <p:cNvPr id="4" name="Oval 3"/>
          <p:cNvSpPr/>
          <p:nvPr/>
        </p:nvSpPr>
        <p:spPr>
          <a:xfrm>
            <a:off x="1295400" y="2472396"/>
            <a:ext cx="2209800" cy="457200"/>
          </a:xfrm>
          <a:prstGeom prst="ellipse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3065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436"/>
    </mc:Choice>
    <mc:Fallback xmlns="">
      <p:transition spd="slow" advTm="124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z="3200" dirty="0" smtClean="0"/>
              <a:t>Contributions</a:t>
            </a:r>
            <a:endParaRPr lang="zh-HK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HK" sz="2400" dirty="0" err="1" smtClean="0"/>
                  <a:t>MaxSum-CoSKQ</a:t>
                </a:r>
                <a:endParaRPr lang="en-US" altLang="zh-HK" sz="2400" dirty="0"/>
              </a:p>
              <a:p>
                <a:pPr lvl="1"/>
                <a:r>
                  <a:rPr lang="en-US" altLang="zh-HK" sz="2000" dirty="0" smtClean="0"/>
                  <a:t>Exact algorithm: </a:t>
                </a:r>
                <a:r>
                  <a:rPr lang="en-US" altLang="zh-HK" sz="2000" dirty="0" smtClean="0">
                    <a:solidFill>
                      <a:schemeClr val="tx2"/>
                    </a:solidFill>
                  </a:rPr>
                  <a:t>faster &amp; more scalable</a:t>
                </a:r>
                <a:r>
                  <a:rPr lang="en-US" altLang="zh-HK" sz="2000" dirty="0" smtClean="0"/>
                  <a:t> than Cao-Exact.</a:t>
                </a:r>
              </a:p>
              <a:p>
                <a:pPr lvl="1"/>
                <a:r>
                  <a:rPr lang="en-US" altLang="zh-HK" sz="2000" dirty="0" smtClean="0"/>
                  <a:t>Approx. algorithm: </a:t>
                </a:r>
                <a:r>
                  <a:rPr lang="en-US" altLang="zh-HK" sz="2000" dirty="0" smtClean="0">
                    <a:solidFill>
                      <a:schemeClr val="tx2"/>
                    </a:solidFill>
                  </a:rPr>
                  <a:t>1.375-factor</a:t>
                </a:r>
                <a:r>
                  <a:rPr lang="en-US" altLang="zh-HK" sz="2000" dirty="0" smtClean="0"/>
                  <a:t> (the best constant factor!).</a:t>
                </a:r>
              </a:p>
              <a:p>
                <a:r>
                  <a:rPr lang="en-US" altLang="zh-HK" sz="2400" dirty="0" err="1" smtClean="0"/>
                  <a:t>Dia-CoSKQ</a:t>
                </a:r>
                <a:endParaRPr lang="en-US" altLang="zh-HK" sz="2400" dirty="0" smtClean="0"/>
              </a:p>
              <a:p>
                <a:pPr lvl="1"/>
                <a:r>
                  <a:rPr lang="en-US" altLang="zh-HK" sz="2000" dirty="0" smtClean="0"/>
                  <a:t>A new cost function called “</a:t>
                </a:r>
                <a:r>
                  <a:rPr lang="en-US" altLang="zh-HK" sz="2000" dirty="0" smtClean="0">
                    <a:solidFill>
                      <a:schemeClr val="tx2"/>
                    </a:solidFill>
                  </a:rPr>
                  <a:t>Diameter</a:t>
                </a:r>
                <a:r>
                  <a:rPr lang="en-US" altLang="zh-HK" sz="2000" dirty="0" smtClean="0"/>
                  <a:t>” (parameter-free).</a:t>
                </a:r>
              </a:p>
              <a:p>
                <a:pPr lvl="1"/>
                <a:r>
                  <a:rPr lang="en-US" altLang="zh-HK" sz="2000" dirty="0" smtClean="0"/>
                  <a:t>NP-hard!</a:t>
                </a:r>
              </a:p>
              <a:p>
                <a:pPr lvl="1"/>
                <a:r>
                  <a:rPr lang="en-US" altLang="zh-HK" sz="2000" dirty="0" smtClean="0"/>
                  <a:t>Exact algorithm: </a:t>
                </a:r>
                <a:r>
                  <a:rPr lang="en-US" altLang="zh-HK" sz="2000" dirty="0" smtClean="0">
                    <a:solidFill>
                      <a:schemeClr val="tx2"/>
                    </a:solidFill>
                  </a:rPr>
                  <a:t>faster &amp; more scalable</a:t>
                </a:r>
                <a:r>
                  <a:rPr lang="en-US" altLang="zh-HK" sz="2000" dirty="0" smtClean="0"/>
                  <a:t> than Cao-Exact.</a:t>
                </a:r>
              </a:p>
              <a:p>
                <a:pPr lvl="1"/>
                <a:r>
                  <a:rPr lang="en-US" altLang="zh-HK" sz="2000" dirty="0" smtClean="0"/>
                  <a:t>Approx. algorithm: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HK" sz="20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zh-HK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altLang="zh-HK" sz="2000" dirty="0" smtClean="0">
                    <a:solidFill>
                      <a:schemeClr val="tx2"/>
                    </a:solidFill>
                  </a:rPr>
                  <a:t>-factor</a:t>
                </a:r>
                <a:r>
                  <a:rPr lang="en-US" altLang="zh-HK" sz="2000" dirty="0" smtClean="0"/>
                  <a:t> (the best constant factor!).</a:t>
                </a:r>
              </a:p>
              <a:p>
                <a:r>
                  <a:rPr lang="en-US" altLang="zh-HK" sz="2400" dirty="0" smtClean="0"/>
                  <a:t>Extensive experiments</a:t>
                </a:r>
              </a:p>
              <a:p>
                <a:pPr lvl="1"/>
                <a:r>
                  <a:rPr lang="en-US" altLang="zh-HK" sz="2000" dirty="0" smtClean="0"/>
                  <a:t>The algorithms were verified.</a:t>
                </a:r>
              </a:p>
              <a:p>
                <a:pPr lvl="1"/>
                <a:endParaRPr lang="zh-HK" alt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78" t="-1185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9146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810"/>
    </mc:Choice>
    <mc:Fallback xmlns="">
      <p:transition spd="slow" advTm="8381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Introduction</a:t>
            </a:r>
          </a:p>
          <a:p>
            <a:r>
              <a:rPr lang="en-US" sz="2400" dirty="0" smtClean="0"/>
              <a:t>Contribution</a:t>
            </a:r>
          </a:p>
          <a:p>
            <a:r>
              <a:rPr lang="en-US" sz="2400" dirty="0" smtClean="0"/>
              <a:t>Problem Definition</a:t>
            </a:r>
          </a:p>
          <a:p>
            <a:r>
              <a:rPr lang="en-US" altLang="zh-HK" sz="2400" dirty="0" err="1" smtClean="0"/>
              <a:t>MaxSum-CoSKQ</a:t>
            </a:r>
            <a:endParaRPr lang="en-US" altLang="zh-HK" sz="2400" dirty="0" smtClean="0"/>
          </a:p>
          <a:p>
            <a:r>
              <a:rPr lang="en-US" altLang="zh-HK" sz="2400" dirty="0" err="1" smtClean="0"/>
              <a:t>Dia-CoSKQ</a:t>
            </a:r>
            <a:endParaRPr lang="en-US" altLang="zh-HK" sz="2400" dirty="0"/>
          </a:p>
          <a:p>
            <a:r>
              <a:rPr lang="en-US" sz="2400" dirty="0" smtClean="0"/>
              <a:t>Experimental Results</a:t>
            </a:r>
          </a:p>
          <a:p>
            <a:r>
              <a:rPr lang="en-US" sz="2400" dirty="0" smtClean="0"/>
              <a:t>Conclusion</a:t>
            </a:r>
          </a:p>
        </p:txBody>
      </p:sp>
      <p:sp>
        <p:nvSpPr>
          <p:cNvPr id="4" name="Oval 3"/>
          <p:cNvSpPr/>
          <p:nvPr/>
        </p:nvSpPr>
        <p:spPr>
          <a:xfrm>
            <a:off x="1295400" y="2895600"/>
            <a:ext cx="2971800" cy="457200"/>
          </a:xfrm>
          <a:prstGeom prst="ellipse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3065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2"/>
    </mc:Choice>
    <mc:Fallback xmlns="">
      <p:transition spd="slow" advTm="15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7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2.7|25.1|12.7|6.8|9.2|20.5|18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9.9|25.6|5.2|17.5|2|12.3|7.4|11.5|8.8|10.5|3.5|0.7|12.8|26.2|48.8|1.4|2.9|17.2|0.5|9.6|2.3|2.1|17.8|9.5|3.5|4|0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0.4|0.9|0.1|0.2|0.2|0.1|0.4|0.4|0.4|0.8|3.1|0.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41.1|31.3|64.4|12.5|9.5|1.1|46.4|3.6|5.1|2.4|6.6|30.2|0.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1|0.1|0.1|0.1|0.1|0.2|0.1|0.1|0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8|5.2|4|50.9|1.1|6.7|7.6|1.6|9.1|1|0.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8|9.2|2.3|6.3|5.2|11.4|1.9|7.6|4.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2|22.8|28.3|2.7|31.3|22.6|0.5|0.4|1|1.8|21.5|39.7|1.6|1.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2.7|6.7|23.7|21.2|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6.1|18.9|2|16.8|34.6|21.5|0.2|67.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6|0.3|0.2|0.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3|0.2|0.3|0.1|0.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|0.1|0.2|0.2|0.2|0.2|0.1|0.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2|0.1|0.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.1|0.2|0.2|0.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2|0.1|0.2|0.2|0.2|0.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2|0.2|0.2|0.2|0.1|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4.7|14.9|1.1|15.1|5.2|7.7|8.9|0.6|1.7|0.7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2|0.2|0.2|0.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2|0.1|0.2|0.2|0|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.2|0.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.2|0.5|0.3|0|0|0.5|0.2|0.3|0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5.6|5.3|1.4|7.6|3.6|14.1|2|11.8|1.5|28.9|1.3|10.6|21.9|11.3|1.1|5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2|11|9|17.3|23.6|31.5|20.5|5.5|59.2|3.2|2|1|0.5|17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1.2|42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5|1.2|4.6|5.5|5.3|23.9|12.5|1.4|40.2"/>
</p:tagLst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ay-theme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Ray-theme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TC102455596[[fn=Spring]]</Template>
  <TotalTime>2388</TotalTime>
  <Words>2874</Words>
  <Application>Microsoft Office PowerPoint</Application>
  <PresentationFormat>On-screen Show (4:3)</PresentationFormat>
  <Paragraphs>571</Paragraphs>
  <Slides>36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Spring</vt:lpstr>
      <vt:lpstr>Ray-theme</vt:lpstr>
      <vt:lpstr>1_Ray-theme</vt:lpstr>
      <vt:lpstr>Collective Spatial Keyword Queries: A Distance Owner-Driven Approach</vt:lpstr>
      <vt:lpstr>Outline</vt:lpstr>
      <vt:lpstr>Introduction: Spatial-textual data</vt:lpstr>
      <vt:lpstr>Introduction: Spatial Keyword Queries</vt:lpstr>
      <vt:lpstr>Introduction: Collective Spatial Keyword Queries</vt:lpstr>
      <vt:lpstr>Introduction: Motivation</vt:lpstr>
      <vt:lpstr>Outline</vt:lpstr>
      <vt:lpstr>Contributions</vt:lpstr>
      <vt:lpstr>Outline</vt:lpstr>
      <vt:lpstr>Problem Definition (1)</vt:lpstr>
      <vt:lpstr>Problem Definition (2)</vt:lpstr>
      <vt:lpstr>Outline</vt:lpstr>
      <vt:lpstr>MaxSum-CoSKQ: Finding Optimal Solutions (1)</vt:lpstr>
      <vt:lpstr>MaxSum-CoSKQ: Finding Optimal Solutions (2)</vt:lpstr>
      <vt:lpstr>MaxSum-CoSKQ: Finding Optimal Solutions (2)</vt:lpstr>
      <vt:lpstr>Issue 1: How to search over the “triplet” space?</vt:lpstr>
      <vt:lpstr>Issue 1: How to search over the “triplet” space?</vt:lpstr>
      <vt:lpstr>Issue 1: How to search over the “triplet” space?</vt:lpstr>
      <vt:lpstr>Issue 2: How to check for a triplet (o, o1, o2) whether there exists a feasible set S’ which is (o, o1, o2)-consistent?</vt:lpstr>
      <vt:lpstr>Outline</vt:lpstr>
      <vt:lpstr>MaxSum-CoSKQ: Finding Approximate Solution (1)</vt:lpstr>
      <vt:lpstr>MaxSum-CoSKQ: Finding Approximate Solution (1)</vt:lpstr>
      <vt:lpstr>MaxSum-CoSKQ: Finding Approximate Solution (2)</vt:lpstr>
      <vt:lpstr>Outline</vt:lpstr>
      <vt:lpstr>Dia-CoSKQ (1): Finding Exact Solutions</vt:lpstr>
      <vt:lpstr>Dia-CoSKQ (2): Finding Approximate Solution</vt:lpstr>
      <vt:lpstr>Dia-CoSKQ (3): Adaptions of Existing Solutions</vt:lpstr>
      <vt:lpstr>Outline</vt:lpstr>
      <vt:lpstr>Experimental Results: Set-Up</vt:lpstr>
      <vt:lpstr>Experimental Results: Performance Study (1)</vt:lpstr>
      <vt:lpstr>Experimental Results: Performance Study (2)</vt:lpstr>
      <vt:lpstr>Experimental Results: Performance Study (3)</vt:lpstr>
      <vt:lpstr>Outline</vt:lpstr>
      <vt:lpstr>Conclusion</vt:lpstr>
      <vt:lpstr>My research interest</vt:lpstr>
      <vt:lpstr>Q &amp; 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Collective Spatial Keyword Queries: A Distance Owner-driven Approach</dc:title>
  <dc:creator>clong</dc:creator>
  <cp:lastModifiedBy>raywong</cp:lastModifiedBy>
  <cp:revision>899</cp:revision>
  <dcterms:created xsi:type="dcterms:W3CDTF">2006-08-16T00:00:00Z</dcterms:created>
  <dcterms:modified xsi:type="dcterms:W3CDTF">2013-07-11T23:49:24Z</dcterms:modified>
</cp:coreProperties>
</file>