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  <p:sldMasterId id="2147484140" r:id="rId2"/>
    <p:sldMasterId id="2147484154" r:id="rId3"/>
  </p:sldMasterIdLst>
  <p:notesMasterIdLst>
    <p:notesMasterId r:id="rId19"/>
  </p:notesMasterIdLst>
  <p:sldIdLst>
    <p:sldId id="256" r:id="rId4"/>
    <p:sldId id="258" r:id="rId5"/>
    <p:sldId id="292" r:id="rId6"/>
    <p:sldId id="259" r:id="rId7"/>
    <p:sldId id="275" r:id="rId8"/>
    <p:sldId id="260" r:id="rId9"/>
    <p:sldId id="261" r:id="rId10"/>
    <p:sldId id="286" r:id="rId11"/>
    <p:sldId id="263" r:id="rId12"/>
    <p:sldId id="264" r:id="rId13"/>
    <p:sldId id="267" r:id="rId14"/>
    <p:sldId id="269" r:id="rId15"/>
    <p:sldId id="272" r:id="rId16"/>
    <p:sldId id="266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01" autoAdjust="0"/>
  </p:normalViewPr>
  <p:slideViewPr>
    <p:cSldViewPr>
      <p:cViewPr>
        <p:scale>
          <a:sx n="75" d="100"/>
          <a:sy n="75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A73CC-5C8F-4628-B726-1F8F63699AE5}" type="datetimeFigureOut">
              <a:rPr lang="zh-HK" altLang="en-US" smtClean="0"/>
              <a:pPr/>
              <a:t>11/9/2013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1BCF6-8AAF-45AB-B85B-1604837276D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968197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1BCF6-8AAF-45AB-B85B-1604837276D9}" type="slidenum">
              <a:rPr lang="zh-HK" altLang="en-US" smtClean="0"/>
              <a:pPr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95165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1BCF6-8AAF-45AB-B85B-1604837276D9}" type="slidenum">
              <a:rPr lang="zh-HK" altLang="en-US" smtClean="0"/>
              <a:pPr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206058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HK" dirty="0" smtClean="0"/>
              <a:t>This is</a:t>
            </a:r>
            <a:r>
              <a:rPr lang="en-US" altLang="zh-HK" baseline="0" dirty="0" smtClean="0"/>
              <a:t> verified in our empirical studies.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1BCF6-8AAF-45AB-B85B-1604837276D9}" type="slidenum">
              <a:rPr lang="zh-HK" altLang="en-US" smtClean="0"/>
              <a:pPr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409023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DB20-1347-4DF0-9A75-58B6290AB402}" type="datetime1">
              <a:rPr lang="en-US" altLang="zh-HK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E11-AFE9-4531-BAE6-1B0936EA4512}" type="datetime1">
              <a:rPr lang="en-US" altLang="zh-HK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0F33-8C84-4364-9098-A52AADE2E30E}" type="datetime1">
              <a:rPr lang="en-US" altLang="zh-HK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0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TW" noProof="0" smtClean="0"/>
              <a:t>Click to edit Master title style</a:t>
            </a:r>
            <a:endParaRPr lang="zh-TW" altLang="en-US" noProof="0" smtClean="0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  <a:endParaRPr lang="zh-TW" altLang="en-US" noProof="0" smtClean="0"/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5B9FCBD-6B03-4576-B01D-2689AECE48AF}" type="datetime1">
              <a:rPr lang="en-US" altLang="zh-HK" smtClean="0">
                <a:solidFill>
                  <a:srgbClr val="1C1C1C"/>
                </a:solidFill>
              </a:rPr>
              <a:pPr/>
              <a:t>9/11/2013</a:t>
            </a:fld>
            <a:endParaRPr lang="en-US">
              <a:solidFill>
                <a:srgbClr val="1C1C1C"/>
              </a:solidFill>
            </a:endParaRP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1C1C1C"/>
                </a:solidFill>
              </a:rPr>
              <a:pPr/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4862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F0D063-7C51-4F58-945E-32320E92309D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8874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1B59D-4CAF-421B-9943-76457563A687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9017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6CD361-C739-4A32-BB59-E743B31DDD13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9900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2E94E-47C8-4D9D-A0BD-5C72B43EC6E8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8762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09B7AE-0CE5-4A06-8C82-11CB5FA75BAE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3372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2142A-C62B-44C2-8CFE-01D9C62967C0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0217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E99F1C-8FF7-4CB2-A3FC-2A09B91CB189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010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A4BD-8FD9-48A0-BC96-8C2FD640F163}" type="datetime1">
              <a:rPr lang="en-US" altLang="zh-HK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782D71-584F-4A8B-8E49-B0B30FF80610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347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A63607-96BD-4B1E-82E6-D39E693FC6E9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92883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ADA9F4-6F16-433D-8A68-756552D8BD88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49848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8CB4CFB-A168-4FF5-9108-C0CF38F3D124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4925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r>
              <a:rPr lang="en-US" altLang="zh-HK" smtClean="0"/>
              <a:t>Click icon to add table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339B4F9-4180-4B9C-B8C2-B639365210BA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75652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0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TW" noProof="0" smtClean="0"/>
              <a:t>Click to edit Master title style</a:t>
            </a:r>
            <a:endParaRPr lang="zh-TW" altLang="en-US" noProof="0" smtClean="0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  <a:endParaRPr lang="zh-TW" altLang="en-US" noProof="0" smtClean="0"/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616DF-3634-48F2-9216-FAAC128B9A3D}" type="datetime1">
              <a:rPr lang="en-US" altLang="zh-HK" smtClean="0">
                <a:solidFill>
                  <a:srgbClr val="1C1C1C"/>
                </a:solidFill>
              </a:rPr>
              <a:pPr/>
              <a:t>9/11/2013</a:t>
            </a:fld>
            <a:endParaRPr lang="en-US">
              <a:solidFill>
                <a:srgbClr val="1C1C1C"/>
              </a:solidFill>
            </a:endParaRP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127126" y="6248400"/>
            <a:ext cx="1905000" cy="4572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1C1C1C"/>
                </a:solidFill>
              </a:rPr>
              <a:pPr/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32340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BA4156C-6E4C-4A63-8CBC-48474609AF15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9200" y="6248400"/>
            <a:ext cx="1905000" cy="457200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1734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83A30D-F35D-42F7-B708-CB147A29D9B2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83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E9D29A-4160-41B7-AFC6-C37AC286EFF0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27646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7F8251-1F1C-4119-A6FD-CB09682A6A60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369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DF39-53BE-488A-913D-04E33E822DD0}" type="datetime1">
              <a:rPr lang="en-US" altLang="zh-HK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ACF041-5BF1-4B15-B034-69A49CFDF5C7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8869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60D27C-529E-4A7A-B23A-5F76EE94CDA0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74021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DB9BA7-2F0A-4B73-9B2A-A940C5B35A7D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55501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5483D2-10F8-4148-B02E-E394AD4A5E1D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97769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F431-8EF7-44E5-BE64-5D0C2511CF49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78022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D10307-4C82-4D6F-BC0B-212C1159339C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11886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FB92186-1FB7-4A2D-B7FD-937C70B33CD5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11688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r>
              <a:rPr lang="en-US" altLang="zh-HK" smtClean="0"/>
              <a:t>Click icon to add table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CCA47BA-C5F3-41ED-AF3A-ED0605085666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29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657D-3EC3-49E3-B3C9-D79A30CDCB8F}" type="datetime1">
              <a:rPr lang="en-US" altLang="zh-HK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4157-19E7-4B0A-B93C-6B68E2C109C4}" type="datetime1">
              <a:rPr lang="en-US" altLang="zh-HK" smtClean="0"/>
              <a:pPr/>
              <a:t>9/11/2013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22566-8DE4-42A8-8AC3-B71DD7DF097A}" type="datetime1">
              <a:rPr lang="en-US" altLang="zh-HK" smtClean="0"/>
              <a:pPr/>
              <a:t>9/11/2013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7EBA-ADC2-4E94-B193-3F0B29059685}" type="datetime1">
              <a:rPr lang="en-US" altLang="zh-HK" smtClean="0"/>
              <a:pPr/>
              <a:t>9/11/2013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92F6-58F4-4000-AEB9-E344E565A444}" type="datetime1">
              <a:rPr lang="en-US" altLang="zh-HK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2527-03CB-482F-9ED8-36219B741E61}" type="datetime1">
              <a:rPr lang="en-US" altLang="zh-HK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zh-HK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22CFC3B-529C-49C0-A298-4AE38AA76637}" type="datetime1">
              <a:rPr lang="en-US" altLang="zh-HK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F27608D1-2572-4045-B483-A6923BE718C9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375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  <p:sldLayoutId id="2147484153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6D5FC7E2-E063-4D08-B34B-0EE7C378B55A}" type="datetime1">
              <a:rPr lang="en-US" altLang="zh-HK" smtClean="0">
                <a:solidFill>
                  <a:srgbClr val="000000"/>
                </a:solidFill>
              </a:rPr>
              <a:pPr/>
              <a:t>9/11/2013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189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  <p:sldLayoutId id="2147484166" r:id="rId12"/>
    <p:sldLayoutId id="2147484167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18" Type="http://schemas.openxmlformats.org/officeDocument/2006/relationships/image" Target="../media/image7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17" Type="http://schemas.openxmlformats.org/officeDocument/2006/relationships/image" Target="../media/image78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7.png"/><Relationship Id="rId1" Type="http://schemas.openxmlformats.org/officeDocument/2006/relationships/tags" Target="../tags/tag9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5" Type="http://schemas.openxmlformats.org/officeDocument/2006/relationships/image" Target="../media/image7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Relationship Id="rId14" Type="http://schemas.openxmlformats.org/officeDocument/2006/relationships/image" Target="../media/image7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0.xml"/><Relationship Id="rId4" Type="http://schemas.openxmlformats.org/officeDocument/2006/relationships/image" Target="../media/image8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2.png"/><Relationship Id="rId7" Type="http://schemas.openxmlformats.org/officeDocument/2006/relationships/image" Target="../media/image10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23.png"/><Relationship Id="rId1" Type="http://schemas.openxmlformats.org/officeDocument/2006/relationships/tags" Target="../tags/tag4.xml"/><Relationship Id="rId6" Type="http://schemas.openxmlformats.org/officeDocument/2006/relationships/image" Target="../media/image8.png"/><Relationship Id="rId11" Type="http://schemas.openxmlformats.org/officeDocument/2006/relationships/image" Target="../media/image18.png"/><Relationship Id="rId5" Type="http://schemas.openxmlformats.org/officeDocument/2006/relationships/image" Target="../media/image14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18" Type="http://schemas.openxmlformats.org/officeDocument/2006/relationships/image" Target="../media/image39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17" Type="http://schemas.openxmlformats.org/officeDocument/2006/relationships/image" Target="../media/image38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7.png"/><Relationship Id="rId1" Type="http://schemas.openxmlformats.org/officeDocument/2006/relationships/tags" Target="../tags/tag5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6.png"/><Relationship Id="rId10" Type="http://schemas.openxmlformats.org/officeDocument/2006/relationships/image" Target="../media/image32.png"/><Relationship Id="rId19" Type="http://schemas.openxmlformats.org/officeDocument/2006/relationships/image" Target="../media/image40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53.png"/><Relationship Id="rId1" Type="http://schemas.openxmlformats.org/officeDocument/2006/relationships/tags" Target="../tags/tag6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7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Direction-Preserving Trajectory Simplification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sz="1800" b="1" dirty="0" smtClean="0">
                <a:solidFill>
                  <a:schemeClr val="tx2"/>
                </a:solidFill>
              </a:rPr>
              <a:t>Cheng Long</a:t>
            </a:r>
            <a:r>
              <a:rPr lang="en-US" sz="1800" dirty="0" smtClean="0">
                <a:solidFill>
                  <a:schemeClr val="tx2"/>
                </a:solidFill>
              </a:rPr>
              <a:t>, </a:t>
            </a:r>
            <a:r>
              <a:rPr lang="en-US" altLang="zh-HK" sz="1800" dirty="0">
                <a:solidFill>
                  <a:schemeClr val="tx2"/>
                </a:solidFill>
              </a:rPr>
              <a:t>Raymond Chi-Wing </a:t>
            </a:r>
            <a:r>
              <a:rPr lang="en-US" altLang="zh-HK" sz="1800" dirty="0" smtClean="0">
                <a:solidFill>
                  <a:schemeClr val="tx2"/>
                </a:solidFill>
              </a:rPr>
              <a:t>Wong</a:t>
            </a:r>
            <a:endParaRPr lang="en-US" sz="1800" dirty="0" smtClean="0">
              <a:solidFill>
                <a:schemeClr val="tx2"/>
              </a:solidFill>
            </a:endParaRPr>
          </a:p>
          <a:p>
            <a:pPr algn="l"/>
            <a:r>
              <a:rPr lang="en-US" altLang="zh-HK" sz="1800" dirty="0">
                <a:solidFill>
                  <a:schemeClr val="tx2"/>
                </a:solidFill>
              </a:rPr>
              <a:t>	</a:t>
            </a:r>
            <a:r>
              <a:rPr lang="en-US" altLang="zh-HK" sz="1600" dirty="0" smtClean="0"/>
              <a:t>The </a:t>
            </a:r>
            <a:r>
              <a:rPr lang="en-US" altLang="zh-HK" sz="1600" dirty="0"/>
              <a:t>Hong Kong University of Science and Technology</a:t>
            </a:r>
            <a:endParaRPr lang="en-US" sz="1800" dirty="0" smtClean="0">
              <a:solidFill>
                <a:schemeClr val="tx2"/>
              </a:solidFill>
            </a:endParaRPr>
          </a:p>
          <a:p>
            <a:pPr algn="l"/>
            <a:r>
              <a:rPr lang="en-US" sz="1800" dirty="0" smtClean="0">
                <a:solidFill>
                  <a:schemeClr val="tx2"/>
                </a:solidFill>
              </a:rPr>
              <a:t>H. V. </a:t>
            </a:r>
            <a:r>
              <a:rPr lang="en-US" sz="1800" dirty="0" err="1" smtClean="0">
                <a:solidFill>
                  <a:schemeClr val="tx2"/>
                </a:solidFill>
              </a:rPr>
              <a:t>Jagadish</a:t>
            </a:r>
            <a:r>
              <a:rPr lang="en-US" sz="1800" dirty="0" smtClean="0"/>
              <a:t>: </a:t>
            </a:r>
          </a:p>
          <a:p>
            <a:pPr algn="l"/>
            <a:r>
              <a:rPr lang="en-US" sz="1800" dirty="0"/>
              <a:t>	</a:t>
            </a:r>
            <a:r>
              <a:rPr lang="en-US" sz="1600" dirty="0" smtClean="0"/>
              <a:t>University of Michigan</a:t>
            </a:r>
            <a:endParaRPr lang="en-US" sz="1800" dirty="0"/>
          </a:p>
          <a:p>
            <a:pPr algn="r"/>
            <a:endParaRPr lang="en-US" sz="1800" dirty="0" smtClean="0">
              <a:solidFill>
                <a:schemeClr val="tx2"/>
              </a:solidFill>
            </a:endParaRPr>
          </a:p>
          <a:p>
            <a:pPr algn="r"/>
            <a:r>
              <a:rPr lang="en-US" sz="1800" dirty="0" smtClean="0"/>
              <a:t>           			 	   29 August, 2013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1C1C1C"/>
                </a:solidFill>
              </a:rPr>
              <a:pPr/>
              <a:t>1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9257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5915"/>
    </mc:Choice>
    <mc:Fallback>
      <p:transition spd="slow" advTm="2591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How to preserve the “direction information”?</a:t>
            </a:r>
            <a:endParaRPr lang="zh-HK" altLang="en-US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HK" sz="2400" dirty="0" smtClean="0"/>
                  <a:t>Direction-based error measurement.</a:t>
                </a:r>
                <a:endParaRPr lang="en-US" altLang="zh-HK" sz="2000" dirty="0" smtClean="0"/>
              </a:p>
              <a:p>
                <a:r>
                  <a:rPr lang="en-US" altLang="zh-HK" sz="2400" b="1" dirty="0"/>
                  <a:t>Problem [DPTS]</a:t>
                </a:r>
                <a:r>
                  <a:rPr lang="en-US" altLang="zh-HK" sz="2400" dirty="0"/>
                  <a:t>: Given a trajectory T and </a:t>
                </a:r>
                <a:r>
                  <a:rPr lang="en-US" altLang="zh-HK" sz="2400" dirty="0" smtClean="0"/>
                  <a:t>an error </a:t>
                </a:r>
                <a:r>
                  <a:rPr lang="en-US" altLang="zh-HK" sz="2400" dirty="0"/>
                  <a:t>tolerance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zh-HK" altLang="en-US" sz="2400" i="1">
                            <a:latin typeface="Cambria Math"/>
                          </a:rPr>
                          <m:t>𝜖</m:t>
                        </m:r>
                      </m:e>
                      <m:sub>
                        <m:r>
                          <a:rPr lang="en-US" altLang="zh-HK" sz="2400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HK" sz="2400" dirty="0"/>
                  <a:t>, it finds the simplified trajectory T’ of T such that</a:t>
                </a:r>
              </a:p>
              <a:p>
                <a:pPr lvl="1"/>
                <a:r>
                  <a:rPr lang="en-US" altLang="zh-HK" sz="2000" dirty="0"/>
                  <a:t>the error of T’ is </a:t>
                </a:r>
                <a:r>
                  <a:rPr lang="en-US" altLang="zh-HK" sz="2000" dirty="0">
                    <a:solidFill>
                      <a:schemeClr val="tx2"/>
                    </a:solidFill>
                  </a:rPr>
                  <a:t>at most</a:t>
                </a:r>
                <a:r>
                  <a:rPr lang="en-US" altLang="zh-HK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zh-HK" altLang="en-US" sz="2000" i="1">
                            <a:latin typeface="Cambria Math"/>
                          </a:rPr>
                          <m:t>𝜖</m:t>
                        </m:r>
                      </m:e>
                      <m:sub>
                        <m:r>
                          <a:rPr lang="en-US" altLang="zh-HK" sz="2000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HK" sz="2000" dirty="0"/>
                  <a:t>; and</a:t>
                </a:r>
              </a:p>
              <a:p>
                <a:pPr lvl="1"/>
                <a:r>
                  <a:rPr lang="en-US" altLang="zh-HK" sz="2000" dirty="0"/>
                  <a:t>T’ has the </a:t>
                </a:r>
                <a:r>
                  <a:rPr lang="en-US" altLang="zh-HK" sz="2000" dirty="0">
                    <a:solidFill>
                      <a:schemeClr val="tx2"/>
                    </a:solidFill>
                  </a:rPr>
                  <a:t>smallest</a:t>
                </a:r>
                <a:r>
                  <a:rPr lang="en-US" altLang="zh-HK" sz="2000" dirty="0"/>
                  <a:t> size.</a:t>
                </a:r>
                <a:endParaRPr lang="en-US" altLang="zh-HK" sz="2000" dirty="0" smtClean="0"/>
              </a:p>
              <a:p>
                <a:pPr lvl="1"/>
                <a:endParaRPr lang="en-US" altLang="zh-HK" sz="20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 cstate="print"/>
                <a:stretch>
                  <a:fillRect l="-78" t="-1185" r="-47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Arc 6"/>
          <p:cNvSpPr/>
          <p:nvPr/>
        </p:nvSpPr>
        <p:spPr>
          <a:xfrm>
            <a:off x="6122201" y="5340924"/>
            <a:ext cx="211557" cy="39150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p:sp>
        <p:nvSpPr>
          <p:cNvPr id="151" name="Arc 150"/>
          <p:cNvSpPr/>
          <p:nvPr/>
        </p:nvSpPr>
        <p:spPr>
          <a:xfrm flipH="1" flipV="1">
            <a:off x="7461523" y="4618894"/>
            <a:ext cx="397387" cy="313715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TextBox 20"/>
              <p:cNvSpPr txBox="1"/>
              <p:nvPr/>
            </p:nvSpPr>
            <p:spPr>
              <a:xfrm>
                <a:off x="6769526" y="5788223"/>
                <a:ext cx="5379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HK" altLang="en-US" sz="1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r>
                        <a:rPr lang="en-US" altLang="zh-HK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/9</m:t>
                      </m:r>
                    </m:oMath>
                  </m:oMathPara>
                </a14:m>
                <a:endParaRPr lang="zh-HK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526" y="5788223"/>
                <a:ext cx="537968" cy="307777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8" name="TextBox 157"/>
              <p:cNvSpPr txBox="1"/>
              <p:nvPr/>
            </p:nvSpPr>
            <p:spPr>
              <a:xfrm>
                <a:off x="7660217" y="5788223"/>
                <a:ext cx="5379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HK" altLang="en-US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altLang="zh-HK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/6</m:t>
                      </m:r>
                    </m:oMath>
                  </m:oMathPara>
                </a14:m>
                <a:endParaRPr lang="zh-HK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58" name="TextBox 1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0217" y="5788223"/>
                <a:ext cx="537968" cy="307777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9" name="TextBox 38"/>
              <p:cNvSpPr txBox="1"/>
              <p:nvPr/>
            </p:nvSpPr>
            <p:spPr>
              <a:xfrm>
                <a:off x="8381122" y="5751057"/>
                <a:ext cx="3401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HK" sz="1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zh-HK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122" y="5751057"/>
                <a:ext cx="340157" cy="307777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>
            <a:endCxn id="21" idx="0"/>
          </p:cNvCxnSpPr>
          <p:nvPr/>
        </p:nvCxnSpPr>
        <p:spPr>
          <a:xfrm>
            <a:off x="6442225" y="5480446"/>
            <a:ext cx="596285" cy="3077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158" idx="0"/>
          </p:cNvCxnSpPr>
          <p:nvPr/>
        </p:nvCxnSpPr>
        <p:spPr>
          <a:xfrm>
            <a:off x="7660216" y="4998518"/>
            <a:ext cx="268985" cy="789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39" idx="0"/>
          </p:cNvCxnSpPr>
          <p:nvPr/>
        </p:nvCxnSpPr>
        <p:spPr>
          <a:xfrm>
            <a:off x="8102874" y="5030784"/>
            <a:ext cx="448327" cy="7202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434120" y="6183868"/>
            <a:ext cx="472868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HK" dirty="0" smtClean="0"/>
              <a:t>Direction error of T’= max{      ,        ,     }</a:t>
            </a:r>
            <a:endParaRPr lang="zh-HK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6" name="TextBox 45"/>
              <p:cNvSpPr txBox="1"/>
              <p:nvPr/>
            </p:nvSpPr>
            <p:spPr>
              <a:xfrm>
                <a:off x="5181600" y="6183868"/>
                <a:ext cx="6400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HK" altLang="en-US" i="1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r>
                        <a:rPr lang="en-US" altLang="zh-HK" i="1">
                          <a:solidFill>
                            <a:srgbClr val="FF0000"/>
                          </a:solidFill>
                          <a:latin typeface="Cambria Math"/>
                        </a:rPr>
                        <m:t>/9</m:t>
                      </m:r>
                    </m:oMath>
                  </m:oMathPara>
                </a14:m>
                <a:endParaRPr lang="zh-HK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6183868"/>
                <a:ext cx="640047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4" name="TextBox 163"/>
              <p:cNvSpPr txBox="1"/>
              <p:nvPr/>
            </p:nvSpPr>
            <p:spPr>
              <a:xfrm>
                <a:off x="5802178" y="6183868"/>
                <a:ext cx="6400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HK" altLang="en-US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altLang="zh-HK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/6</m:t>
                      </m:r>
                    </m:oMath>
                  </m:oMathPara>
                </a14:m>
                <a:endParaRPr lang="zh-HK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4" name="TextBox 1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2178" y="6183868"/>
                <a:ext cx="640047" cy="369332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7" name="TextBox 46"/>
              <p:cNvSpPr txBox="1"/>
              <p:nvPr/>
            </p:nvSpPr>
            <p:spPr>
              <a:xfrm>
                <a:off x="6489168" y="6183868"/>
                <a:ext cx="385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HK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zh-HK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168" y="6183868"/>
                <a:ext cx="385042" cy="369332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Arc 89"/>
          <p:cNvSpPr/>
          <p:nvPr/>
        </p:nvSpPr>
        <p:spPr>
          <a:xfrm flipH="1" flipV="1">
            <a:off x="8179074" y="4724400"/>
            <a:ext cx="50526" cy="193814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5" name="TextBox 34"/>
              <p:cNvSpPr txBox="1"/>
              <p:nvPr/>
            </p:nvSpPr>
            <p:spPr>
              <a:xfrm>
                <a:off x="762000" y="557426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HK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HK" altLang="en-US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5574268"/>
                <a:ext cx="304800" cy="369332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r="-18000" b="-819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/>
          <p:cNvGrpSpPr/>
          <p:nvPr/>
        </p:nvGrpSpPr>
        <p:grpSpPr>
          <a:xfrm>
            <a:off x="911088" y="4661452"/>
            <a:ext cx="2667000" cy="1031940"/>
            <a:chOff x="1905000" y="4330148"/>
            <a:chExt cx="2667000" cy="1031940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1919288" y="5334000"/>
              <a:ext cx="1357312" cy="0"/>
            </a:xfrm>
            <a:prstGeom prst="line">
              <a:avLst/>
            </a:prstGeom>
            <a:ln w="28575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3276600" y="4343400"/>
              <a:ext cx="928688" cy="990600"/>
            </a:xfrm>
            <a:prstGeom prst="line">
              <a:avLst/>
            </a:prstGeom>
            <a:ln w="28575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 flipV="1">
              <a:off x="4205288" y="4343400"/>
              <a:ext cx="304800" cy="381000"/>
            </a:xfrm>
            <a:prstGeom prst="line">
              <a:avLst/>
            </a:prstGeom>
            <a:ln w="28575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1905000" y="5297556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263348" y="5271052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4154556" y="4330148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4495800" y="4724400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0" name="TextBox 49"/>
              <p:cNvSpPr txBox="1"/>
              <p:nvPr/>
            </p:nvSpPr>
            <p:spPr>
              <a:xfrm>
                <a:off x="2130288" y="5547764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HK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HK" altLang="en-US" dirty="0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288" y="5547764"/>
                <a:ext cx="304800" cy="369332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 r="-22000" b="-819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1" name="TextBox 50"/>
              <p:cNvSpPr txBox="1"/>
              <p:nvPr/>
            </p:nvSpPr>
            <p:spPr>
              <a:xfrm>
                <a:off x="3008244" y="4280452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HK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HK" altLang="en-US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244" y="4280452"/>
                <a:ext cx="304800" cy="369332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 r="-22000" b="-819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2" name="TextBox 51"/>
              <p:cNvSpPr txBox="1"/>
              <p:nvPr/>
            </p:nvSpPr>
            <p:spPr>
              <a:xfrm>
                <a:off x="3505200" y="4890052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HK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zh-HK" altLang="en-US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890052"/>
                <a:ext cx="304800" cy="369332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 r="-20000" b="-819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1749288" y="453397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 smtClean="0">
                <a:solidFill>
                  <a:srgbClr val="0070C0"/>
                </a:solidFill>
              </a:rPr>
              <a:t>T</a:t>
            </a:r>
            <a:endParaRPr lang="zh-HK" altLang="en-US" dirty="0">
              <a:solidFill>
                <a:srgbClr val="0070C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5486400" y="4191000"/>
            <a:ext cx="3048000" cy="1663148"/>
            <a:chOff x="3782942" y="729734"/>
            <a:chExt cx="3048000" cy="1663148"/>
          </a:xfrm>
        </p:grpSpPr>
        <p:cxnSp>
          <p:nvCxnSpPr>
            <p:cNvPr id="55" name="Straight Connector 54"/>
            <p:cNvCxnSpPr/>
            <p:nvPr/>
          </p:nvCxnSpPr>
          <p:spPr>
            <a:xfrm flipV="1">
              <a:off x="3949700" y="1143000"/>
              <a:ext cx="2249556" cy="96740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3782942" y="202355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2942" y="2023550"/>
                  <a:ext cx="304800" cy="369332"/>
                </a:xfrm>
                <a:prstGeom prst="rect">
                  <a:avLst/>
                </a:prstGeom>
                <a:blipFill rotWithShape="1">
                  <a:blip r:embed="rId14" cstate="print"/>
                  <a:stretch>
                    <a:fillRect r="-18000" b="-10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7" name="Group 56"/>
            <p:cNvGrpSpPr/>
            <p:nvPr/>
          </p:nvGrpSpPr>
          <p:grpSpPr>
            <a:xfrm>
              <a:off x="3932030" y="1110734"/>
              <a:ext cx="2667000" cy="1031940"/>
              <a:chOff x="1905000" y="4330148"/>
              <a:chExt cx="2667000" cy="103194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flipH="1" flipV="1">
                <a:off x="4205288" y="4343400"/>
                <a:ext cx="304800" cy="38100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>
                <a:off x="1905000" y="5297556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4154556" y="4330148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4495800" y="4724400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6029186" y="729734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9186" y="729734"/>
                  <a:ext cx="304800" cy="369332"/>
                </a:xfrm>
                <a:prstGeom prst="rect">
                  <a:avLst/>
                </a:prstGeom>
                <a:blipFill rotWithShape="1">
                  <a:blip r:embed="rId15" cstate="print"/>
                  <a:stretch>
                    <a:fillRect r="-22000" b="-8333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6526142" y="1339334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6142" y="1339334"/>
                  <a:ext cx="304800" cy="369332"/>
                </a:xfrm>
                <a:prstGeom prst="rect">
                  <a:avLst/>
                </a:prstGeom>
                <a:blipFill rotWithShape="1">
                  <a:blip r:embed="rId16" cstate="print"/>
                  <a:stretch>
                    <a:fillRect r="-20000" b="-8333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4" name="TextBox 63"/>
              <p:cNvSpPr txBox="1"/>
              <p:nvPr/>
            </p:nvSpPr>
            <p:spPr>
              <a:xfrm>
                <a:off x="4114800" y="5352011"/>
                <a:ext cx="1066800" cy="3693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HK" dirty="0" smtClean="0">
                    <a:solidFill>
                      <a:srgbClr val="FF0000"/>
                    </a:solidFill>
                  </a:rPr>
                  <a:t>Drop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zh-HK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352011"/>
                <a:ext cx="1066800" cy="369332"/>
              </a:xfrm>
              <a:prstGeom prst="rect">
                <a:avLst/>
              </a:prstGeom>
              <a:blipFill rotWithShape="1">
                <a:blip r:embed="rId17" cstate="print"/>
                <a:stretch>
                  <a:fillRect l="-3955" t="-6349" b="-2222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6067058" y="46159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altLang="zh-HK" dirty="0" smtClean="0"/>
              <a:t>T’</a:t>
            </a:r>
            <a:endParaRPr lang="zh-HK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6" name="TextBox 65"/>
              <p:cNvSpPr txBox="1"/>
              <p:nvPr/>
            </p:nvSpPr>
            <p:spPr>
              <a:xfrm>
                <a:off x="7086600" y="54737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HK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HK" altLang="en-US" dirty="0"/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5473700"/>
                <a:ext cx="304800" cy="369332"/>
              </a:xfrm>
              <a:prstGeom prst="rect">
                <a:avLst/>
              </a:prstGeom>
              <a:blipFill rotWithShape="1">
                <a:blip r:embed="rId18" cstate="print"/>
                <a:stretch>
                  <a:fillRect r="-20000" b="-819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xmlns="" val="2916987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3637"/>
    </mc:Choice>
    <mc:Fallback>
      <p:transition spd="slow" advTm="1136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11 -0.00069 L 0.25364 -0.00069 C 0.37204 -0.00069 0.5184 -0.00393 0.5184 -0.00648 L 0.5184 -0.0118 " pathEditMode="relative" rAng="0" ptsTypes="FfFF">
                                      <p:cBhvr>
                                        <p:cTn id="3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76" y="-556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1" grpId="0" animBg="1"/>
      <p:bldP spid="21" grpId="0" animBg="1"/>
      <p:bldP spid="158" grpId="0" animBg="1"/>
      <p:bldP spid="39" grpId="0" animBg="1"/>
      <p:bldP spid="44" grpId="0" animBg="1"/>
      <p:bldP spid="46" grpId="0" animBg="1"/>
      <p:bldP spid="164" grpId="0" animBg="1"/>
      <p:bldP spid="47" grpId="0" animBg="1"/>
      <p:bldP spid="90" grpId="0" animBg="1"/>
      <p:bldP spid="35" grpId="0" animBg="1"/>
      <p:bldP spid="35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/>
      <p:bldP spid="64" grpId="0" animBg="1"/>
      <p:bldP spid="65" grpId="0"/>
      <p:bldP spid="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DPTS: A comparison with PPTS</a:t>
            </a:r>
            <a:endParaRPr lang="zh-HK" altLang="en-US" sz="3200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11319096"/>
              </p:ext>
            </p:extLst>
          </p:nvPr>
        </p:nvGraphicFramePr>
        <p:xfrm>
          <a:off x="1143000" y="2455194"/>
          <a:ext cx="5257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2133600"/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HK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HK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/>
                      <a:endParaRPr lang="zh-HK" alt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HK" b="1" dirty="0" smtClean="0">
                          <a:solidFill>
                            <a:schemeClr val="tx1"/>
                          </a:solidFill>
                        </a:rPr>
                        <a:t>PPTS</a:t>
                      </a:r>
                      <a:endParaRPr lang="zh-HK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HK" b="1" dirty="0" smtClean="0">
                          <a:solidFill>
                            <a:schemeClr val="tx1"/>
                          </a:solidFill>
                        </a:rPr>
                        <a:t>DPTS</a:t>
                      </a:r>
                      <a:endParaRPr lang="zh-HK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306479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b="1" dirty="0" smtClean="0">
                <a:solidFill>
                  <a:schemeClr val="accent1">
                    <a:lumMod val="50000"/>
                  </a:schemeClr>
                </a:solidFill>
              </a:rPr>
              <a:t>Y</a:t>
            </a:r>
            <a:endParaRPr lang="zh-HK" alt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600" y="3457462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b="1" dirty="0" smtClean="0">
                <a:solidFill>
                  <a:schemeClr val="accent1">
                    <a:lumMod val="50000"/>
                  </a:schemeClr>
                </a:solidFill>
              </a:rPr>
              <a:t>Y</a:t>
            </a:r>
            <a:endParaRPr lang="zh-HK" alt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3457462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b="1" dirty="0" smtClean="0">
                <a:solidFill>
                  <a:schemeClr val="accent1">
                    <a:lumMod val="50000"/>
                  </a:schemeClr>
                </a:solidFill>
              </a:rPr>
              <a:t>Y</a:t>
            </a:r>
            <a:endParaRPr lang="zh-HK" alt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309057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b="1" dirty="0" smtClean="0">
                <a:solidFill>
                  <a:srgbClr val="FF0000"/>
                </a:solidFill>
              </a:rPr>
              <a:t>N</a:t>
            </a:r>
            <a:endParaRPr lang="zh-HK" alt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86400" y="4214336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 smtClean="0">
                <a:solidFill>
                  <a:srgbClr val="FF0000"/>
                </a:solidFill>
              </a:rPr>
              <a:t>N</a:t>
            </a:r>
            <a:r>
              <a:rPr lang="en-US" altLang="zh-HK" dirty="0" smtClean="0">
                <a:solidFill>
                  <a:srgbClr val="FF0000"/>
                </a:solidFill>
              </a:rPr>
              <a:t>: un-bounded</a:t>
            </a:r>
            <a:endParaRPr lang="zh-HK" alt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86400" y="4583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 smtClean="0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lang="en-US" altLang="zh-HK" dirty="0" smtClean="0">
                <a:solidFill>
                  <a:schemeClr val="accent1">
                    <a:lumMod val="50000"/>
                  </a:schemeClr>
                </a:solidFill>
              </a:rPr>
              <a:t>: bounded</a:t>
            </a:r>
            <a:endParaRPr lang="zh-HK" alt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2468947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Position-based Error</a:t>
            </a:r>
            <a:endParaRPr lang="zh-HK" alt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301159" y="2468947"/>
            <a:ext cx="2099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Direction-based </a:t>
            </a:r>
            <a:r>
              <a:rPr lang="en-US" altLang="zh-HK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Error</a:t>
            </a:r>
            <a:endParaRPr lang="zh-HK" altLang="en-US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Rectangular Callout 16"/>
              <p:cNvSpPr/>
              <p:nvPr/>
            </p:nvSpPr>
            <p:spPr>
              <a:xfrm>
                <a:off x="228600" y="4344432"/>
                <a:ext cx="3505200" cy="456168"/>
              </a:xfrm>
              <a:prstGeom prst="wedgeRectCallout">
                <a:avLst>
                  <a:gd name="adj1" fmla="val 32533"/>
                  <a:gd name="adj2" fmla="val -176079"/>
                </a:avLst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HK" dirty="0" smtClean="0"/>
                  <a:t>Additive bound: </a:t>
                </a:r>
                <a:r>
                  <a:rPr lang="en-US" altLang="zh-HK" dirty="0" smtClean="0">
                    <a:solidFill>
                      <a:srgbClr val="FF0000"/>
                    </a:solidFill>
                  </a:rPr>
                  <a:t>0.5 *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HK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HK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tan</m:t>
                        </m:r>
                      </m:fName>
                      <m:e>
                        <m:sSub>
                          <m:sSubPr>
                            <m:ctrlPr>
                              <a:rPr lang="en-US" altLang="zh-HK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HK" altLang="en-US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𝜖</m:t>
                            </m:r>
                          </m:e>
                          <m:sub>
                            <m:r>
                              <a:rPr lang="en-US" altLang="zh-HK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func>
                  </m:oMath>
                </a14:m>
                <a:r>
                  <a:rPr lang="zh-HK" alt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zh-HK" dirty="0" smtClean="0">
                    <a:solidFill>
                      <a:srgbClr val="FF0000"/>
                    </a:solidFill>
                  </a:rPr>
                  <a:t>* c</a:t>
                </a:r>
                <a:endParaRPr lang="zh-HK" altLang="en-US" dirty="0"/>
              </a:p>
            </p:txBody>
          </p:sp>
        </mc:Choice>
        <mc:Fallback>
          <p:sp>
            <p:nvSpPr>
              <p:cNvPr id="17" name="Rectangular Callou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344432"/>
                <a:ext cx="3505200" cy="456168"/>
              </a:xfrm>
              <a:prstGeom prst="wedgeRectCallout">
                <a:avLst>
                  <a:gd name="adj1" fmla="val 32533"/>
                  <a:gd name="adj2" fmla="val -176079"/>
                </a:avLst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6400800" y="2456247"/>
            <a:ext cx="2133600" cy="1381760"/>
            <a:chOff x="6400800" y="2456247"/>
            <a:chExt cx="2133600" cy="1381760"/>
          </a:xfrm>
        </p:grpSpPr>
        <p:graphicFrame>
          <p:nvGraphicFramePr>
            <p:cNvPr id="14" name="Content Placeholder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xmlns="" val="4174767287"/>
                </p:ext>
              </p:extLst>
            </p:nvPr>
          </p:nvGraphicFramePr>
          <p:xfrm>
            <a:off x="6400800" y="2456247"/>
            <a:ext cx="2133600" cy="138176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2133600"/>
                </a:tblGrid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altLang="zh-HK" b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</a:rPr>
                          <a:t>Length/speed</a:t>
                        </a:r>
                        <a:r>
                          <a:rPr lang="en-US" altLang="zh-HK" b="1" baseline="0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</a:rPr>
                          <a:t> </a:t>
                        </a:r>
                        <a:r>
                          <a:rPr lang="en-US" altLang="zh-HK" b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</a:rPr>
                          <a:t>Error</a:t>
                        </a:r>
                        <a:endParaRPr lang="zh-HK" altLang="en-US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tcPr>
                  </a:tc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endParaRPr lang="zh-HK" altLang="en-US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tcPr>
                  </a:tc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endParaRPr lang="zh-HK" alt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6781800" y="3414883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K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zh-HK" altLang="en-US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81800" y="304800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K" b="1" dirty="0" smtClean="0">
                  <a:solidFill>
                    <a:srgbClr val="FF0000"/>
                  </a:solidFill>
                </a:rPr>
                <a:t>N</a:t>
              </a:r>
              <a:endParaRPr lang="zh-HK" altLang="en-US" b="1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Rectangular Callout 19"/>
              <p:cNvSpPr/>
              <p:nvPr/>
            </p:nvSpPr>
            <p:spPr>
              <a:xfrm>
                <a:off x="533400" y="4953000"/>
                <a:ext cx="3505200" cy="456168"/>
              </a:xfrm>
              <a:prstGeom prst="wedgeRectCallout">
                <a:avLst>
                  <a:gd name="adj1" fmla="val 144852"/>
                  <a:gd name="adj2" fmla="val -320850"/>
                </a:avLst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HK" dirty="0" smtClean="0"/>
                  <a:t>Multiplicative bound: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HK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HK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sSub>
                          <m:sSubPr>
                            <m:ctrlPr>
                              <a:rPr lang="en-US" altLang="zh-HK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HK" altLang="en-US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𝜖</m:t>
                            </m:r>
                          </m:e>
                          <m:sub>
                            <m:r>
                              <a:rPr lang="en-US" altLang="zh-HK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func>
                  </m:oMath>
                </a14:m>
                <a:endParaRPr lang="zh-HK" altLang="en-US" dirty="0"/>
              </a:p>
            </p:txBody>
          </p:sp>
        </mc:Choice>
        <mc:Fallback>
          <p:sp>
            <p:nvSpPr>
              <p:cNvPr id="20" name="Rectangular Callout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953000"/>
                <a:ext cx="3505200" cy="456168"/>
              </a:xfrm>
              <a:prstGeom prst="wedgeRectCallout">
                <a:avLst>
                  <a:gd name="adj1" fmla="val 144852"/>
                  <a:gd name="adj2" fmla="val -320850"/>
                </a:avLst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xmlns="" val="2304405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80708"/>
    </mc:Choice>
    <mc:Fallback>
      <p:transition spd="slow" advTm="807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9" grpId="0"/>
      <p:bldP spid="12" grpId="0"/>
      <p:bldP spid="13" grpId="0"/>
      <p:bldP spid="10" grpId="0"/>
      <p:bldP spid="19" grpId="0"/>
      <p:bldP spid="17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DPTS: Our proposed algorithms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Exact algorithms</a:t>
            </a:r>
          </a:p>
          <a:p>
            <a:pPr lvl="1"/>
            <a:r>
              <a:rPr lang="en-US" altLang="zh-HK" sz="2000" dirty="0" smtClean="0"/>
              <a:t>DP</a:t>
            </a:r>
          </a:p>
          <a:p>
            <a:pPr lvl="2"/>
            <a:r>
              <a:rPr lang="en-US" altLang="zh-HK" sz="1600" dirty="0" smtClean="0"/>
              <a:t>Dynamic programming.</a:t>
            </a:r>
          </a:p>
          <a:p>
            <a:pPr lvl="2"/>
            <a:r>
              <a:rPr lang="en-US" altLang="zh-HK" sz="1600" dirty="0" smtClean="0"/>
              <a:t>Time </a:t>
            </a:r>
            <a:r>
              <a:rPr lang="en-US" altLang="zh-HK" sz="1600" dirty="0" smtClean="0">
                <a:solidFill>
                  <a:srgbClr val="FF0000"/>
                </a:solidFill>
              </a:rPr>
              <a:t>O(n</a:t>
            </a:r>
            <a:r>
              <a:rPr lang="en-US" altLang="zh-HK" sz="1600" baseline="30000" dirty="0">
                <a:solidFill>
                  <a:srgbClr val="FF0000"/>
                </a:solidFill>
              </a:rPr>
              <a:t>3</a:t>
            </a:r>
            <a:r>
              <a:rPr lang="en-US" altLang="zh-HK" sz="1600" dirty="0" smtClean="0">
                <a:solidFill>
                  <a:srgbClr val="FF0000"/>
                </a:solidFill>
              </a:rPr>
              <a:t>)</a:t>
            </a:r>
            <a:r>
              <a:rPr lang="en-US" altLang="zh-HK" sz="1600" dirty="0" smtClean="0"/>
              <a:t>, space </a:t>
            </a:r>
            <a:r>
              <a:rPr lang="en-US" altLang="zh-HK" sz="1600" dirty="0" smtClean="0">
                <a:solidFill>
                  <a:srgbClr val="FF0000"/>
                </a:solidFill>
              </a:rPr>
              <a:t>O(n</a:t>
            </a:r>
            <a:r>
              <a:rPr lang="en-US" altLang="zh-HK" sz="1600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HK" sz="1600" dirty="0" smtClean="0">
                <a:solidFill>
                  <a:srgbClr val="FF0000"/>
                </a:solidFill>
              </a:rPr>
              <a:t>)</a:t>
            </a:r>
            <a:r>
              <a:rPr lang="en-US" altLang="zh-HK" sz="1600" dirty="0" smtClean="0"/>
              <a:t>.</a:t>
            </a:r>
          </a:p>
          <a:p>
            <a:pPr lvl="1"/>
            <a:r>
              <a:rPr lang="en-US" altLang="zh-HK" sz="2000" dirty="0" smtClean="0"/>
              <a:t>SP</a:t>
            </a:r>
          </a:p>
          <a:p>
            <a:pPr lvl="2"/>
            <a:r>
              <a:rPr lang="en-US" altLang="zh-HK" sz="1600" dirty="0" smtClean="0"/>
              <a:t>Three-step algorithm.</a:t>
            </a:r>
          </a:p>
          <a:p>
            <a:pPr lvl="2"/>
            <a:r>
              <a:rPr lang="en-US" altLang="zh-HK" sz="1600" dirty="0" smtClean="0"/>
              <a:t>Basic version: time O(n</a:t>
            </a:r>
            <a:r>
              <a:rPr lang="en-US" altLang="zh-HK" sz="1600" baseline="30000" dirty="0" smtClean="0"/>
              <a:t>3</a:t>
            </a:r>
            <a:r>
              <a:rPr lang="en-US" altLang="zh-HK" sz="1600" dirty="0" smtClean="0"/>
              <a:t>), space O(n</a:t>
            </a:r>
            <a:r>
              <a:rPr lang="en-US" altLang="zh-HK" sz="1600" baseline="30000" dirty="0"/>
              <a:t>2</a:t>
            </a:r>
            <a:r>
              <a:rPr lang="en-US" altLang="zh-HK" sz="1600" dirty="0" smtClean="0"/>
              <a:t>).</a:t>
            </a:r>
          </a:p>
          <a:p>
            <a:pPr lvl="2"/>
            <a:r>
              <a:rPr lang="en-US" altLang="zh-HK" sz="1600" dirty="0" smtClean="0"/>
              <a:t>Enhanced version: time </a:t>
            </a:r>
            <a:r>
              <a:rPr lang="en-US" altLang="zh-HK" sz="1600" dirty="0" smtClean="0">
                <a:solidFill>
                  <a:srgbClr val="FF0000"/>
                </a:solidFill>
              </a:rPr>
              <a:t>O(Cn</a:t>
            </a:r>
            <a:r>
              <a:rPr lang="en-US" altLang="zh-HK" sz="1600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HK" sz="1600" dirty="0" smtClean="0">
                <a:solidFill>
                  <a:srgbClr val="FF0000"/>
                </a:solidFill>
              </a:rPr>
              <a:t>)</a:t>
            </a:r>
            <a:r>
              <a:rPr lang="en-US" altLang="zh-HK" sz="1600" dirty="0" smtClean="0"/>
              <a:t>, space </a:t>
            </a:r>
            <a:r>
              <a:rPr lang="en-US" altLang="zh-HK" sz="1600" dirty="0" smtClean="0">
                <a:solidFill>
                  <a:srgbClr val="FF0000"/>
                </a:solidFill>
              </a:rPr>
              <a:t>O(n)</a:t>
            </a:r>
            <a:r>
              <a:rPr lang="en-US" altLang="zh-HK" sz="1600" dirty="0" smtClean="0"/>
              <a:t>.</a:t>
            </a:r>
          </a:p>
          <a:p>
            <a:r>
              <a:rPr lang="en-US" altLang="zh-HK" sz="2400" dirty="0" smtClean="0"/>
              <a:t>Approximate algorithm</a:t>
            </a:r>
          </a:p>
          <a:p>
            <a:pPr lvl="1"/>
            <a:r>
              <a:rPr lang="en-US" altLang="zh-HK" sz="2000" dirty="0" smtClean="0"/>
              <a:t>Intersect</a:t>
            </a:r>
          </a:p>
          <a:p>
            <a:pPr lvl="2"/>
            <a:r>
              <a:rPr lang="en-US" altLang="zh-HK" sz="1600" dirty="0" smtClean="0"/>
              <a:t>Complexities: time </a:t>
            </a:r>
            <a:r>
              <a:rPr lang="en-US" altLang="zh-HK" sz="1600" dirty="0" smtClean="0">
                <a:solidFill>
                  <a:srgbClr val="FF0000"/>
                </a:solidFill>
              </a:rPr>
              <a:t>O(n)</a:t>
            </a:r>
            <a:r>
              <a:rPr lang="en-US" altLang="zh-HK" sz="1600" dirty="0" smtClean="0"/>
              <a:t>, space </a:t>
            </a:r>
            <a:r>
              <a:rPr lang="en-US" altLang="zh-HK" sz="1600" dirty="0" smtClean="0">
                <a:solidFill>
                  <a:srgbClr val="FF0000"/>
                </a:solidFill>
              </a:rPr>
              <a:t>O(n)</a:t>
            </a:r>
            <a:r>
              <a:rPr lang="en-US" altLang="zh-HK" sz="1600" dirty="0" smtClean="0"/>
              <a:t>.</a:t>
            </a:r>
          </a:p>
          <a:p>
            <a:pPr lvl="2"/>
            <a:r>
              <a:rPr lang="en-US" altLang="zh-HK" sz="1600" dirty="0" smtClean="0"/>
              <a:t>Quality guarantee.</a:t>
            </a:r>
            <a:endParaRPr lang="zh-HK" alt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672886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78127"/>
    </mc:Choice>
    <mc:Fallback>
      <p:transition spd="slow" advTm="781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DPTS: Experimental study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Datasets:</a:t>
            </a:r>
          </a:p>
          <a:p>
            <a:pPr lvl="1"/>
            <a:r>
              <a:rPr lang="en-US" altLang="zh-HK" sz="2000" dirty="0" smtClean="0"/>
              <a:t>Deer, Elk, Hurricane, </a:t>
            </a:r>
            <a:r>
              <a:rPr lang="en-US" altLang="zh-HK" sz="2000" dirty="0" err="1" smtClean="0"/>
              <a:t>Geolife</a:t>
            </a:r>
            <a:r>
              <a:rPr lang="en-US" altLang="zh-HK" sz="2000" dirty="0" smtClean="0"/>
              <a:t> and T-Drive</a:t>
            </a:r>
          </a:p>
          <a:p>
            <a:r>
              <a:rPr lang="en-US" altLang="zh-HK" sz="2400" dirty="0" smtClean="0"/>
              <a:t>Verification of DPTS</a:t>
            </a:r>
          </a:p>
          <a:p>
            <a:pPr lvl="1"/>
            <a:r>
              <a:rPr lang="en-US" altLang="zh-HK" sz="2000" dirty="0" smtClean="0"/>
              <a:t>Theoretical bounds of speed/length error, position error, and direction error of DPTS.</a:t>
            </a:r>
          </a:p>
          <a:p>
            <a:pPr lvl="1"/>
            <a:r>
              <a:rPr lang="en-US" altLang="zh-HK" sz="2000" dirty="0" smtClean="0"/>
              <a:t>DPTS is better than PPTS in a clustering application.</a:t>
            </a:r>
          </a:p>
          <a:p>
            <a:r>
              <a:rPr lang="en-US" altLang="zh-HK" sz="2400" dirty="0" smtClean="0"/>
              <a:t>Performance study of algorithms</a:t>
            </a:r>
          </a:p>
          <a:p>
            <a:pPr lvl="1"/>
            <a:r>
              <a:rPr lang="en-US" altLang="zh-HK" sz="2000" dirty="0" smtClean="0"/>
              <a:t>SP is usually 3 orders of magnitude faster than DP.</a:t>
            </a:r>
          </a:p>
          <a:p>
            <a:pPr lvl="1"/>
            <a:r>
              <a:rPr lang="en-US" altLang="zh-HK" sz="2000" dirty="0" smtClean="0"/>
              <a:t>Intersect is scalable and the practical approximation factor is usually smaller than 1.5.</a:t>
            </a:r>
          </a:p>
          <a:p>
            <a:pPr lvl="1"/>
            <a:endParaRPr lang="zh-HK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159564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5343"/>
    </mc:Choice>
    <mc:Fallback>
      <p:transition spd="slow" advTm="453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Conclusion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A new notion: DPTS</a:t>
            </a:r>
          </a:p>
          <a:p>
            <a:r>
              <a:rPr lang="en-US" altLang="zh-HK" sz="2400" dirty="0" smtClean="0"/>
              <a:t>A rich set of algorithms: DP, SP, Intersect</a:t>
            </a:r>
          </a:p>
          <a:p>
            <a:r>
              <a:rPr lang="en-US" altLang="zh-HK" sz="2400" dirty="0" smtClean="0"/>
              <a:t>Extensive experiments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8071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694"/>
    </mc:Choice>
    <mc:Fallback>
      <p:transition spd="slow" advTm="2694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Q &amp; A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6604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980"/>
    </mc:Choice>
    <mc:Fallback>
      <p:transition spd="slow" advTm="298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Trajectory data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Trajectory data is ubiquitous.</a:t>
            </a:r>
          </a:p>
          <a:p>
            <a:pPr lvl="1"/>
            <a:r>
              <a:rPr lang="en-US" altLang="zh-HK" sz="2000" dirty="0" smtClean="0"/>
              <a:t>Popularity of GPS-embedded devices, e.g., smart phones, tablets, etc.</a:t>
            </a:r>
          </a:p>
          <a:p>
            <a:r>
              <a:rPr lang="en-US" altLang="zh-HK" sz="2400" dirty="0" smtClean="0"/>
              <a:t>Many applications.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799532" y="3886200"/>
            <a:ext cx="6213479" cy="1667355"/>
            <a:chOff x="1799532" y="4626113"/>
            <a:chExt cx="6213479" cy="166735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5745" y="4626113"/>
              <a:ext cx="1095375" cy="857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9194" y="4746832"/>
              <a:ext cx="1894806" cy="6158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6060" y="5971823"/>
              <a:ext cx="2266951" cy="2175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4322" y="4626113"/>
              <a:ext cx="855460" cy="966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9532" y="5790760"/>
              <a:ext cx="1447800" cy="5027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6650" y="5964855"/>
              <a:ext cx="1657350" cy="295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2326944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1112"/>
    </mc:Choice>
    <mc:Fallback>
      <p:transition spd="slow" advTm="211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A few notions first</a:t>
            </a:r>
            <a:endParaRPr lang="zh-HK" altLang="en-US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HK" sz="2400" dirty="0" smtClean="0"/>
                  <a:t>Position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1800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HK" sz="18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sz="18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1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HK" sz="18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sz="18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1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HK" sz="1800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zh-HK" sz="18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1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HK" sz="1800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endParaRPr lang="en-US" altLang="zh-HK" sz="1800" dirty="0" smtClean="0"/>
              </a:p>
              <a:p>
                <a:r>
                  <a:rPr lang="en-US" altLang="zh-HK" sz="2400" dirty="0" smtClean="0"/>
                  <a:t>Segment</a:t>
                </a: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HK" sz="1800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HK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8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sz="18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HK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8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zh-HK" sz="1800" dirty="0" smtClean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HK" sz="18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HK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8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HK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8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zh-HK" sz="1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HK" sz="18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HK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8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HK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8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sz="1800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e>
                    </m:acc>
                  </m:oMath>
                </a14:m>
                <a:endParaRPr lang="en-US" altLang="zh-HK" sz="1800" dirty="0" smtClean="0"/>
              </a:p>
              <a:p>
                <a:r>
                  <a:rPr lang="en-US" altLang="zh-HK" sz="2400" dirty="0" smtClean="0"/>
                  <a:t>Size</a:t>
                </a:r>
              </a:p>
              <a:p>
                <a:pPr lvl="1"/>
                <a:r>
                  <a:rPr lang="en-US" altLang="zh-HK" sz="1800" dirty="0" smtClean="0"/>
                  <a:t>Number of positions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 cstate="print"/>
                <a:stretch>
                  <a:fillRect l="-78" t="-1185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181600" y="2057400"/>
            <a:ext cx="3048000" cy="1663148"/>
            <a:chOff x="1143000" y="3962400"/>
            <a:chExt cx="3048000" cy="1663148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1143000" y="5256216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3000" y="5256216"/>
                  <a:ext cx="304800" cy="369332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r="-18000" b="-81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6" name="Group 25"/>
            <p:cNvGrpSpPr/>
            <p:nvPr/>
          </p:nvGrpSpPr>
          <p:grpSpPr>
            <a:xfrm>
              <a:off x="1292088" y="4330148"/>
              <a:ext cx="2667000" cy="1031940"/>
              <a:chOff x="1905000" y="4330148"/>
              <a:chExt cx="2667000" cy="1031940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1919288" y="5334000"/>
                <a:ext cx="1357312" cy="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V="1">
                <a:off x="3276600" y="4343400"/>
                <a:ext cx="928688" cy="9906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 flipV="1">
                <a:off x="4205288" y="4343400"/>
                <a:ext cx="304800" cy="3810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Oval 32"/>
              <p:cNvSpPr/>
              <p:nvPr/>
            </p:nvSpPr>
            <p:spPr>
              <a:xfrm>
                <a:off x="1905000" y="5297556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263348" y="5271052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4154556" y="4330148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4495800" y="4724400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511288" y="5229712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1288" y="5229712"/>
                  <a:ext cx="304800" cy="369332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 r="-22000" b="-10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389244" y="396240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89244" y="3962400"/>
                  <a:ext cx="304800" cy="369332"/>
                </a:xfrm>
                <a:prstGeom prst="rect">
                  <a:avLst/>
                </a:prstGeom>
                <a:blipFill rotWithShape="1">
                  <a:blip r:embed="rId6" cstate="print"/>
                  <a:stretch>
                    <a:fillRect r="-22000" b="-10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886200" y="457200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200" y="4572000"/>
                  <a:ext cx="304800" cy="369332"/>
                </a:xfrm>
                <a:prstGeom prst="rect">
                  <a:avLst/>
                </a:prstGeom>
                <a:blipFill rotWithShape="1">
                  <a:blip r:embed="rId7" cstate="print"/>
                  <a:stretch>
                    <a:fillRect r="-20000" b="-10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860225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2154"/>
    </mc:Choice>
    <mc:Fallback>
      <p:transition spd="slow" advTm="421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smtClean="0"/>
              <a:t>Raw trajectory </a:t>
            </a:r>
            <a:r>
              <a:rPr lang="en-US" altLang="zh-HK" sz="3200" dirty="0" smtClean="0"/>
              <a:t>data is usually of large volume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Illustrating Example</a:t>
            </a:r>
          </a:p>
          <a:p>
            <a:pPr lvl="1"/>
            <a:r>
              <a:rPr lang="en-US" altLang="zh-HK" sz="2000" dirty="0" smtClean="0"/>
              <a:t>10,000 taxis</a:t>
            </a:r>
          </a:p>
          <a:p>
            <a:pPr lvl="1"/>
            <a:r>
              <a:rPr lang="en-US" altLang="zh-HK" sz="2000" dirty="0" smtClean="0"/>
              <a:t>Sample a position every 5 seconds</a:t>
            </a:r>
          </a:p>
          <a:p>
            <a:pPr lvl="1"/>
            <a:r>
              <a:rPr lang="en-US" altLang="zh-HK" sz="2000" dirty="0" smtClean="0"/>
              <a:t>Volume: </a:t>
            </a:r>
            <a:r>
              <a:rPr lang="en-US" altLang="zh-HK" sz="2000" dirty="0" smtClean="0">
                <a:solidFill>
                  <a:srgbClr val="FF0000"/>
                </a:solidFill>
              </a:rPr>
              <a:t>5 GB per day!</a:t>
            </a:r>
            <a:endParaRPr lang="en-US" altLang="zh-HK" sz="2400" dirty="0">
              <a:solidFill>
                <a:srgbClr val="FF0000"/>
              </a:solidFill>
            </a:endParaRPr>
          </a:p>
          <a:p>
            <a:r>
              <a:rPr lang="en-US" altLang="zh-HK" sz="2400" dirty="0" smtClean="0"/>
              <a:t>Issues:</a:t>
            </a:r>
          </a:p>
          <a:p>
            <a:pPr lvl="1"/>
            <a:r>
              <a:rPr lang="en-US" altLang="zh-HK" sz="2000" dirty="0" smtClean="0"/>
              <a:t>Storage</a:t>
            </a:r>
          </a:p>
          <a:p>
            <a:pPr lvl="1"/>
            <a:r>
              <a:rPr lang="en-US" altLang="zh-HK" sz="2000" dirty="0" smtClean="0"/>
              <a:t>Query processing</a:t>
            </a:r>
            <a:endParaRPr lang="en-US" altLang="zh-HK" sz="2400" dirty="0" smtClean="0"/>
          </a:p>
          <a:p>
            <a:r>
              <a:rPr lang="en-US" altLang="zh-HK" sz="2400" b="1" dirty="0" smtClean="0">
                <a:solidFill>
                  <a:schemeClr val="tx2"/>
                </a:solidFill>
              </a:rPr>
              <a:t>trajectory simplification</a:t>
            </a:r>
            <a:endParaRPr lang="en-US" altLang="zh-HK" sz="2400" dirty="0" smtClean="0"/>
          </a:p>
          <a:p>
            <a:endParaRPr lang="en-US" altLang="zh-HK" sz="2400" dirty="0" smtClean="0"/>
          </a:p>
          <a:p>
            <a:pPr lvl="1"/>
            <a:endParaRPr lang="zh-HK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72029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52081"/>
    </mc:Choice>
    <mc:Fallback>
      <p:transition spd="slow" advTm="520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val 51"/>
          <p:cNvSpPr/>
          <p:nvPr/>
        </p:nvSpPr>
        <p:spPr>
          <a:xfrm>
            <a:off x="220318" y="5217492"/>
            <a:ext cx="389282" cy="381000"/>
          </a:xfrm>
          <a:prstGeom prst="ellipse">
            <a:avLst/>
          </a:prstGeom>
          <a:solidFill>
            <a:schemeClr val="accent3">
              <a:lumMod val="95000"/>
            </a:schemeClr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3" name="Oval 52"/>
          <p:cNvSpPr/>
          <p:nvPr/>
        </p:nvSpPr>
        <p:spPr>
          <a:xfrm>
            <a:off x="2884006" y="4612236"/>
            <a:ext cx="389282" cy="381000"/>
          </a:xfrm>
          <a:prstGeom prst="ellipse">
            <a:avLst/>
          </a:prstGeom>
          <a:solidFill>
            <a:schemeClr val="accent3">
              <a:lumMod val="95000"/>
            </a:schemeClr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Trajectory simplification: a rough view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Trajectory simplification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keep</a:t>
            </a:r>
            <a:r>
              <a:rPr lang="en-US" altLang="zh-HK" sz="2000" dirty="0" smtClean="0"/>
              <a:t> the </a:t>
            </a:r>
            <a:r>
              <a:rPr lang="en-US" altLang="zh-HK" sz="2000" dirty="0" smtClean="0">
                <a:solidFill>
                  <a:schemeClr val="tx2"/>
                </a:solidFill>
              </a:rPr>
              <a:t>first</a:t>
            </a:r>
            <a:r>
              <a:rPr lang="en-US" altLang="zh-HK" sz="2000" dirty="0" smtClean="0"/>
              <a:t> and the </a:t>
            </a:r>
            <a:r>
              <a:rPr lang="en-US" altLang="zh-HK" sz="2000" dirty="0" smtClean="0">
                <a:solidFill>
                  <a:schemeClr val="tx2"/>
                </a:solidFill>
              </a:rPr>
              <a:t>last</a:t>
            </a:r>
            <a:r>
              <a:rPr lang="en-US" altLang="zh-HK" sz="2000" dirty="0" smtClean="0"/>
              <a:t> positions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drop</a:t>
            </a:r>
            <a:r>
              <a:rPr lang="en-US" altLang="zh-HK" sz="2000" dirty="0" smtClean="0"/>
              <a:t> some positions in-between.</a:t>
            </a:r>
          </a:p>
          <a:p>
            <a:r>
              <a:rPr lang="en-US" altLang="zh-HK" sz="2400" dirty="0" smtClean="0"/>
              <a:t>Error</a:t>
            </a:r>
            <a:endParaRPr lang="zh-HK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3721100" y="3558208"/>
                <a:ext cx="1066800" cy="3693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HK" dirty="0" smtClean="0">
                    <a:solidFill>
                      <a:srgbClr val="FF0000"/>
                    </a:solidFill>
                  </a:rPr>
                  <a:t>Drop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zh-HK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100" y="3558208"/>
                <a:ext cx="1066800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3955" t="-6452" b="-2419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9" name="Straight Connector 118"/>
          <p:cNvCxnSpPr/>
          <p:nvPr/>
        </p:nvCxnSpPr>
        <p:spPr>
          <a:xfrm>
            <a:off x="3733800" y="4114800"/>
            <a:ext cx="480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3733800" y="5486400"/>
            <a:ext cx="472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6" name="TextBox 135"/>
              <p:cNvSpPr txBox="1"/>
              <p:nvPr/>
            </p:nvSpPr>
            <p:spPr>
              <a:xfrm>
                <a:off x="3733800" y="4555327"/>
                <a:ext cx="1066800" cy="3976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>
                  <a:defRPr>
                    <a:solidFill>
                      <a:srgbClr val="FF0000"/>
                    </a:solidFill>
                  </a:defRPr>
                </a:lvl1pPr>
              </a:lstStyle>
              <a:p>
                <a:r>
                  <a:rPr lang="en-US" altLang="zh-HK" dirty="0"/>
                  <a:t>Drop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HK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zh-HK" altLang="en-US" dirty="0"/>
              </a:p>
            </p:txBody>
          </p:sp>
        </mc:Choice>
        <mc:Fallback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555327"/>
                <a:ext cx="1066800" cy="397673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4520" t="-7353" b="-1176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7" name="TextBox 136"/>
              <p:cNvSpPr txBox="1"/>
              <p:nvPr/>
            </p:nvSpPr>
            <p:spPr>
              <a:xfrm>
                <a:off x="3548268" y="6080738"/>
                <a:ext cx="1437034" cy="39626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>
                  <a:defRPr>
                    <a:solidFill>
                      <a:srgbClr val="FF0000"/>
                    </a:solidFill>
                  </a:defRPr>
                </a:lvl1pPr>
              </a:lstStyle>
              <a:p>
                <a:r>
                  <a:rPr lang="en-US" altLang="zh-HK" dirty="0"/>
                  <a:t>Drop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HK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,</a:t>
                </a:r>
                <a:r>
                  <a:rPr lang="zh-HK" alt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HK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zh-HK" altLang="en-US" dirty="0"/>
              </a:p>
            </p:txBody>
          </p:sp>
        </mc:Choice>
        <mc:Fallback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268" y="6080738"/>
                <a:ext cx="1437034" cy="39626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2941" t="-7353" b="-1176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5181600" y="2375452"/>
            <a:ext cx="3044688" cy="1663148"/>
            <a:chOff x="5181600" y="2375452"/>
            <a:chExt cx="3044688" cy="1663148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84" name="TextBox 83"/>
                <p:cNvSpPr txBox="1"/>
                <p:nvPr/>
              </p:nvSpPr>
              <p:spPr>
                <a:xfrm>
                  <a:off x="5181600" y="3669268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6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1600" y="3669268"/>
                  <a:ext cx="304800" cy="369332"/>
                </a:xfrm>
                <a:prstGeom prst="rect">
                  <a:avLst/>
                </a:prstGeom>
                <a:blipFill rotWithShape="1">
                  <a:blip r:embed="rId6" cstate="print"/>
                  <a:stretch>
                    <a:fillRect r="-18000" b="-81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8" name="Oval 87"/>
            <p:cNvSpPr/>
            <p:nvPr/>
          </p:nvSpPr>
          <p:spPr>
            <a:xfrm>
              <a:off x="5330688" y="3710608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7580244" y="2743200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7921488" y="3137452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93" name="TextBox 92"/>
                <p:cNvSpPr txBox="1"/>
                <p:nvPr/>
              </p:nvSpPr>
              <p:spPr>
                <a:xfrm>
                  <a:off x="7427844" y="2375452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9" name="TextBox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27844" y="2375452"/>
                  <a:ext cx="304800" cy="369332"/>
                </a:xfrm>
                <a:prstGeom prst="rect">
                  <a:avLst/>
                </a:prstGeom>
                <a:blipFill rotWithShape="1">
                  <a:blip r:embed="rId7" cstate="print"/>
                  <a:stretch>
                    <a:fillRect r="-22000" b="-10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7921488" y="2985052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0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1488" y="2985052"/>
                  <a:ext cx="304800" cy="369332"/>
                </a:xfrm>
                <a:prstGeom prst="rect">
                  <a:avLst/>
                </a:prstGeom>
                <a:blipFill rotWithShape="1">
                  <a:blip r:embed="rId8" cstate="print"/>
                  <a:stretch>
                    <a:fillRect r="-22000" b="-10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5" name="Straight Connector 94"/>
            <p:cNvCxnSpPr>
              <a:stCxn id="88" idx="2"/>
              <a:endCxn id="90" idx="2"/>
            </p:cNvCxnSpPr>
            <p:nvPr/>
          </p:nvCxnSpPr>
          <p:spPr>
            <a:xfrm flipV="1">
              <a:off x="5330688" y="2775466"/>
              <a:ext cx="2249556" cy="96740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H="1" flipV="1">
              <a:off x="7658100" y="2783508"/>
              <a:ext cx="304800" cy="381000"/>
            </a:xfrm>
            <a:prstGeom prst="line">
              <a:avLst/>
            </a:prstGeom>
            <a:ln w="28575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334000" y="5638800"/>
            <a:ext cx="3044688" cy="1053548"/>
            <a:chOff x="5334000" y="5638800"/>
            <a:chExt cx="3044688" cy="1053548"/>
          </a:xfrm>
        </p:grpSpPr>
        <p:cxnSp>
          <p:nvCxnSpPr>
            <p:cNvPr id="132" name="Straight Connector 131"/>
            <p:cNvCxnSpPr/>
            <p:nvPr/>
          </p:nvCxnSpPr>
          <p:spPr>
            <a:xfrm flipV="1">
              <a:off x="5483088" y="5822914"/>
              <a:ext cx="2590800" cy="57315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73" name="TextBox 172"/>
                <p:cNvSpPr txBox="1"/>
                <p:nvPr/>
              </p:nvSpPr>
              <p:spPr>
                <a:xfrm>
                  <a:off x="5334000" y="6323016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73" name="TextBox 1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4000" y="6323016"/>
                  <a:ext cx="304800" cy="369332"/>
                </a:xfrm>
                <a:prstGeom prst="rect">
                  <a:avLst/>
                </a:prstGeom>
                <a:blipFill rotWithShape="1">
                  <a:blip r:embed="rId9" cstate="print"/>
                  <a:stretch>
                    <a:fillRect r="-18000" b="-81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7" name="Oval 176"/>
            <p:cNvSpPr/>
            <p:nvPr/>
          </p:nvSpPr>
          <p:spPr>
            <a:xfrm>
              <a:off x="5483088" y="6364356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8073888" y="5791200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83" name="TextBox 182"/>
                <p:cNvSpPr txBox="1"/>
                <p:nvPr/>
              </p:nvSpPr>
              <p:spPr>
                <a:xfrm>
                  <a:off x="8073888" y="563880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83" name="TextBox 1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3888" y="5638800"/>
                  <a:ext cx="304800" cy="369332"/>
                </a:xfrm>
                <a:prstGeom prst="rect">
                  <a:avLst/>
                </a:prstGeom>
                <a:blipFill rotWithShape="1">
                  <a:blip r:embed="rId10" cstate="print"/>
                  <a:stretch>
                    <a:fillRect r="-22000" b="-81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Group 6"/>
          <p:cNvGrpSpPr/>
          <p:nvPr/>
        </p:nvGrpSpPr>
        <p:grpSpPr>
          <a:xfrm>
            <a:off x="5261112" y="4191000"/>
            <a:ext cx="3044688" cy="1053548"/>
            <a:chOff x="5261112" y="4191000"/>
            <a:chExt cx="3044688" cy="1053548"/>
          </a:xfrm>
        </p:grpSpPr>
        <p:cxnSp>
          <p:nvCxnSpPr>
            <p:cNvPr id="109" name="Straight Connector 108"/>
            <p:cNvCxnSpPr/>
            <p:nvPr/>
          </p:nvCxnSpPr>
          <p:spPr>
            <a:xfrm flipV="1">
              <a:off x="6844748" y="4380876"/>
              <a:ext cx="1167228" cy="53512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5421176" y="4926496"/>
              <a:ext cx="135731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89" name="TextBox 188"/>
                <p:cNvSpPr txBox="1"/>
                <p:nvPr/>
              </p:nvSpPr>
              <p:spPr>
                <a:xfrm>
                  <a:off x="5261112" y="4875216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89" name="TextBox 1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61112" y="4875216"/>
                  <a:ext cx="304800" cy="369332"/>
                </a:xfrm>
                <a:prstGeom prst="rect">
                  <a:avLst/>
                </a:prstGeom>
                <a:blipFill rotWithShape="1">
                  <a:blip r:embed="rId11" cstate="print"/>
                  <a:stretch>
                    <a:fillRect r="-20000" b="-10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3" name="Oval 192"/>
            <p:cNvSpPr/>
            <p:nvPr/>
          </p:nvSpPr>
          <p:spPr>
            <a:xfrm>
              <a:off x="5410200" y="4916556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6768548" y="4890052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8001000" y="4343400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97" name="TextBox 196"/>
                <p:cNvSpPr txBox="1"/>
                <p:nvPr/>
              </p:nvSpPr>
              <p:spPr>
                <a:xfrm>
                  <a:off x="6629400" y="4848712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97" name="TextBox 1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9400" y="4848712"/>
                  <a:ext cx="304800" cy="369332"/>
                </a:xfrm>
                <a:prstGeom prst="rect">
                  <a:avLst/>
                </a:prstGeom>
                <a:blipFill rotWithShape="1">
                  <a:blip r:embed="rId12" cstate="print"/>
                  <a:stretch>
                    <a:fillRect r="-20000" b="-81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99" name="TextBox 198"/>
                <p:cNvSpPr txBox="1"/>
                <p:nvPr/>
              </p:nvSpPr>
              <p:spPr>
                <a:xfrm>
                  <a:off x="8001000" y="419100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99" name="TextBox 1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01000" y="4191000"/>
                  <a:ext cx="304800" cy="369332"/>
                </a:xfrm>
                <a:prstGeom prst="rect">
                  <a:avLst/>
                </a:prstGeom>
                <a:blipFill rotWithShape="1">
                  <a:blip r:embed="rId13" cstate="print"/>
                  <a:stretch>
                    <a:fillRect r="-20000" b="-8333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5" name="Group 54"/>
          <p:cNvGrpSpPr/>
          <p:nvPr/>
        </p:nvGrpSpPr>
        <p:grpSpPr>
          <a:xfrm>
            <a:off x="228600" y="3962400"/>
            <a:ext cx="3044688" cy="1663148"/>
            <a:chOff x="5105400" y="1828800"/>
            <a:chExt cx="3044688" cy="1663148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5105400" y="3122616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5400" y="3122616"/>
                  <a:ext cx="304800" cy="369332"/>
                </a:xfrm>
                <a:prstGeom prst="rect">
                  <a:avLst/>
                </a:prstGeom>
                <a:blipFill rotWithShape="1">
                  <a:blip r:embed="rId14" cstate="print"/>
                  <a:stretch>
                    <a:fillRect r="-18000" b="-81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7" name="Straight Connector 56"/>
            <p:cNvCxnSpPr/>
            <p:nvPr/>
          </p:nvCxnSpPr>
          <p:spPr>
            <a:xfrm>
              <a:off x="5268776" y="3200400"/>
              <a:ext cx="1357312" cy="0"/>
            </a:xfrm>
            <a:prstGeom prst="line">
              <a:avLst/>
            </a:prstGeom>
            <a:ln w="28575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6626088" y="2209800"/>
              <a:ext cx="928688" cy="990600"/>
            </a:xfrm>
            <a:prstGeom prst="line">
              <a:avLst/>
            </a:prstGeom>
            <a:ln w="28575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 flipV="1">
              <a:off x="7554776" y="2209800"/>
              <a:ext cx="304800" cy="38100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5254488" y="3163956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6612836" y="3137452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7504044" y="2196548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7845288" y="2590800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6473688" y="3096112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73688" y="3096112"/>
                  <a:ext cx="304800" cy="369332"/>
                </a:xfrm>
                <a:prstGeom prst="rect">
                  <a:avLst/>
                </a:prstGeom>
                <a:blipFill rotWithShape="1">
                  <a:blip r:embed="rId15" cstate="print"/>
                  <a:stretch>
                    <a:fillRect r="-20000" b="-10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7351644" y="182880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93" name="TextBox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1644" y="1828800"/>
                  <a:ext cx="304800" cy="369332"/>
                </a:xfrm>
                <a:prstGeom prst="rect">
                  <a:avLst/>
                </a:prstGeom>
                <a:blipFill rotWithShape="1">
                  <a:blip r:embed="rId16" cstate="print"/>
                  <a:stretch>
                    <a:fillRect r="-20000" b="-81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7845288" y="243840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45288" y="2438400"/>
                  <a:ext cx="304800" cy="369332"/>
                </a:xfrm>
                <a:prstGeom prst="rect">
                  <a:avLst/>
                </a:prstGeom>
                <a:blipFill rotWithShape="1">
                  <a:blip r:embed="rId17" cstate="print"/>
                  <a:stretch>
                    <a:fillRect r="-20000" b="-81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1985338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81841"/>
    </mc:Choice>
    <mc:Fallback>
      <p:transition spd="slow" advTm="818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12" grpId="0" animBg="1"/>
      <p:bldP spid="136" grpId="0" animBg="1"/>
      <p:bldP spid="1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138255" y="3472934"/>
            <a:ext cx="3048000" cy="1663148"/>
            <a:chOff x="3782942" y="729734"/>
            <a:chExt cx="3048000" cy="1663148"/>
          </a:xfrm>
        </p:grpSpPr>
        <p:cxnSp>
          <p:nvCxnSpPr>
            <p:cNvPr id="52" name="Straight Connector 51"/>
            <p:cNvCxnSpPr/>
            <p:nvPr/>
          </p:nvCxnSpPr>
          <p:spPr>
            <a:xfrm flipV="1">
              <a:off x="3949700" y="1143000"/>
              <a:ext cx="2249556" cy="96740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3782942" y="202355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2942" y="2023550"/>
                  <a:ext cx="304800" cy="369332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r="-18000" b="-81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3" name="Group 92"/>
            <p:cNvGrpSpPr/>
            <p:nvPr/>
          </p:nvGrpSpPr>
          <p:grpSpPr>
            <a:xfrm>
              <a:off x="3932030" y="1110734"/>
              <a:ext cx="2667000" cy="1031940"/>
              <a:chOff x="1905000" y="4330148"/>
              <a:chExt cx="2667000" cy="1031940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 flipH="1" flipV="1">
                <a:off x="4205288" y="4343400"/>
                <a:ext cx="304800" cy="38100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Oval 96"/>
              <p:cNvSpPr/>
              <p:nvPr/>
            </p:nvSpPr>
            <p:spPr>
              <a:xfrm>
                <a:off x="1905000" y="5297556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4154556" y="4330148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4495800" y="4724400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02" name="TextBox 101"/>
                <p:cNvSpPr txBox="1"/>
                <p:nvPr/>
              </p:nvSpPr>
              <p:spPr>
                <a:xfrm>
                  <a:off x="6029186" y="729734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02" name="TextBox 1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9186" y="729734"/>
                  <a:ext cx="304800" cy="369332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r="-22000" b="-10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03" name="TextBox 102"/>
                <p:cNvSpPr txBox="1"/>
                <p:nvPr/>
              </p:nvSpPr>
              <p:spPr>
                <a:xfrm>
                  <a:off x="6526142" y="1339334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03" name="TextBox 1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6142" y="1339334"/>
                  <a:ext cx="304800" cy="369332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 r="-20000" b="-10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Existing Trajectory Simplification techniques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>
                <a:solidFill>
                  <a:srgbClr val="FF0000"/>
                </a:solidFill>
              </a:rPr>
              <a:t>Position</a:t>
            </a:r>
            <a:r>
              <a:rPr lang="en-US" altLang="zh-HK" sz="2400" dirty="0" smtClean="0"/>
              <a:t>-Preserving </a:t>
            </a:r>
            <a:r>
              <a:rPr lang="en-US" altLang="zh-HK" sz="2400" dirty="0"/>
              <a:t>Trajectory Simplification (</a:t>
            </a:r>
            <a:r>
              <a:rPr lang="en-US" altLang="zh-HK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PPTS</a:t>
            </a:r>
            <a:r>
              <a:rPr lang="en-US" altLang="zh-HK" sz="2400" dirty="0" smtClean="0"/>
              <a:t>)</a:t>
            </a:r>
          </a:p>
          <a:p>
            <a:pPr lvl="1"/>
            <a:r>
              <a:rPr lang="en-US" altLang="zh-HK" sz="2000" dirty="0" smtClean="0"/>
              <a:t>Position-based error measurement</a:t>
            </a:r>
          </a:p>
          <a:p>
            <a:pPr lvl="1"/>
            <a:r>
              <a:rPr lang="en-US" altLang="zh-HK" sz="2000" dirty="0" smtClean="0"/>
              <a:t>Problem</a:t>
            </a:r>
          </a:p>
          <a:p>
            <a:endParaRPr lang="zh-HK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TextBox 37"/>
              <p:cNvSpPr txBox="1"/>
              <p:nvPr/>
            </p:nvSpPr>
            <p:spPr>
              <a:xfrm>
                <a:off x="8071678" y="4162360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dirty="0" smtClean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/>
                      </a:rPr>
                      <m:t>′</m:t>
                    </m:r>
                  </m:oMath>
                </a14:m>
                <a:r>
                  <a:rPr lang="en-US" altLang="zh-HK" dirty="0" smtClean="0">
                    <a:solidFill>
                      <a:srgbClr val="FF0000"/>
                    </a:solidFill>
                  </a:rPr>
                  <a:t>)</a:t>
                </a:r>
                <a:endParaRPr lang="zh-HK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1678" y="4162360"/>
                <a:ext cx="609600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l="-8000" t="-8333" r="-23000" b="-2666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9" name="TextBox 38"/>
              <p:cNvSpPr txBox="1"/>
              <p:nvPr/>
            </p:nvSpPr>
            <p:spPr>
              <a:xfrm>
                <a:off x="7584660" y="3526256"/>
                <a:ext cx="5814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dirty="0" smtClean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/>
                      </a:rPr>
                      <m:t>′</m:t>
                    </m:r>
                  </m:oMath>
                </a14:m>
                <a:r>
                  <a:rPr lang="en-US" altLang="zh-HK" dirty="0" smtClean="0">
                    <a:solidFill>
                      <a:srgbClr val="FF0000"/>
                    </a:solidFill>
                  </a:rPr>
                  <a:t>)</a:t>
                </a:r>
                <a:endParaRPr lang="zh-HK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4660" y="3526256"/>
                <a:ext cx="581440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l="-8333" t="-8197" r="-22917" b="-2459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1" name="TextBox 40"/>
              <p:cNvSpPr txBox="1"/>
              <p:nvPr/>
            </p:nvSpPr>
            <p:spPr>
              <a:xfrm>
                <a:off x="5325163" y="4848160"/>
                <a:ext cx="7495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dirty="0" smtClean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HK" b="0" i="1" smtClean="0">
                        <a:solidFill>
                          <a:srgbClr val="FF0000"/>
                        </a:solidFill>
                        <a:latin typeface="Cambria Math"/>
                      </a:rPr>
                      <m:t>′</m:t>
                    </m:r>
                  </m:oMath>
                </a14:m>
                <a:r>
                  <a:rPr lang="en-US" altLang="zh-HK" dirty="0" smtClean="0">
                    <a:solidFill>
                      <a:srgbClr val="FF0000"/>
                    </a:solidFill>
                  </a:rPr>
                  <a:t>)</a:t>
                </a:r>
                <a:endParaRPr lang="zh-HK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163" y="4848160"/>
                <a:ext cx="749579" cy="369332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l="-7317" t="-8197" b="-2459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6230455" y="3971788"/>
            <a:ext cx="411645" cy="864704"/>
            <a:chOff x="6375125" y="3886200"/>
            <a:chExt cx="411645" cy="864704"/>
          </a:xfrm>
        </p:grpSpPr>
        <p:cxnSp>
          <p:nvCxnSpPr>
            <p:cNvPr id="67" name="Straight Connector 66"/>
            <p:cNvCxnSpPr/>
            <p:nvPr/>
          </p:nvCxnSpPr>
          <p:spPr>
            <a:xfrm flipH="1" flipV="1">
              <a:off x="6599584" y="4295360"/>
              <a:ext cx="187186" cy="455544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>
              <a:off x="6566452" y="4267200"/>
              <a:ext cx="76200" cy="6453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90" name="TextBox 89"/>
                <p:cNvSpPr txBox="1"/>
                <p:nvPr/>
              </p:nvSpPr>
              <p:spPr>
                <a:xfrm>
                  <a:off x="6375125" y="388620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′</m:t>
                        </m:r>
                      </m:oMath>
                    </m:oMathPara>
                  </a14:m>
                  <a:endParaRPr lang="zh-HK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75125" y="3886200"/>
                  <a:ext cx="304800" cy="369332"/>
                </a:xfrm>
                <a:prstGeom prst="rect">
                  <a:avLst/>
                </a:prstGeom>
                <a:blipFill rotWithShape="1">
                  <a:blip r:embed="rId9" cstate="print"/>
                  <a:stretch>
                    <a:fillRect r="-56000" b="-81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Connector 9"/>
            <p:cNvCxnSpPr/>
            <p:nvPr/>
          </p:nvCxnSpPr>
          <p:spPr>
            <a:xfrm>
              <a:off x="6527525" y="4316968"/>
              <a:ext cx="38927" cy="10263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6566452" y="4359928"/>
              <a:ext cx="76200" cy="4976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762000" y="5644010"/>
            <a:ext cx="80772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HK" dirty="0" smtClean="0"/>
              <a:t>Position error = max{                   ,                   ,                  ,                   }</a:t>
            </a:r>
            <a:endParaRPr lang="zh-HK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0" name="TextBox 69"/>
              <p:cNvSpPr txBox="1"/>
              <p:nvPr/>
            </p:nvSpPr>
            <p:spPr>
              <a:xfrm>
                <a:off x="4403588" y="5659806"/>
                <a:ext cx="1469334" cy="375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𝑑𝑖𝑠𝑡</m:t>
                      </m:r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altLang="zh-HK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zh-HK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588" y="5659806"/>
                <a:ext cx="1469334" cy="375166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1" name="TextBox 70"/>
              <p:cNvSpPr txBox="1"/>
              <p:nvPr/>
            </p:nvSpPr>
            <p:spPr>
              <a:xfrm>
                <a:off x="5796170" y="5678942"/>
                <a:ext cx="1469334" cy="375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𝑑𝑖𝑠𝑡</m:t>
                      </m:r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altLang="zh-HK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zh-HK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70" y="5678942"/>
                <a:ext cx="1469334" cy="375166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2" name="TextBox 71"/>
              <p:cNvSpPr txBox="1"/>
              <p:nvPr/>
            </p:nvSpPr>
            <p:spPr>
              <a:xfrm>
                <a:off x="7241210" y="5678942"/>
                <a:ext cx="1469334" cy="375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𝑑𝑖𝑠𝑡</m:t>
                      </m:r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altLang="zh-HK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zh-HK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1210" y="5678942"/>
                <a:ext cx="1469334" cy="375166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9" name="TextBox 68"/>
              <p:cNvSpPr txBox="1"/>
              <p:nvPr/>
            </p:nvSpPr>
            <p:spPr>
              <a:xfrm>
                <a:off x="2968488" y="5661870"/>
                <a:ext cx="11032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𝑑𝑖𝑠𝑡</m:t>
                      </m:r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altLang="zh-HK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zh-HK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′)</m:t>
                      </m:r>
                    </m:oMath>
                  </m:oMathPara>
                </a14:m>
                <a:endParaRPr lang="zh-HK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488" y="5661870"/>
                <a:ext cx="1103244" cy="369332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 r="-25967" b="-1666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Oval 50"/>
          <p:cNvSpPr/>
          <p:nvPr/>
        </p:nvSpPr>
        <p:spPr>
          <a:xfrm>
            <a:off x="5265530" y="4833324"/>
            <a:ext cx="76200" cy="645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3" name="Oval 72"/>
          <p:cNvSpPr/>
          <p:nvPr/>
        </p:nvSpPr>
        <p:spPr>
          <a:xfrm>
            <a:off x="7513430" y="3856456"/>
            <a:ext cx="76200" cy="645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4" name="Oval 73"/>
          <p:cNvSpPr/>
          <p:nvPr/>
        </p:nvSpPr>
        <p:spPr>
          <a:xfrm>
            <a:off x="7856330" y="4288256"/>
            <a:ext cx="76200" cy="645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" name="TextBox 39"/>
              <p:cNvSpPr txBox="1"/>
              <p:nvPr/>
            </p:nvSpPr>
            <p:spPr>
              <a:xfrm>
                <a:off x="609600" y="4951416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HK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HK" altLang="en-US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951416"/>
                <a:ext cx="304800" cy="369332"/>
              </a:xfrm>
              <a:prstGeom prst="rect">
                <a:avLst/>
              </a:prstGeom>
              <a:blipFill rotWithShape="1">
                <a:blip r:embed="rId14" cstate="print"/>
                <a:stretch>
                  <a:fillRect r="-18000" b="-819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758688" y="4038600"/>
            <a:ext cx="2667000" cy="1031940"/>
            <a:chOff x="1905000" y="4330148"/>
            <a:chExt cx="2667000" cy="1031940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1919288" y="5334000"/>
              <a:ext cx="1357312" cy="0"/>
            </a:xfrm>
            <a:prstGeom prst="line">
              <a:avLst/>
            </a:prstGeom>
            <a:ln w="28575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3276600" y="4343400"/>
              <a:ext cx="928688" cy="990600"/>
            </a:xfrm>
            <a:prstGeom prst="line">
              <a:avLst/>
            </a:prstGeom>
            <a:ln w="28575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 flipV="1">
              <a:off x="4205288" y="4343400"/>
              <a:ext cx="304800" cy="381000"/>
            </a:xfrm>
            <a:prstGeom prst="line">
              <a:avLst/>
            </a:prstGeom>
            <a:ln w="28575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1905000" y="5297556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3263348" y="5271052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4154556" y="4330148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4495800" y="4724400"/>
              <a:ext cx="76200" cy="645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3" name="TextBox 42"/>
              <p:cNvSpPr txBox="1"/>
              <p:nvPr/>
            </p:nvSpPr>
            <p:spPr>
              <a:xfrm>
                <a:off x="1977888" y="4924912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HK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HK" altLang="en-US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888" y="4924912"/>
                <a:ext cx="304800" cy="369332"/>
              </a:xfrm>
              <a:prstGeom prst="rect">
                <a:avLst/>
              </a:prstGeom>
              <a:blipFill rotWithShape="1">
                <a:blip r:embed="rId15" cstate="print"/>
                <a:stretch>
                  <a:fillRect r="-22000" b="-1000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5" name="TextBox 44"/>
              <p:cNvSpPr txBox="1"/>
              <p:nvPr/>
            </p:nvSpPr>
            <p:spPr>
              <a:xfrm>
                <a:off x="2855844" y="36576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HK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HK" altLang="en-US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844" y="3657600"/>
                <a:ext cx="304800" cy="369332"/>
              </a:xfrm>
              <a:prstGeom prst="rect">
                <a:avLst/>
              </a:prstGeom>
              <a:blipFill rotWithShape="1">
                <a:blip r:embed="rId16" cstate="print"/>
                <a:stretch>
                  <a:fillRect r="-22000" b="-819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6" name="TextBox 45"/>
              <p:cNvSpPr txBox="1"/>
              <p:nvPr/>
            </p:nvSpPr>
            <p:spPr>
              <a:xfrm>
                <a:off x="3352800" y="42672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HK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zh-HK" altLang="en-US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267200"/>
                <a:ext cx="304800" cy="369332"/>
              </a:xfrm>
              <a:prstGeom prst="rect">
                <a:avLst/>
              </a:prstGeom>
              <a:blipFill rotWithShape="1">
                <a:blip r:embed="rId17" cstate="print"/>
                <a:stretch>
                  <a:fillRect r="-20000" b="-819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7" name="TextBox 76"/>
              <p:cNvSpPr txBox="1"/>
              <p:nvPr/>
            </p:nvSpPr>
            <p:spPr>
              <a:xfrm>
                <a:off x="3886200" y="4583668"/>
                <a:ext cx="1066800" cy="3693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HK" dirty="0" smtClean="0">
                    <a:solidFill>
                      <a:srgbClr val="FF0000"/>
                    </a:solidFill>
                  </a:rPr>
                  <a:t>Drop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zh-HK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zh-HK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583668"/>
                <a:ext cx="1066800" cy="369332"/>
              </a:xfrm>
              <a:prstGeom prst="rect">
                <a:avLst/>
              </a:prstGeom>
              <a:blipFill rotWithShape="1">
                <a:blip r:embed="rId18" cstate="print"/>
                <a:stretch>
                  <a:fillRect l="-4520" t="-6349" b="-2222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4" name="TextBox 103"/>
              <p:cNvSpPr txBox="1"/>
              <p:nvPr/>
            </p:nvSpPr>
            <p:spPr>
              <a:xfrm>
                <a:off x="6497982" y="47752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HK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HK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altLang="zh-HK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HK" altLang="en-US" dirty="0"/>
              </a:p>
            </p:txBody>
          </p:sp>
        </mc:Choice>
        <mc:Fallback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7982" y="4775200"/>
                <a:ext cx="304800" cy="369332"/>
              </a:xfrm>
              <a:prstGeom prst="rect">
                <a:avLst/>
              </a:prstGeom>
              <a:blipFill rotWithShape="1">
                <a:blip r:embed="rId19" cstate="print"/>
                <a:stretch>
                  <a:fillRect r="-20000" b="-819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/>
          <p:cNvSpPr txBox="1"/>
          <p:nvPr/>
        </p:nvSpPr>
        <p:spPr>
          <a:xfrm>
            <a:off x="1596888" y="391112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 smtClean="0">
                <a:solidFill>
                  <a:srgbClr val="0070C0"/>
                </a:solidFill>
              </a:rPr>
              <a:t>T</a:t>
            </a:r>
            <a:endParaRPr lang="zh-HK" altLang="en-US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253647" y="392737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altLang="zh-HK" dirty="0" smtClean="0"/>
              <a:t>T’</a:t>
            </a:r>
            <a:endParaRPr lang="zh-HK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693365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5998"/>
    </mc:Choice>
    <mc:Fallback>
      <p:transition spd="slow" advTm="1159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56 -0.00185 L 0.24948 -0.00185 C 0.35885 -0.00185 0.4934 -0.00741 0.4934 -0.01181 L 0.4934 -0.02153 " pathEditMode="relative" rAng="0" ptsTypes="FfFF">
                                      <p:cBhvr>
                                        <p:cTn id="3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92" y="-995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1" grpId="0" animBg="1"/>
      <p:bldP spid="17" grpId="0" animBg="1"/>
      <p:bldP spid="70" grpId="0" animBg="1"/>
      <p:bldP spid="71" grpId="0" animBg="1"/>
      <p:bldP spid="72" grpId="0" animBg="1"/>
      <p:bldP spid="69" grpId="0" animBg="1"/>
      <p:bldP spid="51" grpId="0" animBg="1"/>
      <p:bldP spid="73" grpId="0" animBg="1"/>
      <p:bldP spid="74" grpId="0" animBg="1"/>
      <p:bldP spid="40" grpId="0" animBg="1"/>
      <p:bldP spid="40" grpId="1" animBg="1"/>
      <p:bldP spid="43" grpId="0" animBg="1"/>
      <p:bldP spid="43" grpId="1" animBg="1"/>
      <p:bldP spid="45" grpId="0" animBg="1"/>
      <p:bldP spid="45" grpId="1" animBg="1"/>
      <p:bldP spid="46" grpId="0" animBg="1"/>
      <p:bldP spid="46" grpId="1" animBg="1"/>
      <p:bldP spid="77" grpId="0" animBg="1"/>
      <p:bldP spid="104" grpId="0" animBg="1"/>
      <p:bldP spid="105" grpId="0"/>
      <p:bldP spid="1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Flowchart: Process 163"/>
          <p:cNvSpPr/>
          <p:nvPr/>
        </p:nvSpPr>
        <p:spPr>
          <a:xfrm>
            <a:off x="3534231" y="5192021"/>
            <a:ext cx="2504037" cy="1244214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63" name="Flowchart: Process 162"/>
          <p:cNvSpPr/>
          <p:nvPr/>
        </p:nvSpPr>
        <p:spPr>
          <a:xfrm>
            <a:off x="6038269" y="3895129"/>
            <a:ext cx="2518512" cy="1280147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62" name="Flowchart: Process 161"/>
          <p:cNvSpPr/>
          <p:nvPr/>
        </p:nvSpPr>
        <p:spPr>
          <a:xfrm>
            <a:off x="6046093" y="2675930"/>
            <a:ext cx="2510687" cy="121075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61" name="Flowchart: Process 160"/>
          <p:cNvSpPr/>
          <p:nvPr/>
        </p:nvSpPr>
        <p:spPr>
          <a:xfrm>
            <a:off x="3523302" y="2675930"/>
            <a:ext cx="2514966" cy="121920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60" name="Flowchart: Process 159"/>
          <p:cNvSpPr/>
          <p:nvPr/>
        </p:nvSpPr>
        <p:spPr>
          <a:xfrm>
            <a:off x="1207485" y="3895131"/>
            <a:ext cx="2326745" cy="1280146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9" name="Flowchart: Process 158"/>
          <p:cNvSpPr/>
          <p:nvPr/>
        </p:nvSpPr>
        <p:spPr>
          <a:xfrm>
            <a:off x="1207485" y="2675930"/>
            <a:ext cx="2326746" cy="121075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8" name="Flowchart: Process 157"/>
          <p:cNvSpPr/>
          <p:nvPr/>
        </p:nvSpPr>
        <p:spPr>
          <a:xfrm>
            <a:off x="6046093" y="5192020"/>
            <a:ext cx="2510688" cy="1244214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7" name="Flowchart: Process 156"/>
          <p:cNvSpPr/>
          <p:nvPr/>
        </p:nvSpPr>
        <p:spPr>
          <a:xfrm>
            <a:off x="3531493" y="3895131"/>
            <a:ext cx="2514599" cy="1295399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7" name="Flowchart: Process 46"/>
          <p:cNvSpPr/>
          <p:nvPr/>
        </p:nvSpPr>
        <p:spPr>
          <a:xfrm>
            <a:off x="1207485" y="5214817"/>
            <a:ext cx="2324008" cy="1260446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Is PPTS always good?</a:t>
            </a:r>
            <a:endParaRPr lang="zh-HK" alt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207485" y="2675930"/>
            <a:ext cx="2095408" cy="1162012"/>
            <a:chOff x="1207485" y="2675930"/>
            <a:chExt cx="2095408" cy="1162012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7" name="TextBox 6"/>
                <p:cNvSpPr txBox="1"/>
                <p:nvPr/>
              </p:nvSpPr>
              <p:spPr>
                <a:xfrm>
                  <a:off x="1207485" y="3530165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7485" y="3530165"/>
                  <a:ext cx="209541" cy="307777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r="-44118" b="-1961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" name="Group 7"/>
            <p:cNvGrpSpPr/>
            <p:nvPr/>
          </p:nvGrpSpPr>
          <p:grpSpPr>
            <a:xfrm>
              <a:off x="1309978" y="2997178"/>
              <a:ext cx="1833482" cy="593921"/>
              <a:chOff x="1905000" y="4330148"/>
              <a:chExt cx="2667000" cy="1031940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1919288" y="5334000"/>
                <a:ext cx="1357312" cy="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3276600" y="4343400"/>
                <a:ext cx="928688" cy="9906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4205288" y="4343400"/>
                <a:ext cx="304800" cy="3810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Oval 14"/>
              <p:cNvSpPr/>
              <p:nvPr/>
            </p:nvSpPr>
            <p:spPr>
              <a:xfrm>
                <a:off x="1905000" y="5297556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263348" y="5271052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4154556" y="4330148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4495800" y="4724400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148142" y="3514911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8142" y="3514911"/>
                  <a:ext cx="209541" cy="307777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 r="-42857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2685883" y="2675930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85883" y="2675930"/>
                  <a:ext cx="209541" cy="307777"/>
                </a:xfrm>
                <a:prstGeom prst="rect">
                  <a:avLst/>
                </a:prstGeom>
                <a:blipFill rotWithShape="1">
                  <a:blip r:embed="rId6" cstate="print"/>
                  <a:stretch>
                    <a:fillRect r="-44118" b="-6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093352" y="3136373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3352" y="3136373"/>
                  <a:ext cx="209541" cy="307777"/>
                </a:xfrm>
                <a:prstGeom prst="rect">
                  <a:avLst/>
                </a:prstGeom>
                <a:blipFill rotWithShape="1">
                  <a:blip r:embed="rId7" cstate="print"/>
                  <a:stretch>
                    <a:fillRect r="-42857" b="-1961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 31"/>
          <p:cNvGrpSpPr/>
          <p:nvPr/>
        </p:nvGrpSpPr>
        <p:grpSpPr>
          <a:xfrm>
            <a:off x="1207485" y="4028518"/>
            <a:ext cx="1991140" cy="1162012"/>
            <a:chOff x="1207485" y="4028518"/>
            <a:chExt cx="1991140" cy="1162012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1207485" y="4882753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7485" y="4882753"/>
                  <a:ext cx="209541" cy="307777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r="-44118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" name="Group 19"/>
            <p:cNvGrpSpPr/>
            <p:nvPr/>
          </p:nvGrpSpPr>
          <p:grpSpPr>
            <a:xfrm>
              <a:off x="1309978" y="4257119"/>
              <a:ext cx="1740500" cy="686570"/>
              <a:chOff x="1905000" y="4169171"/>
              <a:chExt cx="2531748" cy="1192917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919288" y="5334000"/>
                <a:ext cx="1357312" cy="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V="1">
                <a:off x="3276601" y="4233704"/>
                <a:ext cx="709864" cy="1100299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27" idx="1"/>
              </p:cNvCxnSpPr>
              <p:nvPr/>
            </p:nvCxnSpPr>
            <p:spPr>
              <a:xfrm flipH="1" flipV="1">
                <a:off x="3989924" y="4233705"/>
                <a:ext cx="381783" cy="606903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1905000" y="5297556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263348" y="5271052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3951824" y="4169171"/>
                <a:ext cx="76200" cy="6453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4360548" y="4831158"/>
                <a:ext cx="76200" cy="6453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2148142" y="4867499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8142" y="4867499"/>
                  <a:ext cx="209541" cy="307777"/>
                </a:xfrm>
                <a:prstGeom prst="rect">
                  <a:avLst/>
                </a:prstGeom>
                <a:blipFill rotWithShape="1">
                  <a:blip r:embed="rId8" cstate="print"/>
                  <a:stretch>
                    <a:fillRect r="-42857" b="-1961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2685883" y="4028518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85883" y="4028518"/>
                  <a:ext cx="209541" cy="307777"/>
                </a:xfrm>
                <a:prstGeom prst="rect">
                  <a:avLst/>
                </a:prstGeom>
                <a:blipFill rotWithShape="1">
                  <a:blip r:embed="rId9" cstate="print"/>
                  <a:stretch>
                    <a:fillRect r="-44118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2989084" y="4574183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9084" y="4574183"/>
                  <a:ext cx="209541" cy="307777"/>
                </a:xfrm>
                <a:prstGeom prst="rect">
                  <a:avLst/>
                </a:prstGeom>
                <a:blipFill rotWithShape="1">
                  <a:blip r:embed="rId7" cstate="print"/>
                  <a:stretch>
                    <a:fillRect r="-42857" b="-1961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Group 30"/>
          <p:cNvGrpSpPr/>
          <p:nvPr/>
        </p:nvGrpSpPr>
        <p:grpSpPr>
          <a:xfrm>
            <a:off x="1251484" y="5445851"/>
            <a:ext cx="1903764" cy="811576"/>
            <a:chOff x="1251484" y="5445851"/>
            <a:chExt cx="1903764" cy="811576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1251484" y="5949650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51484" y="5949650"/>
                  <a:ext cx="209541" cy="307777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r="-40000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6" name="Group 35"/>
            <p:cNvGrpSpPr/>
            <p:nvPr/>
          </p:nvGrpSpPr>
          <p:grpSpPr>
            <a:xfrm>
              <a:off x="1353977" y="5499955"/>
              <a:ext cx="1687492" cy="537483"/>
              <a:chOff x="1905000" y="4428211"/>
              <a:chExt cx="2454644" cy="933877"/>
            </a:xfrm>
          </p:grpSpPr>
          <p:cxnSp>
            <p:nvCxnSpPr>
              <p:cNvPr id="37" name="Straight Connector 36"/>
              <p:cNvCxnSpPr>
                <a:endCxn id="41" idx="2"/>
              </p:cNvCxnSpPr>
              <p:nvPr/>
            </p:nvCxnSpPr>
            <p:spPr>
              <a:xfrm flipV="1">
                <a:off x="1919289" y="4972798"/>
                <a:ext cx="72765" cy="361202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>
                <a:stCxn id="41" idx="2"/>
                <a:endCxn id="42" idx="2"/>
              </p:cNvCxnSpPr>
              <p:nvPr/>
            </p:nvCxnSpPr>
            <p:spPr>
              <a:xfrm>
                <a:off x="1992054" y="4972797"/>
                <a:ext cx="1262624" cy="286608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endCxn id="42" idx="6"/>
              </p:cNvCxnSpPr>
              <p:nvPr/>
            </p:nvCxnSpPr>
            <p:spPr>
              <a:xfrm flipH="1">
                <a:off x="3330878" y="4492744"/>
                <a:ext cx="952566" cy="766662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Oval 39"/>
              <p:cNvSpPr/>
              <p:nvPr/>
            </p:nvSpPr>
            <p:spPr>
              <a:xfrm>
                <a:off x="1905000" y="5297556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992054" y="4940530"/>
                <a:ext cx="76200" cy="6453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254678" y="5227138"/>
                <a:ext cx="76200" cy="6453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283444" y="4428211"/>
                <a:ext cx="76200" cy="6453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1332859" y="5518525"/>
                  <a:ext cx="2667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2859" y="5518525"/>
                  <a:ext cx="266700" cy="307777"/>
                </a:xfrm>
                <a:prstGeom prst="rect">
                  <a:avLst/>
                </a:prstGeom>
                <a:blipFill rotWithShape="1">
                  <a:blip r:embed="rId10" cstate="print"/>
                  <a:stretch>
                    <a:fillRect r="-13953" b="-1961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2203892" y="5917948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3892" y="5917948"/>
                  <a:ext cx="209541" cy="307777"/>
                </a:xfrm>
                <a:prstGeom prst="rect">
                  <a:avLst/>
                </a:prstGeom>
                <a:blipFill rotWithShape="1">
                  <a:blip r:embed="rId9" cstate="print"/>
                  <a:stretch>
                    <a:fillRect r="-44118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2945707" y="5445851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45707" y="5445851"/>
                  <a:ext cx="209541" cy="307777"/>
                </a:xfrm>
                <a:prstGeom prst="rect">
                  <a:avLst/>
                </a:prstGeom>
                <a:blipFill rotWithShape="1">
                  <a:blip r:embed="rId7" cstate="print"/>
                  <a:stretch>
                    <a:fillRect r="-42857" b="-1961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53" name="Straight Connector 52"/>
          <p:cNvCxnSpPr/>
          <p:nvPr/>
        </p:nvCxnSpPr>
        <p:spPr>
          <a:xfrm flipV="1">
            <a:off x="1251484" y="3895131"/>
            <a:ext cx="730529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1207485" y="5192021"/>
            <a:ext cx="734929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523302" y="2238608"/>
            <a:ext cx="10929" cy="41976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3645885" y="3136373"/>
            <a:ext cx="2095408" cy="701569"/>
            <a:chOff x="3645885" y="3136373"/>
            <a:chExt cx="2095408" cy="701569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3645885" y="3530165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5885" y="3530165"/>
                  <a:ext cx="209541" cy="307777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r="-44118" b="-1961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1" name="Group 60"/>
            <p:cNvGrpSpPr/>
            <p:nvPr/>
          </p:nvGrpSpPr>
          <p:grpSpPr>
            <a:xfrm>
              <a:off x="3748378" y="3224086"/>
              <a:ext cx="1833482" cy="367014"/>
              <a:chOff x="1905000" y="4724400"/>
              <a:chExt cx="2667000" cy="637688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>
                <a:off x="1919288" y="5334000"/>
                <a:ext cx="1357312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>
                <a:endCxn id="68" idx="2"/>
              </p:cNvCxnSpPr>
              <p:nvPr/>
            </p:nvCxnSpPr>
            <p:spPr>
              <a:xfrm flipV="1">
                <a:off x="3276601" y="4756667"/>
                <a:ext cx="1219200" cy="57733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/>
              <p:cNvSpPr/>
              <p:nvPr/>
            </p:nvSpPr>
            <p:spPr>
              <a:xfrm>
                <a:off x="1905000" y="5297556"/>
                <a:ext cx="76200" cy="64532"/>
              </a:xfrm>
              <a:prstGeom prst="ellips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3263348" y="5271052"/>
                <a:ext cx="76200" cy="64532"/>
              </a:xfrm>
              <a:prstGeom prst="ellips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4495800" y="4724400"/>
                <a:ext cx="76200" cy="64532"/>
              </a:xfrm>
              <a:prstGeom prst="ellips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4586542" y="3514911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86542" y="3514911"/>
                  <a:ext cx="209541" cy="307777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 r="-42857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5531752" y="3136373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1752" y="3136373"/>
                  <a:ext cx="209541" cy="307777"/>
                </a:xfrm>
                <a:prstGeom prst="rect">
                  <a:avLst/>
                </a:prstGeom>
                <a:blipFill rotWithShape="1">
                  <a:blip r:embed="rId7" cstate="print"/>
                  <a:stretch>
                    <a:fillRect r="-42857" b="-1961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up 4"/>
          <p:cNvGrpSpPr/>
          <p:nvPr/>
        </p:nvGrpSpPr>
        <p:grpSpPr>
          <a:xfrm>
            <a:off x="3645885" y="4028518"/>
            <a:ext cx="2095408" cy="1162012"/>
            <a:chOff x="3645885" y="4028518"/>
            <a:chExt cx="2095408" cy="1162012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3645885" y="4882753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5885" y="4882753"/>
                  <a:ext cx="209541" cy="307777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r="-44118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3" name="Group 72"/>
            <p:cNvGrpSpPr/>
            <p:nvPr/>
          </p:nvGrpSpPr>
          <p:grpSpPr>
            <a:xfrm>
              <a:off x="3746564" y="4257119"/>
              <a:ext cx="1742314" cy="686570"/>
              <a:chOff x="1902361" y="4169171"/>
              <a:chExt cx="2534387" cy="1192917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flipV="1">
                <a:off x="1902361" y="4220987"/>
                <a:ext cx="2125662" cy="1096791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stCxn id="80" idx="1"/>
              </p:cNvCxnSpPr>
              <p:nvPr/>
            </p:nvCxnSpPr>
            <p:spPr>
              <a:xfrm flipH="1" flipV="1">
                <a:off x="3989924" y="4233705"/>
                <a:ext cx="381783" cy="606903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Oval 76"/>
              <p:cNvSpPr/>
              <p:nvPr/>
            </p:nvSpPr>
            <p:spPr>
              <a:xfrm>
                <a:off x="1905000" y="5297556"/>
                <a:ext cx="76200" cy="64532"/>
              </a:xfrm>
              <a:prstGeom prst="ellips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3951824" y="4169171"/>
                <a:ext cx="76200" cy="64533"/>
              </a:xfrm>
              <a:prstGeom prst="ellips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4360548" y="4831158"/>
                <a:ext cx="76200" cy="64533"/>
              </a:xfrm>
              <a:prstGeom prst="ellips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82" name="TextBox 81"/>
                <p:cNvSpPr txBox="1"/>
                <p:nvPr/>
              </p:nvSpPr>
              <p:spPr>
                <a:xfrm>
                  <a:off x="5124283" y="4028518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82" name="TextBox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24283" y="4028518"/>
                  <a:ext cx="209541" cy="307777"/>
                </a:xfrm>
                <a:prstGeom prst="rect">
                  <a:avLst/>
                </a:prstGeom>
                <a:blipFill rotWithShape="1">
                  <a:blip r:embed="rId9" cstate="print"/>
                  <a:stretch>
                    <a:fillRect r="-44118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83" name="TextBox 82"/>
                <p:cNvSpPr txBox="1"/>
                <p:nvPr/>
              </p:nvSpPr>
              <p:spPr>
                <a:xfrm>
                  <a:off x="5531752" y="4488961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83" name="TextBox 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1752" y="4488961"/>
                  <a:ext cx="209541" cy="307777"/>
                </a:xfrm>
                <a:prstGeom prst="rect">
                  <a:avLst/>
                </a:prstGeom>
                <a:blipFill rotWithShape="1">
                  <a:blip r:embed="rId7" cstate="print"/>
                  <a:stretch>
                    <a:fillRect r="-42857" b="-1961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 5"/>
          <p:cNvGrpSpPr/>
          <p:nvPr/>
        </p:nvGrpSpPr>
        <p:grpSpPr>
          <a:xfrm>
            <a:off x="3689884" y="5369434"/>
            <a:ext cx="1861001" cy="827053"/>
            <a:chOff x="3689884" y="5369434"/>
            <a:chExt cx="1861001" cy="827053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84" name="TextBox 83"/>
                <p:cNvSpPr txBox="1"/>
                <p:nvPr/>
              </p:nvSpPr>
              <p:spPr>
                <a:xfrm>
                  <a:off x="3689884" y="5888710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89884" y="5888710"/>
                  <a:ext cx="209541" cy="307777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r="-40000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5" name="Group 84"/>
            <p:cNvGrpSpPr/>
            <p:nvPr/>
          </p:nvGrpSpPr>
          <p:grpSpPr>
            <a:xfrm>
              <a:off x="3792377" y="5412167"/>
              <a:ext cx="1687492" cy="537483"/>
              <a:chOff x="1905000" y="4428211"/>
              <a:chExt cx="2454644" cy="933877"/>
            </a:xfrm>
          </p:grpSpPr>
          <p:cxnSp>
            <p:nvCxnSpPr>
              <p:cNvPr id="87" name="Straight Connector 86"/>
              <p:cNvCxnSpPr>
                <a:stCxn id="89" idx="1"/>
                <a:endCxn id="91" idx="2"/>
              </p:cNvCxnSpPr>
              <p:nvPr/>
            </p:nvCxnSpPr>
            <p:spPr>
              <a:xfrm flipV="1">
                <a:off x="1916160" y="5259405"/>
                <a:ext cx="1338518" cy="47601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>
                <a:endCxn id="91" idx="6"/>
              </p:cNvCxnSpPr>
              <p:nvPr/>
            </p:nvCxnSpPr>
            <p:spPr>
              <a:xfrm flipH="1">
                <a:off x="3330878" y="4492744"/>
                <a:ext cx="952566" cy="766662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Oval 88"/>
              <p:cNvSpPr/>
              <p:nvPr/>
            </p:nvSpPr>
            <p:spPr>
              <a:xfrm>
                <a:off x="1905000" y="5297556"/>
                <a:ext cx="76200" cy="64532"/>
              </a:xfrm>
              <a:prstGeom prst="ellips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3254678" y="5227138"/>
                <a:ext cx="76200" cy="64533"/>
              </a:xfrm>
              <a:prstGeom prst="ellips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4283444" y="4428211"/>
                <a:ext cx="76200" cy="64533"/>
              </a:xfrm>
              <a:prstGeom prst="ellips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4642292" y="5819671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2292" y="5819671"/>
                  <a:ext cx="209541" cy="307777"/>
                </a:xfrm>
                <a:prstGeom prst="rect">
                  <a:avLst/>
                </a:prstGeom>
                <a:blipFill rotWithShape="1">
                  <a:blip r:embed="rId9" cstate="print"/>
                  <a:stretch>
                    <a:fillRect r="-44118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95" name="TextBox 94"/>
                <p:cNvSpPr txBox="1"/>
                <p:nvPr/>
              </p:nvSpPr>
              <p:spPr>
                <a:xfrm>
                  <a:off x="5341344" y="5369434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95" name="TextBox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1344" y="5369434"/>
                  <a:ext cx="209541" cy="307777"/>
                </a:xfrm>
                <a:prstGeom prst="rect">
                  <a:avLst/>
                </a:prstGeom>
                <a:blipFill rotWithShape="1">
                  <a:blip r:embed="rId11" cstate="print"/>
                  <a:stretch>
                    <a:fillRect r="-42857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/>
          <p:cNvGrpSpPr/>
          <p:nvPr/>
        </p:nvGrpSpPr>
        <p:grpSpPr>
          <a:xfrm>
            <a:off x="6312885" y="2675930"/>
            <a:ext cx="2095408" cy="1162012"/>
            <a:chOff x="6312885" y="2675930"/>
            <a:chExt cx="2095408" cy="1162012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96" name="TextBox 95"/>
                <p:cNvSpPr txBox="1"/>
                <p:nvPr/>
              </p:nvSpPr>
              <p:spPr>
                <a:xfrm>
                  <a:off x="6312885" y="3530165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96" name="TextBox 9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12885" y="3530165"/>
                  <a:ext cx="209541" cy="307777"/>
                </a:xfrm>
                <a:prstGeom prst="rect">
                  <a:avLst/>
                </a:prstGeom>
                <a:blipFill rotWithShape="1">
                  <a:blip r:embed="rId12" cstate="print"/>
                  <a:stretch>
                    <a:fillRect r="-41176" b="-1961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7" name="Group 96"/>
            <p:cNvGrpSpPr/>
            <p:nvPr/>
          </p:nvGrpSpPr>
          <p:grpSpPr>
            <a:xfrm>
              <a:off x="6415378" y="2997178"/>
              <a:ext cx="1833482" cy="593921"/>
              <a:chOff x="1905000" y="4330148"/>
              <a:chExt cx="2667000" cy="1031940"/>
            </a:xfrm>
          </p:grpSpPr>
          <p:cxnSp>
            <p:nvCxnSpPr>
              <p:cNvPr id="98" name="Straight Connector 97"/>
              <p:cNvCxnSpPr>
                <a:endCxn id="103" idx="0"/>
              </p:cNvCxnSpPr>
              <p:nvPr/>
            </p:nvCxnSpPr>
            <p:spPr>
              <a:xfrm flipV="1">
                <a:off x="1919289" y="4330148"/>
                <a:ext cx="2273368" cy="1003853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flipH="1" flipV="1">
                <a:off x="4205288" y="4343400"/>
                <a:ext cx="304800" cy="381000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Oval 100"/>
              <p:cNvSpPr/>
              <p:nvPr/>
            </p:nvSpPr>
            <p:spPr>
              <a:xfrm>
                <a:off x="1905000" y="5297556"/>
                <a:ext cx="76200" cy="64532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4154556" y="4330148"/>
                <a:ext cx="76200" cy="64532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4495800" y="4724400"/>
                <a:ext cx="76200" cy="64532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06" name="TextBox 105"/>
                <p:cNvSpPr txBox="1"/>
                <p:nvPr/>
              </p:nvSpPr>
              <p:spPr>
                <a:xfrm>
                  <a:off x="7791283" y="2675930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>
            <p:sp>
              <p:nvSpPr>
                <p:cNvPr id="106" name="TextBox 10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91283" y="2675930"/>
                  <a:ext cx="209541" cy="307777"/>
                </a:xfrm>
                <a:prstGeom prst="rect">
                  <a:avLst/>
                </a:prstGeom>
                <a:blipFill rotWithShape="1">
                  <a:blip r:embed="rId13" cstate="print"/>
                  <a:stretch>
                    <a:fillRect r="-47059" b="-6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07" name="TextBox 106"/>
                <p:cNvSpPr txBox="1"/>
                <p:nvPr/>
              </p:nvSpPr>
              <p:spPr>
                <a:xfrm>
                  <a:off x="8198752" y="3136373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8752" y="3136373"/>
                  <a:ext cx="209541" cy="307777"/>
                </a:xfrm>
                <a:prstGeom prst="rect">
                  <a:avLst/>
                </a:prstGeom>
                <a:blipFill rotWithShape="1">
                  <a:blip r:embed="rId14" cstate="print"/>
                  <a:stretch>
                    <a:fillRect r="-44118" b="-1961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Group 47"/>
          <p:cNvGrpSpPr/>
          <p:nvPr/>
        </p:nvGrpSpPr>
        <p:grpSpPr>
          <a:xfrm>
            <a:off x="6312885" y="4028518"/>
            <a:ext cx="2095408" cy="1162012"/>
            <a:chOff x="6312885" y="4028518"/>
            <a:chExt cx="2095408" cy="1162012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08" name="TextBox 107"/>
                <p:cNvSpPr txBox="1"/>
                <p:nvPr/>
              </p:nvSpPr>
              <p:spPr>
                <a:xfrm>
                  <a:off x="6312885" y="4882753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08" name="TextBox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12885" y="4882753"/>
                  <a:ext cx="209541" cy="307777"/>
                </a:xfrm>
                <a:prstGeom prst="rect">
                  <a:avLst/>
                </a:prstGeom>
                <a:blipFill rotWithShape="1">
                  <a:blip r:embed="rId12" cstate="print"/>
                  <a:stretch>
                    <a:fillRect r="-41176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9" name="Group 108"/>
            <p:cNvGrpSpPr/>
            <p:nvPr/>
          </p:nvGrpSpPr>
          <p:grpSpPr>
            <a:xfrm>
              <a:off x="6415379" y="4257119"/>
              <a:ext cx="1740500" cy="686570"/>
              <a:chOff x="1905000" y="4169171"/>
              <a:chExt cx="2531748" cy="1192917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 flipV="1">
                <a:off x="1965768" y="4211886"/>
                <a:ext cx="2042403" cy="1068039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>
                <a:stCxn id="116" idx="1"/>
              </p:cNvCxnSpPr>
              <p:nvPr/>
            </p:nvCxnSpPr>
            <p:spPr>
              <a:xfrm flipH="1" flipV="1">
                <a:off x="3989924" y="4233705"/>
                <a:ext cx="381783" cy="606903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Oval 112"/>
              <p:cNvSpPr/>
              <p:nvPr/>
            </p:nvSpPr>
            <p:spPr>
              <a:xfrm>
                <a:off x="1905000" y="5297556"/>
                <a:ext cx="76200" cy="64532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3951824" y="4169171"/>
                <a:ext cx="76200" cy="64533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4360548" y="4831158"/>
                <a:ext cx="76200" cy="64533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18" name="TextBox 117"/>
                <p:cNvSpPr txBox="1"/>
                <p:nvPr/>
              </p:nvSpPr>
              <p:spPr>
                <a:xfrm>
                  <a:off x="7791283" y="4028518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18" name="TextBox 1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91283" y="4028518"/>
                  <a:ext cx="209541" cy="307777"/>
                </a:xfrm>
                <a:prstGeom prst="rect">
                  <a:avLst/>
                </a:prstGeom>
                <a:blipFill rotWithShape="1">
                  <a:blip r:embed="rId15" cstate="print"/>
                  <a:stretch>
                    <a:fillRect r="-47059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19" name="TextBox 118"/>
                <p:cNvSpPr txBox="1"/>
                <p:nvPr/>
              </p:nvSpPr>
              <p:spPr>
                <a:xfrm>
                  <a:off x="8198752" y="4488961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19" name="TextBox 1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8752" y="4488961"/>
                  <a:ext cx="209541" cy="307777"/>
                </a:xfrm>
                <a:prstGeom prst="rect">
                  <a:avLst/>
                </a:prstGeom>
                <a:blipFill rotWithShape="1">
                  <a:blip r:embed="rId14" cstate="print"/>
                  <a:stretch>
                    <a:fillRect r="-44118" b="-1961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9" name="Group 48"/>
          <p:cNvGrpSpPr/>
          <p:nvPr/>
        </p:nvGrpSpPr>
        <p:grpSpPr>
          <a:xfrm>
            <a:off x="6337751" y="5369434"/>
            <a:ext cx="1880134" cy="827053"/>
            <a:chOff x="6337751" y="5369434"/>
            <a:chExt cx="1880134" cy="827053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20" name="TextBox 119"/>
                <p:cNvSpPr txBox="1"/>
                <p:nvPr/>
              </p:nvSpPr>
              <p:spPr>
                <a:xfrm>
                  <a:off x="6356884" y="5888710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20" name="TextBox 1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6884" y="5888710"/>
                  <a:ext cx="209541" cy="307777"/>
                </a:xfrm>
                <a:prstGeom prst="rect">
                  <a:avLst/>
                </a:prstGeom>
                <a:blipFill rotWithShape="1">
                  <a:blip r:embed="rId12" cstate="print"/>
                  <a:stretch>
                    <a:fillRect r="-41176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21" name="Group 120"/>
            <p:cNvGrpSpPr/>
            <p:nvPr/>
          </p:nvGrpSpPr>
          <p:grpSpPr>
            <a:xfrm>
              <a:off x="6459377" y="5394274"/>
              <a:ext cx="1687492" cy="555378"/>
              <a:chOff x="1905000" y="4397119"/>
              <a:chExt cx="2454644" cy="964969"/>
            </a:xfrm>
          </p:grpSpPr>
          <p:cxnSp>
            <p:nvCxnSpPr>
              <p:cNvPr id="122" name="Straight Connector 121"/>
              <p:cNvCxnSpPr>
                <a:endCxn id="126" idx="2"/>
              </p:cNvCxnSpPr>
              <p:nvPr/>
            </p:nvCxnSpPr>
            <p:spPr>
              <a:xfrm flipV="1">
                <a:off x="1919289" y="4972798"/>
                <a:ext cx="72765" cy="361202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flipV="1">
                <a:off x="2068254" y="4397119"/>
                <a:ext cx="2242291" cy="543412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Oval 124"/>
              <p:cNvSpPr/>
              <p:nvPr/>
            </p:nvSpPr>
            <p:spPr>
              <a:xfrm>
                <a:off x="1905000" y="5297556"/>
                <a:ext cx="76200" cy="64532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1992054" y="4940530"/>
                <a:ext cx="76200" cy="64533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4283444" y="4428211"/>
                <a:ext cx="76200" cy="64533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29" name="TextBox 128"/>
                <p:cNvSpPr txBox="1"/>
                <p:nvPr/>
              </p:nvSpPr>
              <p:spPr>
                <a:xfrm>
                  <a:off x="6337751" y="5453822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29" name="TextBox 1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37751" y="5453822"/>
                  <a:ext cx="209541" cy="307777"/>
                </a:xfrm>
                <a:prstGeom prst="rect">
                  <a:avLst/>
                </a:prstGeom>
                <a:blipFill rotWithShape="1">
                  <a:blip r:embed="rId16" cstate="print"/>
                  <a:stretch>
                    <a:fillRect r="-44118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31" name="TextBox 130"/>
                <p:cNvSpPr txBox="1"/>
                <p:nvPr/>
              </p:nvSpPr>
              <p:spPr>
                <a:xfrm>
                  <a:off x="8008344" y="5369434"/>
                  <a:ext cx="20954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1400" i="1">
                      <a:latin typeface="Cambria Math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31" name="TextBox 1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08344" y="5369434"/>
                  <a:ext cx="209541" cy="307777"/>
                </a:xfrm>
                <a:prstGeom prst="rect">
                  <a:avLst/>
                </a:prstGeom>
                <a:blipFill rotWithShape="1">
                  <a:blip r:embed="rId17" cstate="print"/>
                  <a:stretch>
                    <a:fillRect r="-44118" b="-4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32" name="Straight Connector 131"/>
          <p:cNvCxnSpPr/>
          <p:nvPr/>
        </p:nvCxnSpPr>
        <p:spPr>
          <a:xfrm>
            <a:off x="6046093" y="2238608"/>
            <a:ext cx="0" cy="419762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066800" y="2230398"/>
            <a:ext cx="2502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 smtClean="0"/>
              <a:t>Original trajectories</a:t>
            </a:r>
            <a:endParaRPr lang="zh-HK" altLang="en-US" b="1" dirty="0"/>
          </a:p>
        </p:txBody>
      </p:sp>
      <p:sp>
        <p:nvSpPr>
          <p:cNvPr id="170" name="TextBox 169"/>
          <p:cNvSpPr txBox="1"/>
          <p:nvPr/>
        </p:nvSpPr>
        <p:spPr>
          <a:xfrm>
            <a:off x="3603431" y="183773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b="1" dirty="0" smtClean="0"/>
              <a:t>Simplified trajectory (via PPTS)</a:t>
            </a:r>
            <a:endParaRPr lang="zh-HK" altLang="en-US" b="1" dirty="0"/>
          </a:p>
        </p:txBody>
      </p:sp>
      <p:sp>
        <p:nvSpPr>
          <p:cNvPr id="171" name="TextBox 170"/>
          <p:cNvSpPr txBox="1"/>
          <p:nvPr/>
        </p:nvSpPr>
        <p:spPr>
          <a:xfrm>
            <a:off x="6270780" y="18288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b="1" dirty="0" smtClean="0"/>
              <a:t>Simplified trajectory</a:t>
            </a:r>
          </a:p>
          <a:p>
            <a:pPr algn="ctr"/>
            <a:r>
              <a:rPr lang="en-US" altLang="zh-HK" b="1" dirty="0" smtClean="0">
                <a:solidFill>
                  <a:srgbClr val="FF0000"/>
                </a:solidFill>
              </a:rPr>
              <a:t>(via DPTS)</a:t>
            </a:r>
            <a:endParaRPr lang="zh-HK" altLang="en-US" b="1" dirty="0">
              <a:solidFill>
                <a:srgbClr val="FF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257592" y="274511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 smtClean="0">
                <a:solidFill>
                  <a:srgbClr val="0070C0"/>
                </a:solidFill>
              </a:rPr>
              <a:t>T</a:t>
            </a:r>
            <a:r>
              <a:rPr lang="en-US" altLang="zh-HK" baseline="-25000" dirty="0" smtClean="0">
                <a:solidFill>
                  <a:srgbClr val="0070C0"/>
                </a:solidFill>
              </a:rPr>
              <a:t>1</a:t>
            </a:r>
            <a:endParaRPr lang="zh-HK" altLang="en-US" dirty="0">
              <a:solidFill>
                <a:srgbClr val="0070C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233778" y="389395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altLang="zh-HK" dirty="0"/>
              <a:t>T</a:t>
            </a:r>
            <a:r>
              <a:rPr lang="en-US" altLang="zh-HK" baseline="-25000" dirty="0"/>
              <a:t>2</a:t>
            </a:r>
            <a:endParaRPr lang="zh-HK" altLang="en-US" baseline="-25000" dirty="0"/>
          </a:p>
        </p:txBody>
      </p:sp>
      <p:sp>
        <p:nvSpPr>
          <p:cNvPr id="124" name="TextBox 123"/>
          <p:cNvSpPr txBox="1"/>
          <p:nvPr/>
        </p:nvSpPr>
        <p:spPr>
          <a:xfrm>
            <a:off x="1207485" y="517682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altLang="zh-HK" dirty="0"/>
              <a:t>T</a:t>
            </a:r>
            <a:r>
              <a:rPr lang="en-US" altLang="zh-HK" baseline="-25000" dirty="0"/>
              <a:t>3</a:t>
            </a:r>
            <a:endParaRPr lang="zh-HK" altLang="en-US" baseline="-25000" dirty="0"/>
          </a:p>
        </p:txBody>
      </p:sp>
      <p:sp>
        <p:nvSpPr>
          <p:cNvPr id="127" name="TextBox 126"/>
          <p:cNvSpPr txBox="1"/>
          <p:nvPr/>
        </p:nvSpPr>
        <p:spPr>
          <a:xfrm>
            <a:off x="3597138" y="275213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altLang="zh-HK" dirty="0"/>
              <a:t>T</a:t>
            </a:r>
            <a:r>
              <a:rPr lang="en-US" altLang="zh-HK" baseline="-25000" dirty="0"/>
              <a:t>1</a:t>
            </a:r>
            <a:r>
              <a:rPr lang="en-US" altLang="zh-HK" dirty="0"/>
              <a:t>’</a:t>
            </a:r>
            <a:endParaRPr lang="zh-HK" alt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3609838" y="391237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altLang="zh-HK" dirty="0"/>
              <a:t>T</a:t>
            </a:r>
            <a:r>
              <a:rPr lang="en-US" altLang="zh-HK" baseline="-25000" dirty="0"/>
              <a:t>2</a:t>
            </a:r>
            <a:r>
              <a:rPr lang="en-US" altLang="zh-HK" dirty="0"/>
              <a:t>’</a:t>
            </a:r>
            <a:endParaRPr lang="zh-HK" alt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3631307" y="5183837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altLang="zh-HK" dirty="0"/>
              <a:t>T</a:t>
            </a:r>
            <a:r>
              <a:rPr lang="en-US" altLang="zh-HK" baseline="-25000" dirty="0"/>
              <a:t>3</a:t>
            </a:r>
            <a:r>
              <a:rPr lang="en-US" altLang="zh-HK" dirty="0"/>
              <a:t>’</a:t>
            </a:r>
            <a:endParaRPr lang="zh-HK" alt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6106573" y="272862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altLang="zh-HK" dirty="0"/>
              <a:t>T</a:t>
            </a:r>
            <a:r>
              <a:rPr lang="en-US" altLang="zh-HK" baseline="-25000" dirty="0"/>
              <a:t>1</a:t>
            </a:r>
            <a:r>
              <a:rPr lang="en-US" altLang="zh-HK" dirty="0"/>
              <a:t>’’</a:t>
            </a:r>
            <a:endParaRPr lang="zh-HK" alt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6096000" y="389393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altLang="zh-HK" dirty="0"/>
              <a:t>T</a:t>
            </a:r>
            <a:r>
              <a:rPr lang="en-US" altLang="zh-HK" baseline="-25000" dirty="0"/>
              <a:t>2</a:t>
            </a:r>
            <a:r>
              <a:rPr lang="en-US" altLang="zh-HK" dirty="0"/>
              <a:t>’’</a:t>
            </a:r>
            <a:endParaRPr lang="zh-HK" alt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6069707" y="517679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altLang="zh-HK" dirty="0"/>
              <a:t>T</a:t>
            </a:r>
            <a:r>
              <a:rPr lang="en-US" altLang="zh-HK" baseline="-25000" dirty="0"/>
              <a:t>3</a:t>
            </a:r>
            <a:r>
              <a:rPr lang="en-US" altLang="zh-HK" dirty="0"/>
              <a:t>’’</a:t>
            </a:r>
            <a:endParaRPr lang="zh-HK" altLang="en-US" dirty="0"/>
          </a:p>
        </p:txBody>
      </p:sp>
      <p:sp>
        <p:nvSpPr>
          <p:cNvPr id="50" name="Rectangular Callout 49"/>
          <p:cNvSpPr/>
          <p:nvPr/>
        </p:nvSpPr>
        <p:spPr>
          <a:xfrm>
            <a:off x="5008376" y="457200"/>
            <a:ext cx="3197922" cy="685800"/>
          </a:xfrm>
          <a:prstGeom prst="wedgeRectCallout">
            <a:avLst>
              <a:gd name="adj1" fmla="val -648"/>
              <a:gd name="adj2" fmla="val 23842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rgbClr val="FF0000"/>
                </a:solidFill>
              </a:rPr>
              <a:t>Direction</a:t>
            </a:r>
            <a:r>
              <a:rPr lang="en-US" altLang="zh-HK" dirty="0" smtClean="0"/>
              <a:t>-preserving trajectory simplification</a:t>
            </a:r>
            <a:endParaRPr lang="zh-HK" altLang="en-US" dirty="0"/>
          </a:p>
        </p:txBody>
      </p:sp>
      <p:sp>
        <p:nvSpPr>
          <p:cNvPr id="137" name="Rectangular Callout 136"/>
          <p:cNvSpPr/>
          <p:nvPr/>
        </p:nvSpPr>
        <p:spPr>
          <a:xfrm>
            <a:off x="527872" y="457200"/>
            <a:ext cx="3197922" cy="685800"/>
          </a:xfrm>
          <a:prstGeom prst="wedgeRectCallout">
            <a:avLst>
              <a:gd name="adj1" fmla="val 68056"/>
              <a:gd name="adj2" fmla="val 24398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rgbClr val="FF0000"/>
                </a:solidFill>
              </a:rPr>
              <a:t>Position</a:t>
            </a:r>
            <a:r>
              <a:rPr lang="en-US" altLang="zh-HK" dirty="0" smtClean="0"/>
              <a:t>-preserving trajectory simplification</a:t>
            </a:r>
            <a:endParaRPr lang="zh-HK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006117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66665"/>
    </mc:Choice>
    <mc:Fallback>
      <p:transition spd="slow" advTm="166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animBg="1"/>
      <p:bldP spid="163" grpId="0" animBg="1"/>
      <p:bldP spid="162" grpId="0" animBg="1"/>
      <p:bldP spid="161" grpId="0" animBg="1"/>
      <p:bldP spid="160" grpId="0" animBg="1"/>
      <p:bldP spid="159" grpId="0" animBg="1"/>
      <p:bldP spid="158" grpId="0" animBg="1"/>
      <p:bldP spid="157" grpId="0" animBg="1"/>
      <p:bldP spid="47" grpId="0" animBg="1"/>
      <p:bldP spid="52" grpId="0"/>
      <p:bldP spid="170" grpId="0"/>
      <p:bldP spid="171" grpId="0"/>
      <p:bldP spid="114" grpId="0"/>
      <p:bldP spid="117" grpId="0"/>
      <p:bldP spid="124" grpId="0"/>
      <p:bldP spid="127" grpId="0"/>
      <p:bldP spid="130" grpId="0"/>
      <p:bldP spid="133" grpId="0"/>
      <p:bldP spid="134" grpId="0"/>
      <p:bldP spid="135" grpId="0"/>
      <p:bldP spid="136" grpId="0"/>
      <p:bldP spid="50" grpId="0" animBg="1"/>
      <p:bldP spid="1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What is “direction information” of a trajectory?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HK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752600" y="2985052"/>
            <a:ext cx="3048000" cy="1663148"/>
            <a:chOff x="1143000" y="3962400"/>
            <a:chExt cx="3048000" cy="1663148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143000" y="5256216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3000" y="5256216"/>
                  <a:ext cx="304800" cy="369332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r="-18000" b="-81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" name="Group 6"/>
            <p:cNvGrpSpPr/>
            <p:nvPr/>
          </p:nvGrpSpPr>
          <p:grpSpPr>
            <a:xfrm>
              <a:off x="1292088" y="4330148"/>
              <a:ext cx="2667000" cy="1031940"/>
              <a:chOff x="1905000" y="4330148"/>
              <a:chExt cx="2667000" cy="103194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1919288" y="5334000"/>
                <a:ext cx="1357312" cy="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3276600" y="4343400"/>
                <a:ext cx="928688" cy="9906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 flipV="1">
                <a:off x="4205288" y="4343400"/>
                <a:ext cx="304800" cy="3810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Oval 13"/>
              <p:cNvSpPr/>
              <p:nvPr/>
            </p:nvSpPr>
            <p:spPr>
              <a:xfrm>
                <a:off x="1905000" y="5297556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263348" y="5271052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4154556" y="4330148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4495800" y="4724400"/>
                <a:ext cx="76200" cy="645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511288" y="5229712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1288" y="5229712"/>
                  <a:ext cx="304800" cy="369332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r="-20000" b="-10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389244" y="396240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89244" y="3962400"/>
                  <a:ext cx="304800" cy="369332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 r="-20000" b="-10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3886200" y="457200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HK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dirty="0"/>
                </a:p>
              </p:txBody>
            </p:sp>
          </mc:Choice>
          <mc:Fallback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200" y="4572000"/>
                  <a:ext cx="304800" cy="369332"/>
                </a:xfrm>
                <a:prstGeom prst="rect">
                  <a:avLst/>
                </a:prstGeom>
                <a:blipFill rotWithShape="1">
                  <a:blip r:embed="rId6" cstate="print"/>
                  <a:stretch>
                    <a:fillRect r="-20000" b="-10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Group 17"/>
          <p:cNvGrpSpPr/>
          <p:nvPr/>
        </p:nvGrpSpPr>
        <p:grpSpPr>
          <a:xfrm>
            <a:off x="6172200" y="3352800"/>
            <a:ext cx="2398644" cy="1828800"/>
            <a:chOff x="6172200" y="3352800"/>
            <a:chExt cx="2398644" cy="1828800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6400800" y="4252364"/>
              <a:ext cx="20574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7391400" y="3443836"/>
              <a:ext cx="0" cy="1661564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8266044" y="4250971"/>
                  <a:ext cx="3048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HK" sz="1400" i="1" smtClean="0">
                            <a:latin typeface="Cambria Math"/>
                          </a:rPr>
                          <m:t>0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66044" y="4250971"/>
                  <a:ext cx="304800" cy="307777"/>
                </a:xfrm>
                <a:prstGeom prst="rect">
                  <a:avLst/>
                </a:prstGeom>
                <a:blipFill rotWithShape="1">
                  <a:blip r:embed="rId7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7345017" y="3352800"/>
                  <a:ext cx="57978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HK" altLang="en-US" sz="1400" i="1" smtClean="0">
                            <a:latin typeface="Cambria Math"/>
                          </a:rPr>
                          <m:t>𝜋</m:t>
                        </m:r>
                        <m:r>
                          <a:rPr lang="en-US" altLang="zh-HK" sz="1400" b="0" i="1" smtClean="0">
                            <a:latin typeface="Cambria Math"/>
                          </a:rPr>
                          <m:t>/2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45017" y="3352800"/>
                  <a:ext cx="579783" cy="307777"/>
                </a:xfrm>
                <a:prstGeom prst="rect">
                  <a:avLst/>
                </a:prstGeom>
                <a:blipFill rotWithShape="1">
                  <a:blip r:embed="rId8" cstate="print"/>
                  <a:stretch>
                    <a:fillRect b="-12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6172200" y="3959423"/>
                  <a:ext cx="57978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HK" altLang="en-US" sz="1400" i="1" smtClean="0">
                            <a:latin typeface="Cambria Math"/>
                          </a:rPr>
                          <m:t>𝜋</m:t>
                        </m:r>
                        <m:r>
                          <a:rPr lang="en-US" altLang="zh-HK" sz="1400" b="0" i="1" smtClean="0">
                            <a:latin typeface="Cambria Math"/>
                          </a:rPr>
                          <m:t>/2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2200" y="3959423"/>
                  <a:ext cx="579783" cy="307777"/>
                </a:xfrm>
                <a:prstGeom prst="rect">
                  <a:avLst/>
                </a:prstGeom>
                <a:blipFill rotWithShape="1">
                  <a:blip r:embed="rId9" cstate="print"/>
                  <a:stretch>
                    <a:fillRect b="-12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7391400" y="4873823"/>
                  <a:ext cx="57978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HK" sz="1400" b="0" i="1" smtClean="0">
                            <a:latin typeface="Cambria Math"/>
                          </a:rPr>
                          <m:t>3</m:t>
                        </m:r>
                        <m:r>
                          <a:rPr lang="zh-HK" altLang="en-US" sz="1400" i="1" smtClean="0">
                            <a:latin typeface="Cambria Math"/>
                          </a:rPr>
                          <m:t>𝜋</m:t>
                        </m:r>
                        <m:r>
                          <a:rPr lang="en-US" altLang="zh-HK" sz="1400" b="0" i="1" smtClean="0">
                            <a:latin typeface="Cambria Math"/>
                          </a:rPr>
                          <m:t>/2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1400" y="4873823"/>
                  <a:ext cx="579783" cy="307777"/>
                </a:xfrm>
                <a:prstGeom prst="rect">
                  <a:avLst/>
                </a:prstGeom>
                <a:blipFill rotWithShape="1">
                  <a:blip r:embed="rId10" cstate="print"/>
                  <a:stretch>
                    <a:fillRect b="-12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7" name="Straight Arrow Connector 26"/>
          <p:cNvCxnSpPr/>
          <p:nvPr/>
        </p:nvCxnSpPr>
        <p:spPr>
          <a:xfrm>
            <a:off x="2057400" y="4191000"/>
            <a:ext cx="990600" cy="0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311388" y="3405808"/>
            <a:ext cx="651012" cy="670964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343400" y="3352800"/>
            <a:ext cx="304800" cy="357808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Rectangle 19"/>
              <p:cNvSpPr/>
              <p:nvPr/>
            </p:nvSpPr>
            <p:spPr>
              <a:xfrm>
                <a:off x="6177688" y="2634829"/>
                <a:ext cx="2503624" cy="53488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HK" dirty="0"/>
                  <a:t>An angle in [</a:t>
                </a:r>
                <a14:m>
                  <m:oMath xmlns:m="http://schemas.openxmlformats.org/officeDocument/2006/math">
                    <m:r>
                      <a:rPr lang="en-US" altLang="zh-HK">
                        <a:latin typeface="Cambria Math"/>
                      </a:rPr>
                      <m:t>0, </m:t>
                    </m:r>
                    <m:r>
                      <a:rPr lang="en-US" altLang="zh-HK" i="1">
                        <a:latin typeface="Cambria Math"/>
                      </a:rPr>
                      <m:t>2</m:t>
                    </m:r>
                    <m:r>
                      <a:rPr lang="zh-HK" altLang="en-US" i="1">
                        <a:latin typeface="Cambria Math"/>
                      </a:rPr>
                      <m:t>𝜋</m:t>
                    </m:r>
                  </m:oMath>
                </a14:m>
                <a:r>
                  <a:rPr lang="en-US" altLang="zh-HK" dirty="0"/>
                  <a:t>]</a:t>
                </a:r>
                <a:endParaRPr lang="zh-HK" altLang="en-US" dirty="0"/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688" y="2634829"/>
                <a:ext cx="2503624" cy="534889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xmlns="" val="560272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673"/>
    </mc:Choice>
    <mc:Fallback>
      <p:transition spd="slow" advTm="406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1111 L 0.15521 0.04283 C 0.18767 0.05 0.23628 0.05394 0.28698 0.05394 C 0.34496 0.05394 0.39097 0.05 0.42361 0.04283 L 0.57916 0.01111 " pathEditMode="relative" rAng="0" ptsTypes="FffFF">
                                      <p:cBhvr>
                                        <p:cTn id="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58" y="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7 L 0.22188 -3.7037E-7 C 0.32136 -3.7037E-7 0.44393 0.0088 0.44393 0.0162 L 0.44393 0.03241 " pathEditMode="relative" rAng="0" ptsTypes="FfFF">
                                      <p:cBhvr>
                                        <p:cTn id="3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87" y="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0.16666 -4.81481E-6 C 0.24132 -4.81481E-6 0.33333 0.03542 0.33333 0.06482 L 0.33333 0.12963 " pathEditMode="relative" rAng="0" ptsTypes="FfFF">
                                      <p:cBhvr>
                                        <p:cTn id="4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62200" y="4940300"/>
            <a:ext cx="320040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Why should we preserve the “direction information”?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The “direction information” is heavily used, both directly and indirectly, in a wide range of applications on trajectory data.</a:t>
            </a:r>
          </a:p>
          <a:p>
            <a:r>
              <a:rPr lang="en-US" altLang="zh-HK" sz="2400" dirty="0" smtClean="0"/>
              <a:t>Some examples include:</a:t>
            </a:r>
          </a:p>
          <a:p>
            <a:pPr lvl="1"/>
            <a:r>
              <a:rPr lang="en-US" altLang="zh-HK" sz="2000" dirty="0" smtClean="0"/>
              <a:t>Map matching: </a:t>
            </a:r>
          </a:p>
          <a:p>
            <a:pPr lvl="2"/>
            <a:r>
              <a:rPr lang="en-US" altLang="zh-HK" sz="1600" dirty="0" smtClean="0"/>
              <a:t>Road’s </a:t>
            </a:r>
            <a:r>
              <a:rPr lang="en-US" altLang="zh-HK" sz="1600" dirty="0" smtClean="0">
                <a:solidFill>
                  <a:schemeClr val="tx2"/>
                </a:solidFill>
              </a:rPr>
              <a:t>orientations</a:t>
            </a:r>
            <a:r>
              <a:rPr lang="en-US" altLang="zh-HK" sz="1600" dirty="0" smtClean="0"/>
              <a:t> vs. trajectory’s </a:t>
            </a:r>
            <a:r>
              <a:rPr lang="en-US" altLang="zh-HK" sz="1600" dirty="0" smtClean="0">
                <a:solidFill>
                  <a:schemeClr val="tx2"/>
                </a:solidFill>
              </a:rPr>
              <a:t>directions</a:t>
            </a:r>
            <a:r>
              <a:rPr lang="en-US" altLang="zh-HK" sz="1600" dirty="0" smtClean="0"/>
              <a:t>.</a:t>
            </a:r>
          </a:p>
          <a:p>
            <a:pPr lvl="2"/>
            <a:r>
              <a:rPr lang="en-US" altLang="zh-HK" sz="1600" dirty="0" smtClean="0"/>
              <a:t>[VLDB’05, SSDBM’04]</a:t>
            </a:r>
          </a:p>
          <a:p>
            <a:pPr lvl="1"/>
            <a:r>
              <a:rPr lang="en-US" altLang="zh-HK" sz="2000" dirty="0" smtClean="0"/>
              <a:t>Knowledge </a:t>
            </a:r>
            <a:r>
              <a:rPr lang="en-US" altLang="zh-HK" sz="2000" dirty="0"/>
              <a:t>discovery on trajectory </a:t>
            </a:r>
            <a:r>
              <a:rPr lang="en-US" altLang="zh-HK" sz="2000" dirty="0" smtClean="0"/>
              <a:t>data: </a:t>
            </a:r>
          </a:p>
          <a:p>
            <a:pPr lvl="2"/>
            <a:r>
              <a:rPr lang="en-US" altLang="zh-HK" sz="1600" dirty="0" smtClean="0"/>
              <a:t>Clustering [SIGMOD’07, VLDBJ’11], Classification [VLDB’08], Outlier-detection [ICDE’08].</a:t>
            </a:r>
            <a:endParaRPr lang="en-US" altLang="zh-HK" sz="1600" dirty="0"/>
          </a:p>
          <a:p>
            <a:pPr lvl="1"/>
            <a:r>
              <a:rPr lang="en-US" altLang="zh-HK" sz="2000" dirty="0" smtClean="0"/>
              <a:t>Direction-based </a:t>
            </a:r>
            <a:r>
              <a:rPr lang="en-US" altLang="zh-HK" sz="2000" dirty="0"/>
              <a:t>query </a:t>
            </a:r>
            <a:r>
              <a:rPr lang="en-US" altLang="zh-HK" sz="2000" dirty="0" smtClean="0"/>
              <a:t>processing:</a:t>
            </a:r>
          </a:p>
          <a:p>
            <a:pPr lvl="2"/>
            <a:r>
              <a:rPr lang="en-US" altLang="zh-HK" sz="1600" dirty="0" smtClean="0"/>
              <a:t>Direction-constrained trajectory search [IDEAS’04], direction-based similarity search [TIME’07].</a:t>
            </a:r>
            <a:endParaRPr lang="zh-HK" alt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916987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58854"/>
    </mc:Choice>
    <mc:Fallback>
      <p:transition spd="slow" advTm="588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3.2|3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5.4|2.8|1.2|5.3|4.3|6.4|14|15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7.2|3.3|10.2|36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4.8|9.4|15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2.4|11.2|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5.9|5.8|9.5|2.5|1.7|2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7.9|9.2|5.1|11.9|4.6|6.3|1.1|1.6|2.8|0.5|0.5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8.1|5.3|6.4|5.3|6.6|10.2|14.4|0.9|13.9|4.3|0.6|0.6|0.4|7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3.7|1.4|0.3|1.6|0.2|4.2|10.1|6.6|8.5|1.8|2.5|8.4|0.6|16|4.8|1.8|0.5|33.1|2.8|3|6.8|2.6|0.3|6.3|1.1|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6.2|8.4|2.4|1.7|1.2|6.6|0.4|0.7|0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18.1|1.5|0.7|0.3|0.3|2|1.9|1.4|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18.4|4.9|5.8|4.3|24.5|2.9|3.5|9.2|0.8|0.3|0.3|16.7|7"/>
</p:tagLst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ay-theme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Ray-theme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TC102455596[[fn=Spring]]</Template>
  <TotalTime>3708</TotalTime>
  <Words>474</Words>
  <Application>Microsoft Office PowerPoint</Application>
  <PresentationFormat>On-screen Show (4:3)</PresentationFormat>
  <Paragraphs>218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Spring</vt:lpstr>
      <vt:lpstr>Ray-theme</vt:lpstr>
      <vt:lpstr>1_Ray-theme</vt:lpstr>
      <vt:lpstr>Direction-Preserving Trajectory Simplification</vt:lpstr>
      <vt:lpstr>Trajectory data</vt:lpstr>
      <vt:lpstr>A few notions first</vt:lpstr>
      <vt:lpstr>Raw trajectory data is usually of large volume</vt:lpstr>
      <vt:lpstr>Trajectory simplification: a rough view</vt:lpstr>
      <vt:lpstr>Existing Trajectory Simplification techniques</vt:lpstr>
      <vt:lpstr>Is PPTS always good?</vt:lpstr>
      <vt:lpstr>What is “direction information” of a trajectory?</vt:lpstr>
      <vt:lpstr>Why should we preserve the “direction information”?</vt:lpstr>
      <vt:lpstr>How to preserve the “direction information”?</vt:lpstr>
      <vt:lpstr>DPTS: A comparison with PPTS</vt:lpstr>
      <vt:lpstr>DPTS: Our proposed algorithms</vt:lpstr>
      <vt:lpstr>DPTS: Experimental study</vt:lpstr>
      <vt:lpstr>Conclusion</vt:lpstr>
      <vt:lpstr>Q &amp; 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Collective Spatial Keyword Queries: A Distance Owner-driven Approach</dc:title>
  <dc:creator>clong</dc:creator>
  <cp:lastModifiedBy>clong</cp:lastModifiedBy>
  <cp:revision>1175</cp:revision>
  <dcterms:created xsi:type="dcterms:W3CDTF">2006-08-16T00:00:00Z</dcterms:created>
  <dcterms:modified xsi:type="dcterms:W3CDTF">2013-09-11T00:34:28Z</dcterms:modified>
</cp:coreProperties>
</file>