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sldIdLst>
    <p:sldId id="447" r:id="rId3"/>
    <p:sldId id="410" r:id="rId4"/>
    <p:sldId id="411" r:id="rId5"/>
    <p:sldId id="412" r:id="rId6"/>
    <p:sldId id="413" r:id="rId7"/>
    <p:sldId id="414" r:id="rId8"/>
    <p:sldId id="443" r:id="rId9"/>
    <p:sldId id="415" r:id="rId10"/>
    <p:sldId id="419" r:id="rId11"/>
    <p:sldId id="444" r:id="rId12"/>
    <p:sldId id="427" r:id="rId13"/>
    <p:sldId id="421" r:id="rId14"/>
    <p:sldId id="445" r:id="rId15"/>
    <p:sldId id="422" r:id="rId16"/>
    <p:sldId id="424" r:id="rId17"/>
    <p:sldId id="425" r:id="rId18"/>
    <p:sldId id="426" r:id="rId19"/>
    <p:sldId id="418" r:id="rId20"/>
    <p:sldId id="446" r:id="rId21"/>
    <p:sldId id="428" r:id="rId22"/>
    <p:sldId id="430" r:id="rId23"/>
    <p:sldId id="431" r:id="rId24"/>
    <p:sldId id="448" r:id="rId25"/>
    <p:sldId id="449" r:id="rId26"/>
    <p:sldId id="450" r:id="rId27"/>
    <p:sldId id="429" r:id="rId28"/>
    <p:sldId id="451" r:id="rId29"/>
    <p:sldId id="452" r:id="rId30"/>
    <p:sldId id="434" r:id="rId31"/>
    <p:sldId id="453" r:id="rId32"/>
    <p:sldId id="43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3" autoAdjust="0"/>
    <p:restoredTop sz="82084" autoAdjust="0"/>
  </p:normalViewPr>
  <p:slideViewPr>
    <p:cSldViewPr snapToGrid="0">
      <p:cViewPr varScale="1">
        <p:scale>
          <a:sx n="94" d="100"/>
          <a:sy n="94" d="100"/>
        </p:scale>
        <p:origin x="11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3F0D9-8CB8-4CE8-86C3-281DE9F24C3B}" type="datetimeFigureOut">
              <a:rPr lang="en-HK" smtClean="0"/>
              <a:t>7/8/2019</a:t>
            </a:fld>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4CACE-3708-4668-AD10-09C8D3855FCE}" type="slidenum">
              <a:rPr lang="en-HK" smtClean="0"/>
              <a:t>‹#›</a:t>
            </a:fld>
            <a:endParaRPr lang="en-HK"/>
          </a:p>
        </p:txBody>
      </p:sp>
    </p:spTree>
    <p:extLst>
      <p:ext uri="{BB962C8B-B14F-4D97-AF65-F5344CB8AC3E}">
        <p14:creationId xmlns:p14="http://schemas.microsoft.com/office/powerpoint/2010/main" val="58363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1</a:t>
            </a:fld>
            <a:endParaRPr lang="en-HK"/>
          </a:p>
        </p:txBody>
      </p:sp>
    </p:spTree>
    <p:extLst>
      <p:ext uri="{BB962C8B-B14F-4D97-AF65-F5344CB8AC3E}">
        <p14:creationId xmlns:p14="http://schemas.microsoft.com/office/powerpoint/2010/main" val="246636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10</a:t>
            </a:fld>
            <a:endParaRPr lang="en-HK"/>
          </a:p>
        </p:txBody>
      </p:sp>
    </p:spTree>
    <p:extLst>
      <p:ext uri="{BB962C8B-B14F-4D97-AF65-F5344CB8AC3E}">
        <p14:creationId xmlns:p14="http://schemas.microsoft.com/office/powerpoint/2010/main" val="123293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problem is challenging in the sense that if we want an exact solution, it can be shown that we need to obtain the preferences of all users. And so our problem actually has a worst-case lower bound of n queries.  </a:t>
            </a:r>
          </a:p>
          <a:p>
            <a:endParaRPr lang="en-US" dirty="0"/>
          </a:p>
          <a:p>
            <a:r>
              <a:rPr lang="en-US" dirty="0"/>
              <a:t>And that's why we want an approximation solution, but what performance guarantee do we want achieve? (Next slide)</a:t>
            </a:r>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11</a:t>
            </a:fld>
            <a:endParaRPr lang="en-HK"/>
          </a:p>
        </p:txBody>
      </p:sp>
    </p:spTree>
    <p:extLst>
      <p:ext uri="{BB962C8B-B14F-4D97-AF65-F5344CB8AC3E}">
        <p14:creationId xmlns:p14="http://schemas.microsoft.com/office/powerpoint/2010/main" val="1013701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I want to further classify the items into three categories. </a:t>
            </a:r>
          </a:p>
          <a:p>
            <a:endParaRPr lang="en-US" dirty="0"/>
          </a:p>
          <a:p>
            <a:r>
              <a:rPr lang="en-US" dirty="0"/>
              <a:t>The epsilon (error parameter) here is a user-defined parameter</a:t>
            </a:r>
          </a:p>
          <a:p>
            <a:endParaRPr lang="en-US" dirty="0"/>
          </a:p>
          <a:p>
            <a:r>
              <a:rPr lang="en-US" dirty="0"/>
              <a:t>The aim implies that our </a:t>
            </a:r>
            <a:r>
              <a:rPr lang="en-US" dirty="0" err="1"/>
              <a:t>alg’m</a:t>
            </a:r>
            <a:r>
              <a:rPr lang="en-US" dirty="0"/>
              <a:t> may return some items with support close to that of a frequent item. </a:t>
            </a:r>
          </a:p>
          <a:p>
            <a:endParaRPr lang="en-US" dirty="0"/>
          </a:p>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12</a:t>
            </a:fld>
            <a:endParaRPr lang="en-HK"/>
          </a:p>
        </p:txBody>
      </p:sp>
    </p:spTree>
    <p:extLst>
      <p:ext uri="{BB962C8B-B14F-4D97-AF65-F5344CB8AC3E}">
        <p14:creationId xmlns:p14="http://schemas.microsoft.com/office/powerpoint/2010/main" val="83752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13</a:t>
            </a:fld>
            <a:endParaRPr lang="en-HK"/>
          </a:p>
        </p:txBody>
      </p:sp>
    </p:spTree>
    <p:extLst>
      <p:ext uri="{BB962C8B-B14F-4D97-AF65-F5344CB8AC3E}">
        <p14:creationId xmlns:p14="http://schemas.microsoft.com/office/powerpoint/2010/main" val="638871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altLang="en-US" b="0" i="1" smtClean="0">
                        <a:latin typeface="Cambria Math" panose="02040503050406030204" pitchFamily="18" charset="0"/>
                      </a:rPr>
                      <m:t>𝛿</m:t>
                    </m:r>
                  </m:oMath>
                </a14:m>
                <a:r>
                  <a:rPr lang="en-US" dirty="0"/>
                  <a:t> in </a:t>
                </a:r>
                <a:r>
                  <a:rPr lang="en-US" i="1" dirty="0"/>
                  <a:t>s</a:t>
                </a:r>
                <a:r>
                  <a:rPr lang="en-US" dirty="0"/>
                  <a:t> is the failure parameter, usually set at 1% or 5%.</a:t>
                </a:r>
              </a:p>
              <a:p>
                <a:endParaRPr lang="en-US" dirty="0"/>
              </a:p>
              <a:p>
                <a:r>
                  <a:rPr lang="en-US" dirty="0"/>
                  <a:t>We will provide ideas for proving that our algorithm achieves the performance </a:t>
                </a:r>
                <a:r>
                  <a:rPr lang="en-HK" dirty="0"/>
                  <a:t>guarantee </a:t>
                </a:r>
                <a:r>
                  <a:rPr lang="en-US" dirty="0"/>
                  <a:t>by sampling s users.</a:t>
                </a:r>
                <a:r>
                  <a:rPr lang="en-HK" dirty="0"/>
                  <a:t> Full proof can be found in the paper. </a:t>
                </a:r>
                <a:r>
                  <a:rPr lang="en-HK" altLang="en-US" dirty="0"/>
                  <a:t>But first let’s compare our sample size </a:t>
                </a:r>
                <a:r>
                  <a:rPr lang="en-HK" altLang="en-US" b="0" i="1" dirty="0"/>
                  <a:t>s</a:t>
                </a:r>
                <a:r>
                  <a:rPr lang="en-HK" altLang="en-US" dirty="0"/>
                  <a:t> with that of the survey sampling method.</a:t>
                </a:r>
              </a:p>
              <a:p>
                <a:endParaRPr lang="en-HK" altLang="en-US" dirty="0"/>
              </a:p>
              <a:p>
                <a:endParaRPr lang="en-HK" altLang="en-US" dirty="0"/>
              </a:p>
              <a:p>
                <a:r>
                  <a:rPr lang="en-HK" altLang="en-US" dirty="0"/>
                  <a:t>[ Why not just return items with discovered support &gt;= (p-</a:t>
                </a:r>
                <a14:m>
                  <m:oMath xmlns:m="http://schemas.openxmlformats.org/officeDocument/2006/math">
                    <m:r>
                      <a:rPr lang="en-US" b="0" i="1" smtClean="0">
                        <a:latin typeface="Cambria Math" panose="02040503050406030204" pitchFamily="18" charset="0"/>
                      </a:rPr>
                      <m:t>𝜖</m:t>
                    </m:r>
                  </m:oMath>
                </a14:m>
                <a:r>
                  <a:rPr lang="en-HK" altLang="en-US" dirty="0"/>
                  <a:t>)s</a:t>
                </a:r>
                <a:r>
                  <a:rPr lang="en-HK" altLang="en-US" baseline="0" dirty="0"/>
                  <a:t> ? Because some infrequent items will likely be returned this way, making it hard to fulfil the performance guarantee. This can be deduced from the fig on p17 </a:t>
                </a:r>
                <a:r>
                  <a:rPr lang="en-HK" altLang="en-US" dirty="0"/>
                  <a:t>] </a:t>
                </a:r>
                <a:endParaRPr lang="en-US" altLang="en-US" dirty="0"/>
              </a:p>
            </p:txBody>
          </p:sp>
        </mc:Choice>
        <mc:Fallback xmlns="">
          <p:sp>
            <p:nvSpPr>
              <p:cNvPr id="3" name="Notes Placeholder 2"/>
              <p:cNvSpPr>
                <a:spLocks noGrp="1"/>
              </p:cNvSpPr>
              <p:nvPr>
                <p:ph type="body" idx="1"/>
              </p:nvPr>
            </p:nvSpPr>
            <p:spPr/>
            <p:txBody>
              <a:bodyPr/>
              <a:lstStyle/>
              <a:p>
                <a:r>
                  <a:rPr lang="en-US" altLang="en-US" b="0" i="0">
                    <a:latin typeface="Cambria Math" panose="02040503050406030204" pitchFamily="18" charset="0"/>
                  </a:rPr>
                  <a:t>𝛿</a:t>
                </a:r>
                <a:r>
                  <a:rPr lang="en-US" dirty="0"/>
                  <a:t> in </a:t>
                </a:r>
                <a:r>
                  <a:rPr lang="en-US" i="1" dirty="0"/>
                  <a:t>s</a:t>
                </a:r>
                <a:r>
                  <a:rPr lang="en-US" dirty="0"/>
                  <a:t> is the failure parameter, usually set at 1% or 5%.</a:t>
                </a:r>
              </a:p>
              <a:p>
                <a:endParaRPr lang="en-US" dirty="0"/>
              </a:p>
              <a:p>
                <a:r>
                  <a:rPr lang="en-US" dirty="0"/>
                  <a:t>We will provide ideas for proving that our algorithm achieves the performance </a:t>
                </a:r>
                <a:r>
                  <a:rPr lang="en-HK" dirty="0"/>
                  <a:t>guarantee </a:t>
                </a:r>
                <a:r>
                  <a:rPr lang="en-US" dirty="0"/>
                  <a:t>by sampling s users.</a:t>
                </a:r>
                <a:r>
                  <a:rPr lang="en-HK" dirty="0"/>
                  <a:t> Full proof can be found in the paper. </a:t>
                </a:r>
                <a:r>
                  <a:rPr lang="en-HK" altLang="en-US" dirty="0"/>
                  <a:t>But first let’s compare our sample size </a:t>
                </a:r>
                <a:r>
                  <a:rPr lang="en-HK" altLang="en-US" b="0" i="1" dirty="0"/>
                  <a:t>s</a:t>
                </a:r>
                <a:r>
                  <a:rPr lang="en-HK" altLang="en-US" dirty="0"/>
                  <a:t> with that of the survey sampling method.</a:t>
                </a:r>
              </a:p>
              <a:p>
                <a:endParaRPr lang="en-HK" altLang="en-US" dirty="0"/>
              </a:p>
              <a:p>
                <a:endParaRPr lang="en-HK" altLang="en-US" dirty="0"/>
              </a:p>
              <a:p>
                <a:r>
                  <a:rPr lang="en-HK" altLang="en-US" dirty="0"/>
                  <a:t>[ Why not just return items with discovered support &gt;= (p-</a:t>
                </a:r>
                <a:r>
                  <a:rPr lang="en-US" b="0" i="0">
                    <a:latin typeface="Cambria Math" panose="02040503050406030204" pitchFamily="18" charset="0"/>
                  </a:rPr>
                  <a:t>𝜖</a:t>
                </a:r>
                <a:r>
                  <a:rPr lang="en-HK" altLang="en-US" dirty="0"/>
                  <a:t>)s</a:t>
                </a:r>
                <a:r>
                  <a:rPr lang="en-HK" altLang="en-US" baseline="0" dirty="0"/>
                  <a:t> ? Because some infrequent items will likely be returned this way, making it hard to fulfil the performance guarantee. This can be </a:t>
                </a:r>
                <a:r>
                  <a:rPr lang="en-HK" altLang="en-US" dirty="0"/>
                  <a:t>] </a:t>
                </a:r>
                <a:endParaRPr lang="en-US" altLang="en-US" dirty="0"/>
              </a:p>
            </p:txBody>
          </p:sp>
        </mc:Fallback>
      </mc:AlternateContent>
      <p:sp>
        <p:nvSpPr>
          <p:cNvPr id="4" name="Slide Number Placeholder 3"/>
          <p:cNvSpPr>
            <a:spLocks noGrp="1"/>
          </p:cNvSpPr>
          <p:nvPr>
            <p:ph type="sldNum" sz="quarter" idx="5"/>
          </p:nvPr>
        </p:nvSpPr>
        <p:spPr/>
        <p:txBody>
          <a:bodyPr/>
          <a:lstStyle/>
          <a:p>
            <a:fld id="{0404CACE-3708-4668-AD10-09C8D3855FCE}" type="slidenum">
              <a:rPr lang="en-HK" smtClean="0"/>
              <a:t>14</a:t>
            </a:fld>
            <a:endParaRPr lang="en-HK"/>
          </a:p>
        </p:txBody>
      </p:sp>
    </p:spTree>
    <p:extLst>
      <p:ext uri="{BB962C8B-B14F-4D97-AF65-F5344CB8AC3E}">
        <p14:creationId xmlns:p14="http://schemas.microsoft.com/office/powerpoint/2010/main" val="104979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said, if each user favors exactly one item, then a solution already exists in survey sampling. Here is the sample size they need. </a:t>
            </a:r>
          </a:p>
          <a:p>
            <a:endParaRPr lang="en-US" dirty="0"/>
          </a:p>
          <a:p>
            <a:r>
              <a:rPr lang="en-US" dirty="0"/>
              <a:t>The sample size is much larger than ours when epsilon is small, which is usually the case. </a:t>
            </a:r>
          </a:p>
          <a:p>
            <a:endParaRPr lang="en-US" dirty="0"/>
          </a:p>
          <a:p>
            <a:r>
              <a:rPr lang="en-HK" dirty="0"/>
              <a:t>The existing solution is also derived based on a number of assumptions, </a:t>
            </a:r>
            <a:r>
              <a:rPr lang="en-HK" dirty="0" err="1"/>
              <a:t>eg</a:t>
            </a:r>
            <a:r>
              <a:rPr lang="en-HK" dirty="0"/>
              <a:t>: normality of the data and the finite population correction can be ignored. </a:t>
            </a:r>
          </a:p>
          <a:p>
            <a:endParaRPr lang="en-HK" dirty="0"/>
          </a:p>
          <a:p>
            <a:r>
              <a:rPr lang="en-HK" dirty="0"/>
              <a:t>Our result is free of these assumptions. </a:t>
            </a:r>
          </a:p>
          <a:p>
            <a:endParaRPr lang="en-HK" dirty="0"/>
          </a:p>
          <a:p>
            <a:r>
              <a:rPr lang="en-HK" dirty="0"/>
              <a:t>Also, it is difficult to evaluate the sample size above, because it is a maximization problem. </a:t>
            </a:r>
          </a:p>
        </p:txBody>
      </p:sp>
      <p:sp>
        <p:nvSpPr>
          <p:cNvPr id="4" name="Slide Number Placeholder 3"/>
          <p:cNvSpPr>
            <a:spLocks noGrp="1"/>
          </p:cNvSpPr>
          <p:nvPr>
            <p:ph type="sldNum" sz="quarter" idx="5"/>
          </p:nvPr>
        </p:nvSpPr>
        <p:spPr/>
        <p:txBody>
          <a:bodyPr/>
          <a:lstStyle/>
          <a:p>
            <a:fld id="{0404CACE-3708-4668-AD10-09C8D3855FCE}" type="slidenum">
              <a:rPr lang="en-HK" smtClean="0"/>
              <a:t>15</a:t>
            </a:fld>
            <a:endParaRPr lang="en-HK"/>
          </a:p>
        </p:txBody>
      </p:sp>
    </p:spTree>
    <p:extLst>
      <p:ext uri="{BB962C8B-B14F-4D97-AF65-F5344CB8AC3E}">
        <p14:creationId xmlns:p14="http://schemas.microsoft.com/office/powerpoint/2010/main" val="218829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use union bound to find an upper bound for the probability that our algorithm fails (i.e., either property 1 or property is violated)</a:t>
            </a:r>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16</a:t>
            </a:fld>
            <a:endParaRPr lang="en-HK"/>
          </a:p>
        </p:txBody>
      </p:sp>
    </p:spTree>
    <p:extLst>
      <p:ext uri="{BB962C8B-B14F-4D97-AF65-F5344CB8AC3E}">
        <p14:creationId xmlns:p14="http://schemas.microsoft.com/office/powerpoint/2010/main" val="1888997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paper we have some further results to determine how likely an item will be returned, and it is summarized it the figure above. </a:t>
            </a:r>
          </a:p>
          <a:p>
            <a:endParaRPr lang="en-US" dirty="0"/>
          </a:p>
          <a:p>
            <a:r>
              <a:rPr lang="en-US" dirty="0"/>
              <a:t>This figure is derived with the assumption that our algorithm succeeds in providing the performance guarantee ( remark: success with probability = 1-delta, and delta can be set extremely small, with little effect on the sample size)</a:t>
            </a:r>
          </a:p>
          <a:p>
            <a:endParaRPr lang="en-US" dirty="0"/>
          </a:p>
          <a:p>
            <a:r>
              <a:rPr lang="en-HK" dirty="0"/>
              <a:t>The takeaway: if a potentially-frequent item is returned, then it is likely that it has a support &gt;= (p-epsilon/2)n. This is a good attribute of your algorithm because of course we want those potentially-frequent with higher support. </a:t>
            </a:r>
          </a:p>
        </p:txBody>
      </p:sp>
      <p:sp>
        <p:nvSpPr>
          <p:cNvPr id="4" name="Slide Number Placeholder 3"/>
          <p:cNvSpPr>
            <a:spLocks noGrp="1"/>
          </p:cNvSpPr>
          <p:nvPr>
            <p:ph type="sldNum" sz="quarter" idx="5"/>
          </p:nvPr>
        </p:nvSpPr>
        <p:spPr/>
        <p:txBody>
          <a:bodyPr/>
          <a:lstStyle/>
          <a:p>
            <a:fld id="{0404CACE-3708-4668-AD10-09C8D3855FCE}" type="slidenum">
              <a:rPr lang="en-HK" smtClean="0"/>
              <a:t>17</a:t>
            </a:fld>
            <a:endParaRPr lang="en-HK"/>
          </a:p>
        </p:txBody>
      </p:sp>
    </p:spTree>
    <p:extLst>
      <p:ext uri="{BB962C8B-B14F-4D97-AF65-F5344CB8AC3E}">
        <p14:creationId xmlns:p14="http://schemas.microsoft.com/office/powerpoint/2010/main" val="189113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sponsored search application, the </a:t>
            </a:r>
            <a:r>
              <a:rPr lang="en-US" sz="1200" b="0" i="0" u="none" strike="noStrike" kern="1200" baseline="0" dirty="0">
                <a:solidFill>
                  <a:schemeClr val="tx1"/>
                </a:solidFill>
                <a:latin typeface="+mn-lt"/>
                <a:ea typeface="+mn-ea"/>
                <a:cs typeface="+mn-cs"/>
              </a:rPr>
              <a:t>score that a search term assigns to an ad will change accordingly whenever an advertiser concerned adjusts the bid price for that ad.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in general, we need a fast procedure to update our result when there is a change in user preference because users’ preference do change frequently.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Fortunately, we can handle update very easily because of the simplicity of our algorithm.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Case 1: If turns out the user was actually sampled, we just issue a new query to identify the new favorite items of that user. We don’t need to issue any other queries because the preference update of that user will be affect the selection probability of other users. That is, the selection probability depends only on the number of users, and nothing else.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Case 2: If the user was not sampled, then we do nothing, because the preference of that user will not be considered with or without a score function update, since selection probability is independent of a user’s preference.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404CACE-3708-4668-AD10-09C8D3855FCE}" type="slidenum">
              <a:rPr lang="en-HK" smtClean="0"/>
              <a:t>18</a:t>
            </a:fld>
            <a:endParaRPr lang="en-HK"/>
          </a:p>
        </p:txBody>
      </p:sp>
    </p:spTree>
    <p:extLst>
      <p:ext uri="{BB962C8B-B14F-4D97-AF65-F5344CB8AC3E}">
        <p14:creationId xmlns:p14="http://schemas.microsoft.com/office/powerpoint/2010/main" val="2333093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19</a:t>
            </a:fld>
            <a:endParaRPr lang="en-HK"/>
          </a:p>
        </p:txBody>
      </p:sp>
    </p:spTree>
    <p:extLst>
      <p:ext uri="{BB962C8B-B14F-4D97-AF65-F5344CB8AC3E}">
        <p14:creationId xmlns:p14="http://schemas.microsoft.com/office/powerpoint/2010/main" val="62803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we study a new problem that's highly related to the frequent item mining problem in data mining. </a:t>
            </a:r>
          </a:p>
          <a:p>
            <a:endParaRPr lang="en-US" dirty="0">
              <a:effectLst/>
            </a:endParaRPr>
          </a:p>
          <a:p>
            <a:r>
              <a:rPr lang="en-US" dirty="0">
                <a:effectLst/>
              </a:rPr>
              <a:t>Let me begin by defining my problem and then we'll able to see the differences between these two problems. </a:t>
            </a:r>
          </a:p>
          <a:p>
            <a:endParaRPr lang="en-US" dirty="0">
              <a:effectLst/>
            </a:endParaRPr>
          </a:p>
          <a:p>
            <a:r>
              <a:rPr lang="en-US" dirty="0">
                <a:effectLst/>
              </a:rPr>
              <a:t>So in our problem, we're given two sets, a set of users, and a set of items, and our aim is to discover all the items that are favored by at least a given # of users. And we usually this number as the threshold. </a:t>
            </a:r>
          </a:p>
          <a:p>
            <a:endParaRPr lang="en-US" dirty="0">
              <a:effectLst/>
            </a:endParaRPr>
          </a:p>
          <a:p>
            <a:r>
              <a:rPr lang="en-US" dirty="0">
                <a:effectLst/>
              </a:rPr>
              <a:t>By favor, I mean the best choice. So, if a user favors an item, that means this item is the best choice of that user. </a:t>
            </a:r>
          </a:p>
          <a:p>
            <a:endParaRPr lang="en-US" dirty="0">
              <a:effectLst/>
            </a:endParaRPr>
          </a:p>
          <a:p>
            <a:r>
              <a:rPr lang="en-US" dirty="0">
                <a:effectLst/>
              </a:rPr>
              <a:t>And we call each returned item as a frequent item. </a:t>
            </a:r>
          </a:p>
          <a:p>
            <a:endParaRPr lang="en-US" dirty="0">
              <a:effectLst/>
            </a:endParaRPr>
          </a:p>
          <a:p>
            <a:r>
              <a:rPr lang="en-US" dirty="0">
                <a:effectLst/>
              </a:rPr>
              <a:t>So, in this example, if we set the threshold to 2, then we should only return items t_1 and t_2, because their support is larger than the threshold. But we shouldn't return items 3 or 4, because their support is lower than 2. </a:t>
            </a:r>
          </a:p>
          <a:p>
            <a:endParaRPr lang="en-US" dirty="0">
              <a:effectLst/>
            </a:endParaRPr>
          </a:p>
          <a:p>
            <a:r>
              <a:rPr lang="en-US" dirty="0">
                <a:effectLst/>
              </a:rPr>
              <a:t>But the challenge is, in reality, the last two columns are initially hidden to us, because we don't know the preferences of the users initially until we ask them about it, and so these two columns are initially hidden.</a:t>
            </a:r>
          </a:p>
          <a:p>
            <a:endParaRPr lang="en-US" dirty="0">
              <a:effectLst/>
            </a:endParaRPr>
          </a:p>
          <a:p>
            <a:r>
              <a:rPr lang="en-US" dirty="0">
                <a:effectLst/>
              </a:rPr>
              <a:t>And so this is the difference between our problem and the frequent mining problem. In traditional frequent item mining, we assume the whole table is given, but in our new problem, we assume the users’ favorite items are hidden to us. </a:t>
            </a:r>
          </a:p>
          <a:p>
            <a:endParaRPr lang="en-US" dirty="0">
              <a:effectLst/>
            </a:endParaRPr>
          </a:p>
          <a:p>
            <a:r>
              <a:rPr lang="en-US" dirty="0">
                <a:effectLst/>
              </a:rPr>
              <a:t>And so, our aim is to find all frequent items, but at the same time we want to ask as few users about their preferences as possible, because asking about the preferences of a user is typically a costly operation.</a:t>
            </a:r>
          </a:p>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2</a:t>
            </a:fld>
            <a:endParaRPr lang="en-HK"/>
          </a:p>
        </p:txBody>
      </p:sp>
    </p:spTree>
    <p:extLst>
      <p:ext uri="{BB962C8B-B14F-4D97-AF65-F5344CB8AC3E}">
        <p14:creationId xmlns:p14="http://schemas.microsoft.com/office/powerpoint/2010/main" val="1067651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Experiments are conducted on both real and synthetic datasets. </a:t>
            </a:r>
          </a:p>
          <a:p>
            <a:endParaRPr lang="en-US" dirty="0"/>
          </a:p>
          <a:p>
            <a:r>
              <a:rPr lang="en-US" dirty="0"/>
              <a:t>Two real datasets are used. </a:t>
            </a:r>
          </a:p>
          <a:p>
            <a:endParaRPr lang="en-US" dirty="0"/>
          </a:p>
          <a:p>
            <a:r>
              <a:rPr lang="en-US" dirty="0"/>
              <a:t>The info of the synthetic datasets are shown in the table; default values shown in bold. </a:t>
            </a:r>
          </a:p>
          <a:p>
            <a:endParaRPr lang="en-US" dirty="0"/>
          </a:p>
          <a:p>
            <a:endParaRPr lang="en-US" dirty="0"/>
          </a:p>
          <a:p>
            <a:endParaRPr lang="en-US" dirty="0"/>
          </a:p>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20</a:t>
            </a:fld>
            <a:endParaRPr lang="en-HK"/>
          </a:p>
        </p:txBody>
      </p:sp>
    </p:spTree>
    <p:extLst>
      <p:ext uri="{BB962C8B-B14F-4D97-AF65-F5344CB8AC3E}">
        <p14:creationId xmlns:p14="http://schemas.microsoft.com/office/powerpoint/2010/main" val="3898361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 our </a:t>
            </a:r>
            <a:r>
              <a:rPr lang="en-US" dirty="0" err="1"/>
              <a:t>algo</a:t>
            </a:r>
            <a:endParaRPr lang="en-US" dirty="0"/>
          </a:p>
          <a:p>
            <a:r>
              <a:rPr lang="en-US" dirty="0"/>
              <a:t>Survey: Survey sampling</a:t>
            </a:r>
          </a:p>
          <a:p>
            <a:r>
              <a:rPr lang="en-US" dirty="0"/>
              <a:t>NS: native solution (sample all users)</a:t>
            </a:r>
          </a:p>
          <a:p>
            <a:r>
              <a:rPr lang="en-US" dirty="0"/>
              <a:t>Top-k: top-k </a:t>
            </a:r>
            <a:r>
              <a:rPr lang="en-US" dirty="0" err="1"/>
              <a:t>algo</a:t>
            </a:r>
            <a:endParaRPr lang="en-US" dirty="0"/>
          </a:p>
          <a:p>
            <a:r>
              <a:rPr lang="en-US" dirty="0"/>
              <a:t>Sticky: Sticky sampling</a:t>
            </a:r>
          </a:p>
          <a:p>
            <a:endParaRPr lang="en-US" dirty="0"/>
          </a:p>
          <a:p>
            <a:r>
              <a:rPr lang="en-US" dirty="0"/>
              <a:t>Why top-k and Sticky fare worse than NS? Because in order to adapt these two </a:t>
            </a:r>
            <a:r>
              <a:rPr lang="en-US" dirty="0" err="1"/>
              <a:t>alg’m</a:t>
            </a:r>
            <a:r>
              <a:rPr lang="en-US" dirty="0"/>
              <a:t>, it is necessary to first of all issue a query to identify users’ preferences first---this is exactly what NS is doing.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404CACE-3708-4668-AD10-09C8D3855FCE}" type="slidenum">
              <a:rPr lang="en-HK" smtClean="0"/>
              <a:t>21</a:t>
            </a:fld>
            <a:endParaRPr lang="en-HK"/>
          </a:p>
        </p:txBody>
      </p:sp>
    </p:spTree>
    <p:extLst>
      <p:ext uri="{BB962C8B-B14F-4D97-AF65-F5344CB8AC3E}">
        <p14:creationId xmlns:p14="http://schemas.microsoft.com/office/powerpoint/2010/main" val="316740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True +</a:t>
                </a:r>
                <a:r>
                  <a:rPr lang="en-US" dirty="0" err="1"/>
                  <a:t>ve</a:t>
                </a:r>
                <a:r>
                  <a:rPr lang="en-US" dirty="0"/>
                  <a:t> = a true frequent item is returned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True –</a:t>
                </a:r>
                <a:r>
                  <a:rPr lang="en-US" dirty="0" err="1"/>
                  <a:t>ve</a:t>
                </a:r>
                <a:r>
                  <a:rPr lang="en-US" dirty="0"/>
                  <a:t> = a non-frequent item is not returned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false –</a:t>
                </a:r>
                <a:r>
                  <a:rPr lang="en-US" dirty="0" err="1"/>
                  <a:t>ve</a:t>
                </a:r>
                <a:r>
                  <a:rPr lang="en-US" dirty="0"/>
                  <a:t>= a frequent item not returned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false +</a:t>
                </a:r>
                <a:r>
                  <a:rPr lang="en-US" dirty="0" err="1"/>
                  <a:t>ve</a:t>
                </a:r>
                <a:r>
                  <a:rPr lang="en-US" dirty="0"/>
                  <a:t>= a non-frequent item returned </a:t>
                </a:r>
              </a:p>
              <a:p>
                <a:endParaRPr lang="en-US" dirty="0"/>
              </a:p>
              <a:p>
                <a:r>
                  <a:rPr lang="en-US" dirty="0"/>
                  <a:t>Accuracy: always higher than 99.7%; not 100% because some potentially-frequent items are returned </a:t>
                </a:r>
              </a:p>
              <a:p>
                <a:r>
                  <a:rPr lang="en-US" dirty="0"/>
                  <a:t>Failure rate = proportion of times our </a:t>
                </a:r>
                <a:r>
                  <a:rPr lang="en-US" dirty="0" err="1"/>
                  <a:t>alg’m</a:t>
                </a:r>
                <a:r>
                  <a:rPr lang="en-US" dirty="0"/>
                  <a:t> fails to achieve performance guarantee (in fact, always = 0 in all experiments, although failure parameter delta = 5%)</a:t>
                </a:r>
              </a:p>
              <a:p>
                <a:r>
                  <a:rPr lang="en-US" dirty="0"/>
                  <a:t>Low potential items = potential-frequent items with support in </a:t>
                </a:r>
                <a:r>
                  <a:rPr lang="en-US" baseline="0" dirty="0"/>
                  <a:t> [ (p-𝜖)n , </a:t>
                </a:r>
                <a:r>
                  <a:rPr lang="en-US" dirty="0"/>
                  <a:t>(p-</a:t>
                </a:r>
                <a14:m>
                  <m:oMath xmlns:m="http://schemas.openxmlformats.org/officeDocument/2006/math">
                    <m:r>
                      <a:rPr lang="en-US" altLang="en-US" b="0" i="1" smtClean="0">
                        <a:latin typeface="Cambria Math" panose="02040503050406030204" pitchFamily="18" charset="0"/>
                      </a:rPr>
                      <m:t>𝜖</m:t>
                    </m:r>
                  </m:oMath>
                </a14:m>
                <a:r>
                  <a:rPr lang="en-US" dirty="0"/>
                  <a:t>/2)n)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potential items = potential-frequent items with support in </a:t>
                </a:r>
                <a:r>
                  <a:rPr lang="en-US" baseline="0" dirty="0"/>
                  <a:t> [ </a:t>
                </a:r>
                <a:r>
                  <a:rPr lang="en-US" dirty="0"/>
                  <a:t>(p-</a:t>
                </a:r>
                <a14:m>
                  <m:oMath xmlns:m="http://schemas.openxmlformats.org/officeDocument/2006/math">
                    <m:r>
                      <a:rPr lang="en-US" altLang="en-US" b="0" i="1" smtClean="0">
                        <a:latin typeface="Cambria Math" panose="02040503050406030204" pitchFamily="18" charset="0"/>
                      </a:rPr>
                      <m:t>𝜖</m:t>
                    </m:r>
                  </m:oMath>
                </a14:m>
                <a:r>
                  <a:rPr lang="en-US" dirty="0"/>
                  <a:t>/2)n,  </a:t>
                </a:r>
                <a:r>
                  <a:rPr lang="en-US" dirty="0" err="1"/>
                  <a:t>pn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always 100%, because failure rate=0 =&gt; no false –</a:t>
                </a:r>
                <a:r>
                  <a:rPr lang="en-US" dirty="0" err="1"/>
                  <a:t>ve</a:t>
                </a:r>
                <a:r>
                  <a:rPr lang="en-US" dirty="0"/>
                  <a:t> =&gt; recall=100%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takeaway: high-potential items are often returned, while low-potential items are seldom returned, consistent with our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HK" dirty="0"/>
              </a:p>
            </p:txBody>
          </p:sp>
        </mc:Choice>
        <mc:Fallback xmlns="">
          <p:sp>
            <p:nvSpPr>
              <p:cNvPr id="3" name="Notes Placeholder 2"/>
              <p:cNvSpPr>
                <a:spLocks noGrp="1"/>
              </p:cNvSpPr>
              <p:nvPr>
                <p:ph type="body" idx="1"/>
              </p:nvPr>
            </p:nvSpPr>
            <p:spPr/>
            <p:txBody>
              <a:bodyPr/>
              <a:lstStyle/>
              <a:p>
                <a:r>
                  <a:rPr lang="en-US" dirty="0"/>
                  <a:t>True +</a:t>
                </a:r>
                <a:r>
                  <a:rPr lang="en-US" dirty="0" err="1"/>
                  <a:t>ve</a:t>
                </a:r>
                <a:r>
                  <a:rPr lang="en-US" dirty="0"/>
                  <a:t> = a true frequent item is returned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True –</a:t>
                </a:r>
                <a:r>
                  <a:rPr lang="en-US" dirty="0" err="1"/>
                  <a:t>ve</a:t>
                </a:r>
                <a:r>
                  <a:rPr lang="en-US" dirty="0"/>
                  <a:t> = a non-frequent item is not returned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false –</a:t>
                </a:r>
                <a:r>
                  <a:rPr lang="en-US" dirty="0" err="1"/>
                  <a:t>ve</a:t>
                </a:r>
                <a:r>
                  <a:rPr lang="en-US" dirty="0"/>
                  <a:t>= a frequent item not returned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false +</a:t>
                </a:r>
                <a:r>
                  <a:rPr lang="en-US" dirty="0" err="1"/>
                  <a:t>ve</a:t>
                </a:r>
                <a:r>
                  <a:rPr lang="en-US" dirty="0"/>
                  <a:t>= a non-frequent item returned </a:t>
                </a:r>
              </a:p>
              <a:p>
                <a:endParaRPr lang="en-US" dirty="0"/>
              </a:p>
              <a:p>
                <a:r>
                  <a:rPr lang="en-US" dirty="0"/>
                  <a:t>Accuracy: always higher than 99.7%; not 100% because some potentially-frequent items are returned </a:t>
                </a:r>
              </a:p>
              <a:p>
                <a:r>
                  <a:rPr lang="en-US" dirty="0"/>
                  <a:t>Failure rate = proportion of times our </a:t>
                </a:r>
                <a:r>
                  <a:rPr lang="en-US" dirty="0" err="1"/>
                  <a:t>alg’m</a:t>
                </a:r>
                <a:r>
                  <a:rPr lang="en-US" dirty="0"/>
                  <a:t> fails to achieve performance guarantee (in fact, always = 0 in all experiments, although failure parameter delta = 5%)</a:t>
                </a:r>
              </a:p>
              <a:p>
                <a:r>
                  <a:rPr lang="en-US" dirty="0"/>
                  <a:t>Low potential items = potential-frequent items with support in </a:t>
                </a:r>
                <a:r>
                  <a:rPr lang="en-US" baseline="0" dirty="0"/>
                  <a:t> [ (p-𝜖)n , </a:t>
                </a:r>
                <a:r>
                  <a:rPr lang="en-US" dirty="0"/>
                  <a:t>(p-</a:t>
                </a:r>
                <a:r>
                  <a:rPr lang="en-US" altLang="en-US" b="0" i="0">
                    <a:latin typeface="Cambria Math" panose="02040503050406030204" pitchFamily="18" charset="0"/>
                  </a:rPr>
                  <a:t>𝜖</a:t>
                </a:r>
                <a:r>
                  <a:rPr lang="en-US" dirty="0"/>
                  <a:t>/2)n)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potential items = potential-frequent items with support in </a:t>
                </a:r>
                <a:r>
                  <a:rPr lang="en-US" baseline="0" dirty="0"/>
                  <a:t> [ </a:t>
                </a:r>
                <a:r>
                  <a:rPr lang="en-US" dirty="0"/>
                  <a:t>(p-</a:t>
                </a:r>
                <a:r>
                  <a:rPr lang="en-US" altLang="en-US" b="0" i="0">
                    <a:latin typeface="Cambria Math" panose="02040503050406030204" pitchFamily="18" charset="0"/>
                  </a:rPr>
                  <a:t>𝜖</a:t>
                </a:r>
                <a:r>
                  <a:rPr lang="en-US" dirty="0"/>
                  <a:t>/2)n,  </a:t>
                </a:r>
                <a:r>
                  <a:rPr lang="en-US" dirty="0" err="1"/>
                  <a:t>pn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always 100%, because failure rate=0 =&gt; no false –</a:t>
                </a:r>
                <a:r>
                  <a:rPr lang="en-US" dirty="0" err="1"/>
                  <a:t>ve</a:t>
                </a:r>
                <a:r>
                  <a:rPr lang="en-US" dirty="0"/>
                  <a:t> =&gt; recall=100%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takeaway: high-potential items are often returned, while low-potential items are seldom returned, consistent with our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HK" dirty="0"/>
              </a:p>
            </p:txBody>
          </p:sp>
        </mc:Fallback>
      </mc:AlternateContent>
      <p:sp>
        <p:nvSpPr>
          <p:cNvPr id="4" name="Slide Number Placeholder 3"/>
          <p:cNvSpPr>
            <a:spLocks noGrp="1"/>
          </p:cNvSpPr>
          <p:nvPr>
            <p:ph type="sldNum" sz="quarter" idx="5"/>
          </p:nvPr>
        </p:nvSpPr>
        <p:spPr/>
        <p:txBody>
          <a:bodyPr/>
          <a:lstStyle/>
          <a:p>
            <a:fld id="{0404CACE-3708-4668-AD10-09C8D3855FCE}" type="slidenum">
              <a:rPr lang="en-HK" smtClean="0"/>
              <a:t>22</a:t>
            </a:fld>
            <a:endParaRPr lang="en-HK"/>
          </a:p>
        </p:txBody>
      </p:sp>
    </p:spTree>
    <p:extLst>
      <p:ext uri="{BB962C8B-B14F-4D97-AF65-F5344CB8AC3E}">
        <p14:creationId xmlns:p14="http://schemas.microsoft.com/office/powerpoint/2010/main" val="3993711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a:p>
                <a:r>
                  <a:rPr lang="en-US" dirty="0"/>
                  <a:t>Figures (c) and (d) show </a:t>
                </a:r>
                <a:r>
                  <a:rPr lang="en-US" sz="1200" b="0" i="0" u="none" strike="noStrike" kern="1200" baseline="0" dirty="0">
                    <a:solidFill>
                      <a:schemeClr val="tx1"/>
                    </a:solidFill>
                    <a:latin typeface="+mn-lt"/>
                    <a:ea typeface="+mn-ea"/>
                    <a:cs typeface="+mn-cs"/>
                  </a:rPr>
                  <a:t>the fraction of times over 100 runs that each potentially-frequent item is returned, when parameters p and epsilon are at their default values. (p=10%, epsilon=1%)</a:t>
                </a:r>
              </a:p>
              <a:p>
                <a:endParaRPr lang="en-US" sz="1200" b="0" i="0" u="none" strike="noStrike" kern="1200" baseline="0" dirty="0">
                  <a:solidFill>
                    <a:schemeClr val="tx1"/>
                  </a:solidFill>
                  <a:latin typeface="+mn-lt"/>
                  <a:ea typeface="+mn-ea"/>
                  <a:cs typeface="+mn-cs"/>
                </a:endParaRPr>
              </a:p>
              <a:p>
                <a:r>
                  <a:rPr lang="en-HK" dirty="0"/>
                  <a:t>The crosses represent the potentially-frequent items in the datasets. </a:t>
                </a:r>
              </a:p>
              <a:p>
                <a:endParaRPr lang="en-HK" dirty="0"/>
              </a:p>
              <a:p>
                <a:r>
                  <a:rPr lang="en-HK" dirty="0"/>
                  <a:t>Takeaway: Once the support of an item is below </a:t>
                </a: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𝑝</m:t>
                    </m:r>
                    <m:r>
                      <a:rPr lang="en-US" i="1" smtClean="0">
                        <a:latin typeface="Cambria Math" panose="02040503050406030204" pitchFamily="18" charset="0"/>
                      </a:rPr>
                      <m:t>−</m:t>
                    </m:r>
                    <m:r>
                      <a:rPr lang="en-US" i="1" smtClean="0">
                        <a:latin typeface="Cambria Math" panose="02040503050406030204" pitchFamily="18" charset="0"/>
                      </a:rPr>
                      <m:t>𝜖</m:t>
                    </m:r>
                    <m:r>
                      <a:rPr lang="en-US" i="1" smtClean="0">
                        <a:latin typeface="Cambria Math" panose="02040503050406030204" pitchFamily="18" charset="0"/>
                      </a:rPr>
                      <m:t>/2)</m:t>
                    </m:r>
                    <m:r>
                      <a:rPr lang="en-HK" i="1" dirty="0">
                        <a:latin typeface="Cambria Math" panose="02040503050406030204" pitchFamily="18" charset="0"/>
                      </a:rPr>
                      <m:t>𝑛</m:t>
                    </m:r>
                  </m:oMath>
                </a14:m>
                <a:r>
                  <a:rPr lang="en-HK" dirty="0"/>
                  <a:t>, it is hardly returned in the 100</a:t>
                </a:r>
                <a:r>
                  <a:rPr lang="en-HK" baseline="0" dirty="0"/>
                  <a:t> runs. </a:t>
                </a:r>
                <a:endParaRPr lang="en-HK" dirty="0"/>
              </a:p>
              <a:p>
                <a:endParaRPr lang="en-HK" dirty="0"/>
              </a:p>
            </p:txBody>
          </p:sp>
        </mc:Choice>
        <mc:Fallback xmlns="">
          <p:sp>
            <p:nvSpPr>
              <p:cNvPr id="3" name="Notes Placeholder 2"/>
              <p:cNvSpPr>
                <a:spLocks noGrp="1"/>
              </p:cNvSpPr>
              <p:nvPr>
                <p:ph type="body" idx="1"/>
              </p:nvPr>
            </p:nvSpPr>
            <p:spPr/>
            <p:txBody>
              <a:bodyPr/>
              <a:lstStyle/>
              <a:p>
                <a:endParaRPr lang="en-US" dirty="0"/>
              </a:p>
              <a:p>
                <a:r>
                  <a:rPr lang="en-US" dirty="0"/>
                  <a:t>Figures (c) and (d) show </a:t>
                </a:r>
                <a:r>
                  <a:rPr lang="en-US" sz="1200" b="0" i="0" u="none" strike="noStrike" kern="1200" baseline="0" dirty="0">
                    <a:solidFill>
                      <a:schemeClr val="tx1"/>
                    </a:solidFill>
                    <a:latin typeface="+mn-lt"/>
                    <a:ea typeface="+mn-ea"/>
                    <a:cs typeface="+mn-cs"/>
                  </a:rPr>
                  <a:t>the fraction of times over 100 runs that each potentially-frequent item is returned, when parameters p and epsilon are at their default values. (p=10%, epsilon=1%)</a:t>
                </a:r>
              </a:p>
              <a:p>
                <a:endParaRPr lang="en-US" sz="1200" b="0" i="0" u="none" strike="noStrike" kern="1200" baseline="0" dirty="0">
                  <a:solidFill>
                    <a:schemeClr val="tx1"/>
                  </a:solidFill>
                  <a:latin typeface="+mn-lt"/>
                  <a:ea typeface="+mn-ea"/>
                  <a:cs typeface="+mn-cs"/>
                </a:endParaRPr>
              </a:p>
              <a:p>
                <a:r>
                  <a:rPr lang="en-HK" dirty="0"/>
                  <a:t>The crosses represent the potentially-frequent items in the datasets. </a:t>
                </a:r>
              </a:p>
              <a:p>
                <a:endParaRPr lang="en-HK" dirty="0"/>
              </a:p>
              <a:p>
                <a:r>
                  <a:rPr lang="en-HK" dirty="0"/>
                  <a:t>Takeaway: Once the support of an item is below </a:t>
                </a:r>
                <a:r>
                  <a:rPr lang="en-US" i="0">
                    <a:latin typeface="Cambria Math" panose="02040503050406030204" pitchFamily="18" charset="0"/>
                  </a:rPr>
                  <a:t>(𝑝−𝜖/2)</a:t>
                </a:r>
                <a:r>
                  <a:rPr lang="en-HK" i="0" dirty="0">
                    <a:latin typeface="Cambria Math" panose="02040503050406030204" pitchFamily="18" charset="0"/>
                  </a:rPr>
                  <a:t>𝑛</a:t>
                </a:r>
                <a:r>
                  <a:rPr lang="en-HK" dirty="0"/>
                  <a:t>, it is hardly returned in the 100</a:t>
                </a:r>
                <a:r>
                  <a:rPr lang="en-HK" baseline="0" dirty="0"/>
                  <a:t> runs. </a:t>
                </a:r>
                <a:endParaRPr lang="en-HK" dirty="0"/>
              </a:p>
              <a:p>
                <a:endParaRPr lang="en-HK" dirty="0"/>
              </a:p>
            </p:txBody>
          </p:sp>
        </mc:Fallback>
      </mc:AlternateContent>
      <p:sp>
        <p:nvSpPr>
          <p:cNvPr id="4" name="Slide Number Placeholder 3"/>
          <p:cNvSpPr>
            <a:spLocks noGrp="1"/>
          </p:cNvSpPr>
          <p:nvPr>
            <p:ph type="sldNum" sz="quarter" idx="5"/>
          </p:nvPr>
        </p:nvSpPr>
        <p:spPr/>
        <p:txBody>
          <a:bodyPr/>
          <a:lstStyle/>
          <a:p>
            <a:fld id="{0404CACE-3708-4668-AD10-09C8D3855FCE}" type="slidenum">
              <a:rPr lang="en-HK" smtClean="0"/>
              <a:t>23</a:t>
            </a:fld>
            <a:endParaRPr lang="en-HK"/>
          </a:p>
        </p:txBody>
      </p:sp>
    </p:spTree>
    <p:extLst>
      <p:ext uri="{BB962C8B-B14F-4D97-AF65-F5344CB8AC3E}">
        <p14:creationId xmlns:p14="http://schemas.microsoft.com/office/powerpoint/2010/main" val="577873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said, our </a:t>
            </a:r>
            <a:r>
              <a:rPr lang="en-US" dirty="0" err="1"/>
              <a:t>alg’m</a:t>
            </a:r>
            <a:r>
              <a:rPr lang="en-US" dirty="0"/>
              <a:t> can handle updates very efficiently.  </a:t>
            </a:r>
          </a:p>
          <a:p>
            <a:r>
              <a:rPr lang="en-US" dirty="0"/>
              <a:t>Note: NS needs to issue a query for every user’s preference update.</a:t>
            </a:r>
          </a:p>
          <a:p>
            <a:endParaRPr lang="en-US" dirty="0"/>
          </a:p>
          <a:p>
            <a:endParaRPr lang="en-US" dirty="0"/>
          </a:p>
        </p:txBody>
      </p:sp>
      <p:sp>
        <p:nvSpPr>
          <p:cNvPr id="4" name="Slide Number Placeholder 3"/>
          <p:cNvSpPr>
            <a:spLocks noGrp="1"/>
          </p:cNvSpPr>
          <p:nvPr>
            <p:ph type="sldNum" sz="quarter" idx="5"/>
          </p:nvPr>
        </p:nvSpPr>
        <p:spPr/>
        <p:txBody>
          <a:bodyPr/>
          <a:lstStyle/>
          <a:p>
            <a:fld id="{0404CACE-3708-4668-AD10-09C8D3855FCE}" type="slidenum">
              <a:rPr lang="en-HK" smtClean="0"/>
              <a:t>24</a:t>
            </a:fld>
            <a:endParaRPr lang="en-HK"/>
          </a:p>
        </p:txBody>
      </p:sp>
    </p:spTree>
    <p:extLst>
      <p:ext uri="{BB962C8B-B14F-4D97-AF65-F5344CB8AC3E}">
        <p14:creationId xmlns:p14="http://schemas.microsoft.com/office/powerpoint/2010/main" val="1809391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on synthetic datasets are similar to that of real datasets. </a:t>
            </a:r>
          </a:p>
          <a:p>
            <a:endParaRPr lang="en-US" dirty="0"/>
          </a:p>
        </p:txBody>
      </p:sp>
      <p:sp>
        <p:nvSpPr>
          <p:cNvPr id="4" name="Slide Number Placeholder 3"/>
          <p:cNvSpPr>
            <a:spLocks noGrp="1"/>
          </p:cNvSpPr>
          <p:nvPr>
            <p:ph type="sldNum" sz="quarter" idx="5"/>
          </p:nvPr>
        </p:nvSpPr>
        <p:spPr/>
        <p:txBody>
          <a:bodyPr/>
          <a:lstStyle/>
          <a:p>
            <a:fld id="{0404CACE-3708-4668-AD10-09C8D3855FCE}" type="slidenum">
              <a:rPr lang="en-HK" smtClean="0"/>
              <a:t>25</a:t>
            </a:fld>
            <a:endParaRPr lang="en-HK"/>
          </a:p>
        </p:txBody>
      </p:sp>
    </p:spTree>
    <p:extLst>
      <p:ext uri="{BB962C8B-B14F-4D97-AF65-F5344CB8AC3E}">
        <p14:creationId xmlns:p14="http://schemas.microsoft.com/office/powerpoint/2010/main" val="4232966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27</a:t>
            </a:fld>
            <a:endParaRPr lang="en-HK"/>
          </a:p>
        </p:txBody>
      </p:sp>
    </p:spTree>
    <p:extLst>
      <p:ext uri="{BB962C8B-B14F-4D97-AF65-F5344CB8AC3E}">
        <p14:creationId xmlns:p14="http://schemas.microsoft.com/office/powerpoint/2010/main" val="1766932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28</a:t>
            </a:fld>
            <a:endParaRPr lang="en-HK"/>
          </a:p>
        </p:txBody>
      </p:sp>
    </p:spTree>
    <p:extLst>
      <p:ext uri="{BB962C8B-B14F-4D97-AF65-F5344CB8AC3E}">
        <p14:creationId xmlns:p14="http://schemas.microsoft.com/office/powerpoint/2010/main" val="3303222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en-US" b="1" dirty="0"/>
                  <a:t>Deal with data stream: </a:t>
                </a:r>
                <a:r>
                  <a:rPr lang="en-US" altLang="en-US" dirty="0"/>
                  <a:t>Currently we assume the </a:t>
                </a:r>
                <a:r>
                  <a:rPr lang="en-US" sz="1200" b="0" i="0" u="none" strike="noStrike" kern="1200" baseline="0" dirty="0">
                    <a:solidFill>
                      <a:schemeClr val="tx1"/>
                    </a:solidFill>
                    <a:latin typeface="+mn-lt"/>
                    <a:ea typeface="+mn-ea"/>
                    <a:cs typeface="+mn-cs"/>
                  </a:rPr>
                  <a:t>set of users is fixed before our </a:t>
                </a:r>
                <a:r>
                  <a:rPr lang="en-US" sz="1200" b="0" i="0" u="none" strike="noStrike" kern="1200" baseline="0" dirty="0" err="1">
                    <a:solidFill>
                      <a:schemeClr val="tx1"/>
                    </a:solidFill>
                    <a:latin typeface="+mn-lt"/>
                    <a:ea typeface="+mn-ea"/>
                    <a:cs typeface="+mn-cs"/>
                  </a:rPr>
                  <a:t>alg’m</a:t>
                </a:r>
                <a:r>
                  <a:rPr lang="en-US" sz="1200" b="0" i="0" u="none" strike="noStrike" kern="1200" baseline="0" dirty="0">
                    <a:solidFill>
                      <a:schemeClr val="tx1"/>
                    </a:solidFill>
                    <a:latin typeface="+mn-lt"/>
                    <a:ea typeface="+mn-ea"/>
                    <a:cs typeface="+mn-cs"/>
                  </a:rPr>
                  <a:t> </a:t>
                </a:r>
                <a:r>
                  <a:rPr lang="en-HK" sz="1200" b="0" i="0" u="none" strike="noStrike" kern="1200" baseline="0" dirty="0">
                    <a:solidFill>
                      <a:schemeClr val="tx1"/>
                    </a:solidFill>
                    <a:latin typeface="+mn-lt"/>
                    <a:ea typeface="+mn-ea"/>
                    <a:cs typeface="+mn-cs"/>
                  </a:rPr>
                  <a:t>is executed. But often users come as </a:t>
                </a:r>
                <a:r>
                  <a:rPr lang="en-US" sz="1200" b="0" i="0" u="none" strike="noStrike" kern="1200" baseline="0" dirty="0">
                    <a:solidFill>
                      <a:schemeClr val="tx1"/>
                    </a:solidFill>
                    <a:latin typeface="+mn-lt"/>
                    <a:ea typeface="+mn-ea"/>
                    <a:cs typeface="+mn-cs"/>
                  </a:rPr>
                  <a:t>a data stream, and we may not have prior knowledge of how many users will arrive.</a:t>
                </a:r>
              </a:p>
              <a:p>
                <a:r>
                  <a:rPr lang="en-US" sz="1200" b="0" i="0" u="none" strike="noStrike" kern="1200" baseline="0" dirty="0">
                    <a:solidFill>
                      <a:schemeClr val="tx1"/>
                    </a:solidFill>
                    <a:latin typeface="+mn-lt"/>
                    <a:ea typeface="+mn-ea"/>
                    <a:cs typeface="+mn-cs"/>
                  </a:rPr>
                  <a:t>So, we can extend our problem setting to allow users come as a data stream. In fact, we already did it, but due to the page limit, we had to remove this part and the corresponding experiments. We’ll add this part in our journal submission.</a:t>
                </a:r>
              </a:p>
              <a:p>
                <a:endParaRPr lang="en-US" sz="1200" b="0" i="0" u="none" strike="noStrike" kern="1200" baseline="0" dirty="0">
                  <a:solidFill>
                    <a:schemeClr val="tx1"/>
                  </a:solidFill>
                  <a:latin typeface="+mn-lt"/>
                  <a:ea typeface="+mn-ea"/>
                  <a:cs typeface="+mn-cs"/>
                </a:endParaRPr>
              </a:p>
              <a:p>
                <a:r>
                  <a:rPr lang="en-US" altLang="en-US" b="1" dirty="0"/>
                  <a:t>More sophisticated sampling methods: </a:t>
                </a:r>
                <a:r>
                  <a:rPr lang="en-US" altLang="en-US" b="0" dirty="0"/>
                  <a:t>Our solution relies on simple random sampling as its backbone. We’ll explore more </a:t>
                </a:r>
                <a:r>
                  <a:rPr lang="en-US" altLang="en-US" dirty="0"/>
                  <a:t>sophisticated sampling methods in survey sampling literature to improve our </a:t>
                </a:r>
                <a:r>
                  <a:rPr lang="en-US" altLang="en-US" dirty="0" err="1"/>
                  <a:t>alg’m</a:t>
                </a:r>
                <a:r>
                  <a:rPr lang="en-US" altLang="en-US" dirty="0"/>
                  <a:t>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Top-k: </a:t>
                </a:r>
                <a:r>
                  <a:rPr lang="en-US" sz="1200" b="0" i="0" u="none" strike="noStrike" kern="1200" baseline="0" dirty="0">
                    <a:solidFill>
                      <a:schemeClr val="tx1"/>
                    </a:solidFill>
                    <a:latin typeface="+mn-lt"/>
                    <a:ea typeface="+mn-ea"/>
                    <a:cs typeface="+mn-cs"/>
                  </a:rPr>
                  <a:t>As suggested by a reviewer, we may consider the </a:t>
                </a:r>
                <a:r>
                  <a:rPr lang="en-US" altLang="en-US" dirty="0"/>
                  <a:t>the top-</a:t>
                </a:r>
                <a14:m>
                  <m:oMath xmlns:m="http://schemas.openxmlformats.org/officeDocument/2006/math">
                    <m:r>
                      <a:rPr lang="en-US" altLang="en-US" i="1" dirty="0" smtClean="0">
                        <a:latin typeface="Cambria Math" panose="02040503050406030204" pitchFamily="18" charset="0"/>
                      </a:rPr>
                      <m:t>𝑘</m:t>
                    </m:r>
                  </m:oMath>
                </a14:m>
                <a:r>
                  <a:rPr lang="en-US" altLang="en-US" dirty="0"/>
                  <a:t> items of each user, not just his/her favorite. This will also be explored in the journal submission.</a:t>
                </a:r>
                <a:r>
                  <a:rPr lang="en-US" altLang="en-US" baseline="0" dirty="0"/>
                  <a:t>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mc:Choice>
        <mc:Fallback xmlns="">
          <p:sp>
            <p:nvSpPr>
              <p:cNvPr id="3" name="Notes Placeholder 2"/>
              <p:cNvSpPr>
                <a:spLocks noGrp="1"/>
              </p:cNvSpPr>
              <p:nvPr>
                <p:ph type="body" idx="1"/>
              </p:nvPr>
            </p:nvSpPr>
            <p:spPr/>
            <p:txBody>
              <a:bodyPr/>
              <a:lstStyle/>
              <a:p>
                <a:r>
                  <a:rPr lang="en-US" altLang="en-US" b="1" dirty="0"/>
                  <a:t>Deal with data stream: </a:t>
                </a:r>
                <a:r>
                  <a:rPr lang="en-US" altLang="en-US" dirty="0"/>
                  <a:t>Currently we assume the </a:t>
                </a:r>
                <a:r>
                  <a:rPr lang="en-US" sz="1200" b="0" i="0" u="none" strike="noStrike" kern="1200" baseline="0" dirty="0">
                    <a:solidFill>
                      <a:schemeClr val="tx1"/>
                    </a:solidFill>
                    <a:latin typeface="+mn-lt"/>
                    <a:ea typeface="+mn-ea"/>
                    <a:cs typeface="+mn-cs"/>
                  </a:rPr>
                  <a:t>set of users is fixed before our </a:t>
                </a:r>
                <a:r>
                  <a:rPr lang="en-US" sz="1200" b="0" i="0" u="none" strike="noStrike" kern="1200" baseline="0" dirty="0" err="1">
                    <a:solidFill>
                      <a:schemeClr val="tx1"/>
                    </a:solidFill>
                    <a:latin typeface="+mn-lt"/>
                    <a:ea typeface="+mn-ea"/>
                    <a:cs typeface="+mn-cs"/>
                  </a:rPr>
                  <a:t>alg’m</a:t>
                </a:r>
                <a:r>
                  <a:rPr lang="en-US" sz="1200" b="0" i="0" u="none" strike="noStrike" kern="1200" baseline="0" dirty="0">
                    <a:solidFill>
                      <a:schemeClr val="tx1"/>
                    </a:solidFill>
                    <a:latin typeface="+mn-lt"/>
                    <a:ea typeface="+mn-ea"/>
                    <a:cs typeface="+mn-cs"/>
                  </a:rPr>
                  <a:t> </a:t>
                </a:r>
                <a:r>
                  <a:rPr lang="en-HK" sz="1200" b="0" i="0" u="none" strike="noStrike" kern="1200" baseline="0" dirty="0">
                    <a:solidFill>
                      <a:schemeClr val="tx1"/>
                    </a:solidFill>
                    <a:latin typeface="+mn-lt"/>
                    <a:ea typeface="+mn-ea"/>
                    <a:cs typeface="+mn-cs"/>
                  </a:rPr>
                  <a:t>is executed. But often users come as </a:t>
                </a:r>
                <a:r>
                  <a:rPr lang="en-US" sz="1200" b="0" i="0" u="none" strike="noStrike" kern="1200" baseline="0" dirty="0">
                    <a:solidFill>
                      <a:schemeClr val="tx1"/>
                    </a:solidFill>
                    <a:latin typeface="+mn-lt"/>
                    <a:ea typeface="+mn-ea"/>
                    <a:cs typeface="+mn-cs"/>
                  </a:rPr>
                  <a:t>a data stream, and we may not have prior knowledge of how many users will arrive.</a:t>
                </a:r>
              </a:p>
              <a:p>
                <a:r>
                  <a:rPr lang="en-US" sz="1200" b="0" i="0" u="none" strike="noStrike" kern="1200" baseline="0" dirty="0">
                    <a:solidFill>
                      <a:schemeClr val="tx1"/>
                    </a:solidFill>
                    <a:latin typeface="+mn-lt"/>
                    <a:ea typeface="+mn-ea"/>
                    <a:cs typeface="+mn-cs"/>
                  </a:rPr>
                  <a:t>So, we can extend our problem setting to allow users come as a data stream. In fact, we already did it, but due to the page limit, we had to remove this part and the corresponding experiments. We’ll add this part in our journal submission.</a:t>
                </a:r>
              </a:p>
              <a:p>
                <a:endParaRPr lang="en-US" sz="1200" b="0" i="0" u="none" strike="noStrike" kern="1200" baseline="0" dirty="0">
                  <a:solidFill>
                    <a:schemeClr val="tx1"/>
                  </a:solidFill>
                  <a:latin typeface="+mn-lt"/>
                  <a:ea typeface="+mn-ea"/>
                  <a:cs typeface="+mn-cs"/>
                </a:endParaRPr>
              </a:p>
              <a:p>
                <a:r>
                  <a:rPr lang="en-US" altLang="en-US" b="1" dirty="0"/>
                  <a:t>More sophisticated sampling methods: </a:t>
                </a:r>
                <a:r>
                  <a:rPr lang="en-US" altLang="en-US" b="0" dirty="0"/>
                  <a:t>Our solution relies on simple random sampling as its backbone. We’ll explore more </a:t>
                </a:r>
                <a:r>
                  <a:rPr lang="en-US" altLang="en-US" dirty="0"/>
                  <a:t>sophisticated sampling methods in survey sampling literature to improve our </a:t>
                </a:r>
                <a:r>
                  <a:rPr lang="en-US" altLang="en-US" dirty="0" err="1"/>
                  <a:t>alg’m</a:t>
                </a:r>
                <a:r>
                  <a:rPr lang="en-US" altLang="en-US" dirty="0"/>
                  <a:t>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Top-k: </a:t>
                </a:r>
                <a:r>
                  <a:rPr lang="en-US" sz="1200" b="0" i="0" u="none" strike="noStrike" kern="1200" baseline="0" dirty="0">
                    <a:solidFill>
                      <a:schemeClr val="tx1"/>
                    </a:solidFill>
                    <a:latin typeface="+mn-lt"/>
                    <a:ea typeface="+mn-ea"/>
                    <a:cs typeface="+mn-cs"/>
                  </a:rPr>
                  <a:t>As suggested by a reviewer, we may consider the </a:t>
                </a:r>
                <a:r>
                  <a:rPr lang="en-US" altLang="en-US" dirty="0"/>
                  <a:t>the top-</a:t>
                </a:r>
                <a:r>
                  <a:rPr lang="en-US" altLang="en-US" i="0" dirty="0">
                    <a:latin typeface="Cambria Math" panose="02040503050406030204" pitchFamily="18" charset="0"/>
                  </a:rPr>
                  <a:t>𝑘</a:t>
                </a:r>
                <a:r>
                  <a:rPr lang="en-US" altLang="en-US" dirty="0"/>
                  <a:t> items of each user, not just his/her favorite. This will also be explored in the journal submission.</a:t>
                </a:r>
                <a:r>
                  <a:rPr lang="en-US" altLang="en-US" baseline="0" dirty="0"/>
                  <a:t>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mc:Fallback>
      </mc:AlternateContent>
      <p:sp>
        <p:nvSpPr>
          <p:cNvPr id="4" name="Slide Number Placeholder 3"/>
          <p:cNvSpPr>
            <a:spLocks noGrp="1"/>
          </p:cNvSpPr>
          <p:nvPr>
            <p:ph type="sldNum" sz="quarter" idx="5"/>
          </p:nvPr>
        </p:nvSpPr>
        <p:spPr/>
        <p:txBody>
          <a:bodyPr/>
          <a:lstStyle/>
          <a:p>
            <a:fld id="{0404CACE-3708-4668-AD10-09C8D3855FCE}" type="slidenum">
              <a:rPr lang="en-HK" smtClean="0"/>
              <a:t>29</a:t>
            </a:fld>
            <a:endParaRPr lang="en-HK"/>
          </a:p>
        </p:txBody>
      </p:sp>
    </p:spTree>
    <p:extLst>
      <p:ext uri="{BB962C8B-B14F-4D97-AF65-F5344CB8AC3E}">
        <p14:creationId xmlns:p14="http://schemas.microsoft.com/office/powerpoint/2010/main" val="2830382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3</a:t>
            </a:fld>
            <a:endParaRPr lang="en-HK"/>
          </a:p>
        </p:txBody>
      </p:sp>
    </p:spTree>
    <p:extLst>
      <p:ext uri="{BB962C8B-B14F-4D97-AF65-F5344CB8AC3E}">
        <p14:creationId xmlns:p14="http://schemas.microsoft.com/office/powerpoint/2010/main" val="165123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the correspondence between our problem and FIM, </a:t>
            </a:r>
            <a:r>
              <a:rPr lang="en-US" sz="1200" b="0" i="0" u="none" strike="noStrike" kern="1200" baseline="0" dirty="0">
                <a:solidFill>
                  <a:schemeClr val="tx1"/>
                </a:solidFill>
                <a:latin typeface="+mn-lt"/>
                <a:ea typeface="+mn-ea"/>
                <a:cs typeface="+mn-cs"/>
              </a:rPr>
              <a:t>we can view the favorite items of a particular user in our problem as a transaction in the traditional FIM problem. But as we said, what distinguishes our problem is that we don’t assume the favorite items are known in advance.</a:t>
            </a:r>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4</a:t>
            </a:fld>
            <a:endParaRPr lang="en-HK"/>
          </a:p>
        </p:txBody>
      </p:sp>
    </p:spTree>
    <p:extLst>
      <p:ext uri="{BB962C8B-B14F-4D97-AF65-F5344CB8AC3E}">
        <p14:creationId xmlns:p14="http://schemas.microsoft.com/office/powerpoint/2010/main" val="89253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another problem that's related to ours is Heavy hitter finding. This problem is basically frequent item mining, but the transactions in this problem come as a data stream. This is the major difference. This problem is different from our problem because it also assumes that the transactions are given when they arrive.  </a:t>
            </a:r>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5</a:t>
            </a:fld>
            <a:endParaRPr lang="en-HK"/>
          </a:p>
        </p:txBody>
      </p:sp>
    </p:spTree>
    <p:extLst>
      <p:ext uri="{BB962C8B-B14F-4D97-AF65-F5344CB8AC3E}">
        <p14:creationId xmlns:p14="http://schemas.microsoft.com/office/powerpoint/2010/main" val="131788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problem that's highly related to our problem is the estimating population proportion problem in statistics, particularly survey sampling. </a:t>
            </a:r>
          </a:p>
          <a:p>
            <a:endParaRPr lang="en-US" dirty="0"/>
          </a:p>
          <a:p>
            <a:r>
              <a:rPr lang="en-US" sz="1200" b="0" i="0" u="none" strike="noStrike" kern="1200" baseline="0" dirty="0">
                <a:solidFill>
                  <a:schemeClr val="tx1"/>
                </a:solidFill>
                <a:latin typeface="+mn-lt"/>
                <a:ea typeface="+mn-ea"/>
                <a:cs typeface="+mn-cs"/>
              </a:rPr>
              <a:t>In this problem, we’re given a set of user and a set of categories (or items in the language of our problem), and each user belongs to exactly one category, the aim is to estimate the proportion of users belonging</a:t>
            </a:r>
          </a:p>
          <a:p>
            <a:r>
              <a:rPr lang="en-HK" sz="1200" b="0" i="0" u="none" strike="noStrike" kern="1200" baseline="0" dirty="0">
                <a:solidFill>
                  <a:schemeClr val="tx1"/>
                </a:solidFill>
                <a:latin typeface="+mn-lt"/>
                <a:ea typeface="+mn-ea"/>
                <a:cs typeface="+mn-cs"/>
              </a:rPr>
              <a:t>to each category.</a:t>
            </a:r>
          </a:p>
          <a:p>
            <a:endParaRPr lang="en-HK" sz="1200" b="0" i="0" u="none" strike="noStrike" kern="1200" baseline="0" dirty="0">
              <a:solidFill>
                <a:schemeClr val="tx1"/>
              </a:solidFill>
              <a:latin typeface="+mn-lt"/>
              <a:ea typeface="+mn-ea"/>
              <a:cs typeface="+mn-cs"/>
            </a:endParaRPr>
          </a:p>
          <a:p>
            <a:r>
              <a:rPr lang="en-HK" sz="1200" b="0" i="0" u="none" strike="noStrike" kern="1200" baseline="0" dirty="0">
                <a:solidFill>
                  <a:schemeClr val="tx1"/>
                </a:solidFill>
                <a:latin typeface="+mn-lt"/>
                <a:ea typeface="+mn-ea"/>
                <a:cs typeface="+mn-cs"/>
              </a:rPr>
              <a:t>There are two crucial differences between the two problems:</a:t>
            </a:r>
          </a:p>
          <a:p>
            <a:pPr marL="228600" indent="-228600">
              <a:buAutoNum type="arabicParenBoth"/>
            </a:pPr>
            <a:r>
              <a:rPr lang="en-US" sz="1200" b="0" i="0" u="none" strike="noStrike" kern="1200" baseline="0" dirty="0">
                <a:solidFill>
                  <a:schemeClr val="tx1"/>
                </a:solidFill>
                <a:latin typeface="+mn-lt"/>
                <a:ea typeface="+mn-ea"/>
                <a:cs typeface="+mn-cs"/>
              </a:rPr>
              <a:t>In our problem, a user is allowed to favor multiple items, but in the survey sampling problem, each user can favor only one item. Therefore, our problem is far more general than its counterpart.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they make quite a few statistical assumptions when they derive their solutions to the survey sampling problem. For example, they assume that the data is normally distributed. And they also assume that a term called the finite population correction factor can be ignored in their derivation. But our solution will not make these kind of assumptions. And so our solution is much more general. </a:t>
            </a:r>
          </a:p>
          <a:p>
            <a:endParaRPr lang="en-US" dirty="0"/>
          </a:p>
          <a:p>
            <a:r>
              <a:rPr lang="en-US" dirty="0"/>
              <a:t>Still, their problem can solve a special case of our problem, when each user favors exactly one item. But even in this special case, our solution requires a much smaller sample than the state-of-the-art solutions. We'll make a comparison shortly.  </a:t>
            </a:r>
          </a:p>
          <a:p>
            <a:endParaRPr lang="en-US" dirty="0"/>
          </a:p>
          <a:p>
            <a:r>
              <a:rPr lang="en-US" dirty="0"/>
              <a:t>An intuitive way to understand why we can do better is that in their problem, they want to know the exact proportion of each category, but our problem aims only to discover which categories have a proportion exceeding a predetermined value.</a:t>
            </a:r>
          </a:p>
          <a:p>
            <a:endParaRPr lang="en-US" dirty="0"/>
          </a:p>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6</a:t>
            </a:fld>
            <a:endParaRPr lang="en-HK"/>
          </a:p>
        </p:txBody>
      </p:sp>
    </p:spTree>
    <p:extLst>
      <p:ext uri="{BB962C8B-B14F-4D97-AF65-F5344CB8AC3E}">
        <p14:creationId xmlns:p14="http://schemas.microsoft.com/office/powerpoint/2010/main" val="110545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7</a:t>
            </a:fld>
            <a:endParaRPr lang="en-HK"/>
          </a:p>
        </p:txBody>
      </p:sp>
    </p:spTree>
    <p:extLst>
      <p:ext uri="{BB962C8B-B14F-4D97-AF65-F5344CB8AC3E}">
        <p14:creationId xmlns:p14="http://schemas.microsoft.com/office/powerpoint/2010/main" val="230549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obvious application of our problem is to help various industries to identify their most popular products. For example, IMDB may want to use our problem to help identify those movie actors (items) who are very popular among visitors (users) and then promote the movies of the popular movie actors.  </a:t>
            </a:r>
          </a:p>
          <a:p>
            <a:endParaRPr lang="en-US" dirty="0"/>
          </a:p>
          <a:p>
            <a:r>
              <a:rPr lang="en-US" dirty="0"/>
              <a:t>But you may be aware that there are some movie recommendations in IMDb. For example, this is (CLICK THE PICTURE) a list of 250 most popular movies. But in fact, the movies identified by our problem may not necessarily appear in this list, because some movies of the popular actors may not be well-known, but these movies do have a very high potential to become popular if we promote them, because many people like the movie actors. And so, our problem can identify items that are not yet popular, but they do have high potential to become popular if we do some promotion. </a:t>
            </a:r>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8</a:t>
            </a:fld>
            <a:endParaRPr lang="en-HK"/>
          </a:p>
        </p:txBody>
      </p:sp>
    </p:spTree>
    <p:extLst>
      <p:ext uri="{BB962C8B-B14F-4D97-AF65-F5344CB8AC3E}">
        <p14:creationId xmlns:p14="http://schemas.microsoft.com/office/powerpoint/2010/main" val="179239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problem can also help search engine companies identify popular ads. </a:t>
            </a:r>
          </a:p>
          <a:p>
            <a:r>
              <a:rPr lang="en-US" dirty="0"/>
              <a:t>Specifically, we </a:t>
            </a:r>
            <a:r>
              <a:rPr lang="en-US" sz="1200" b="0" i="0" u="none" strike="noStrike" kern="1200" baseline="0" dirty="0">
                <a:solidFill>
                  <a:schemeClr val="tx1"/>
                </a:solidFill>
                <a:latin typeface="+mn-lt"/>
                <a:ea typeface="+mn-ea"/>
                <a:cs typeface="+mn-cs"/>
              </a:rPr>
              <a:t>identify the ads that receive the highest score (or </a:t>
            </a:r>
            <a:r>
              <a:rPr lang="en-US" sz="1200" b="0" i="0" u="none" strike="noStrike" kern="1200" baseline="0" dirty="0" err="1">
                <a:solidFill>
                  <a:schemeClr val="tx1"/>
                </a:solidFill>
                <a:latin typeface="+mn-lt"/>
                <a:ea typeface="+mn-ea"/>
                <a:cs typeface="+mn-cs"/>
              </a:rPr>
              <a:t>Adrank</a:t>
            </a:r>
            <a:r>
              <a:rPr lang="en-US" sz="1200" b="0" i="0" u="none" strike="noStrike" kern="1200" baseline="0" dirty="0">
                <a:solidFill>
                  <a:schemeClr val="tx1"/>
                </a:solidFill>
                <a:latin typeface="+mn-lt"/>
                <a:ea typeface="+mn-ea"/>
                <a:cs typeface="+mn-cs"/>
              </a:rPr>
              <a:t>, as it is called in the literature) from many search terms. Those ads would therefore be shown frequently to users when they type in keywords appearing in the engine company’s search term set.</a:t>
            </a:r>
            <a:endParaRPr lang="en-US" dirty="0"/>
          </a:p>
          <a:p>
            <a:endParaRPr lang="en-US" dirty="0"/>
          </a:p>
          <a:p>
            <a:r>
              <a:rPr lang="en-US" dirty="0"/>
              <a:t>Why should we discover popular ads? </a:t>
            </a:r>
          </a:p>
          <a:p>
            <a:r>
              <a:rPr lang="en-HK" sz="1200" b="0" i="0" u="none" strike="noStrike" kern="1200" baseline="0" dirty="0">
                <a:solidFill>
                  <a:schemeClr val="tx1"/>
                </a:solidFill>
                <a:latin typeface="+mn-lt"/>
                <a:ea typeface="+mn-ea"/>
                <a:cs typeface="+mn-cs"/>
              </a:rPr>
              <a:t>1) On the </a:t>
            </a:r>
            <a:r>
              <a:rPr lang="en-US" sz="1200" b="0" i="0" u="none" strike="noStrike" kern="1200" baseline="0" dirty="0">
                <a:solidFill>
                  <a:schemeClr val="tx1"/>
                </a:solidFill>
                <a:latin typeface="+mn-lt"/>
                <a:ea typeface="+mn-ea"/>
                <a:cs typeface="+mn-cs"/>
              </a:rPr>
              <a:t>companies’ side, they may want to raise the price they charge for popular ads to increase their revenue. </a:t>
            </a:r>
          </a:p>
          <a:p>
            <a:r>
              <a:rPr lang="en-US" sz="1200" b="0" i="0" u="none" strike="noStrike" kern="1200" baseline="0" dirty="0">
                <a:solidFill>
                  <a:schemeClr val="tx1"/>
                </a:solidFill>
                <a:latin typeface="+mn-lt"/>
                <a:ea typeface="+mn-ea"/>
                <a:cs typeface="+mn-cs"/>
              </a:rPr>
              <a:t>2) On the advertisers’ side, search engine companies can inform those advertisers that their ads are frequently shown to prospective customers. </a:t>
            </a:r>
            <a:r>
              <a:rPr lang="en-HK" sz="1200" b="0" i="0" u="none" strike="noStrike" kern="1200" baseline="0" dirty="0">
                <a:solidFill>
                  <a:schemeClr val="tx1"/>
                </a:solidFill>
                <a:latin typeface="+mn-lt"/>
                <a:ea typeface="+mn-ea"/>
                <a:cs typeface="+mn-cs"/>
              </a:rPr>
              <a:t>Given this </a:t>
            </a:r>
            <a:r>
              <a:rPr lang="en-US" sz="1200" b="0" i="0" u="none" strike="noStrike" kern="1200" baseline="0" dirty="0">
                <a:solidFill>
                  <a:schemeClr val="tx1"/>
                </a:solidFill>
                <a:latin typeface="+mn-lt"/>
                <a:ea typeface="+mn-ea"/>
                <a:cs typeface="+mn-cs"/>
              </a:rPr>
              <a:t>assurance, those advertisers would more likely to keep advertising in the search engines.</a:t>
            </a:r>
            <a:endParaRPr lang="en-US" dirty="0"/>
          </a:p>
          <a:p>
            <a:endParaRPr lang="en-US" dirty="0"/>
          </a:p>
          <a:p>
            <a:endParaRPr lang="en-US" dirty="0"/>
          </a:p>
          <a:p>
            <a:r>
              <a:rPr lang="en-US" dirty="0"/>
              <a:t>Our problem can also be applied to crowdsourcing, and this is explained in the paper. </a:t>
            </a:r>
            <a:endParaRPr lang="en-HK" dirty="0"/>
          </a:p>
        </p:txBody>
      </p:sp>
      <p:sp>
        <p:nvSpPr>
          <p:cNvPr id="4" name="Slide Number Placeholder 3"/>
          <p:cNvSpPr>
            <a:spLocks noGrp="1"/>
          </p:cNvSpPr>
          <p:nvPr>
            <p:ph type="sldNum" sz="quarter" idx="5"/>
          </p:nvPr>
        </p:nvSpPr>
        <p:spPr/>
        <p:txBody>
          <a:bodyPr/>
          <a:lstStyle/>
          <a:p>
            <a:fld id="{0404CACE-3708-4668-AD10-09C8D3855FCE}" type="slidenum">
              <a:rPr lang="en-HK" smtClean="0"/>
              <a:t>9</a:t>
            </a:fld>
            <a:endParaRPr lang="en-HK"/>
          </a:p>
        </p:txBody>
      </p:sp>
    </p:spTree>
    <p:extLst>
      <p:ext uri="{BB962C8B-B14F-4D97-AF65-F5344CB8AC3E}">
        <p14:creationId xmlns:p14="http://schemas.microsoft.com/office/powerpoint/2010/main" val="115932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C03267-17FB-497C-9309-B11B4D1B67C2}" type="datetimeFigureOut">
              <a:rPr lang="en-HK" smtClean="0"/>
              <a:t>7/8/2019</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AC098B1E-1F07-4F08-8E1D-3C9CC1E7209A}" type="slidenum">
              <a:rPr lang="en-HK" smtClean="0"/>
              <a:t>‹#›</a:t>
            </a:fld>
            <a:endParaRPr lang="en-HK"/>
          </a:p>
        </p:txBody>
      </p:sp>
    </p:spTree>
    <p:extLst>
      <p:ext uri="{BB962C8B-B14F-4D97-AF65-F5344CB8AC3E}">
        <p14:creationId xmlns:p14="http://schemas.microsoft.com/office/powerpoint/2010/main" val="247950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03267-17FB-497C-9309-B11B4D1B67C2}" type="datetimeFigureOut">
              <a:rPr lang="en-HK" smtClean="0"/>
              <a:t>7/8/2019</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AC098B1E-1F07-4F08-8E1D-3C9CC1E7209A}" type="slidenum">
              <a:rPr lang="en-HK" smtClean="0"/>
              <a:t>‹#›</a:t>
            </a:fld>
            <a:endParaRPr lang="en-HK"/>
          </a:p>
        </p:txBody>
      </p:sp>
    </p:spTree>
    <p:extLst>
      <p:ext uri="{BB962C8B-B14F-4D97-AF65-F5344CB8AC3E}">
        <p14:creationId xmlns:p14="http://schemas.microsoft.com/office/powerpoint/2010/main" val="135549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03267-17FB-497C-9309-B11B4D1B67C2}" type="datetimeFigureOut">
              <a:rPr lang="en-HK" smtClean="0"/>
              <a:t>7/8/2019</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AC098B1E-1F07-4F08-8E1D-3C9CC1E7209A}" type="slidenum">
              <a:rPr lang="en-HK" smtClean="0"/>
              <a:t>‹#›</a:t>
            </a:fld>
            <a:endParaRPr lang="en-HK"/>
          </a:p>
        </p:txBody>
      </p:sp>
    </p:spTree>
    <p:extLst>
      <p:ext uri="{BB962C8B-B14F-4D97-AF65-F5344CB8AC3E}">
        <p14:creationId xmlns:p14="http://schemas.microsoft.com/office/powerpoint/2010/main" val="145131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0A20A31-A386-4EAA-BA6F-3E3B82B483E8}"/>
              </a:ext>
            </a:extLst>
          </p:cNvPr>
          <p:cNvGrpSpPr>
            <a:grpSpLocks/>
          </p:cNvGrpSpPr>
          <p:nvPr/>
        </p:nvGrpSpPr>
        <p:grpSpPr bwMode="auto">
          <a:xfrm>
            <a:off x="1" y="2438401"/>
            <a:ext cx="12012084" cy="1052513"/>
            <a:chOff x="0" y="1536"/>
            <a:chExt cx="5675" cy="663"/>
          </a:xfrm>
        </p:grpSpPr>
        <p:grpSp>
          <p:nvGrpSpPr>
            <p:cNvPr id="5" name="Group 3">
              <a:extLst>
                <a:ext uri="{FF2B5EF4-FFF2-40B4-BE49-F238E27FC236}">
                  <a16:creationId xmlns:a16="http://schemas.microsoft.com/office/drawing/2014/main" id="{5D21484F-10C7-4212-9365-D04840F685B6}"/>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2DA43A7B-15F4-4930-8F3C-8CCFA0F07BFC}"/>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3" name="Rectangle 5">
                <a:extLst>
                  <a:ext uri="{FF2B5EF4-FFF2-40B4-BE49-F238E27FC236}">
                    <a16:creationId xmlns:a16="http://schemas.microsoft.com/office/drawing/2014/main" id="{C78131F8-6CCF-40C6-8203-AFA45ECCA6BB}"/>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grpSp>
        <p:grpSp>
          <p:nvGrpSpPr>
            <p:cNvPr id="6" name="Group 6">
              <a:extLst>
                <a:ext uri="{FF2B5EF4-FFF2-40B4-BE49-F238E27FC236}">
                  <a16:creationId xmlns:a16="http://schemas.microsoft.com/office/drawing/2014/main" id="{3B625EFD-08B2-41E8-90EC-DB34A82A5CFA}"/>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CC91B88C-B733-4715-BE31-DA1E9702FBEA}"/>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11" name="Rectangle 8">
                <a:extLst>
                  <a:ext uri="{FF2B5EF4-FFF2-40B4-BE49-F238E27FC236}">
                    <a16:creationId xmlns:a16="http://schemas.microsoft.com/office/drawing/2014/main" id="{7AC495F5-5F30-4642-8EFF-DFF3992BECC3}"/>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grpSp>
        <p:sp>
          <p:nvSpPr>
            <p:cNvPr id="7" name="Rectangle 9">
              <a:extLst>
                <a:ext uri="{FF2B5EF4-FFF2-40B4-BE49-F238E27FC236}">
                  <a16:creationId xmlns:a16="http://schemas.microsoft.com/office/drawing/2014/main" id="{1CEC96B1-C19A-4598-9AE5-38A303305E35}"/>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8" name="Rectangle 10">
              <a:extLst>
                <a:ext uri="{FF2B5EF4-FFF2-40B4-BE49-F238E27FC236}">
                  <a16:creationId xmlns:a16="http://schemas.microsoft.com/office/drawing/2014/main" id="{FB335AA3-4CB0-432B-A4E3-93EE0EC651F1}"/>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sp>
          <p:nvSpPr>
            <p:cNvPr id="9" name="Rectangle 11">
              <a:extLst>
                <a:ext uri="{FF2B5EF4-FFF2-40B4-BE49-F238E27FC236}">
                  <a16:creationId xmlns:a16="http://schemas.microsoft.com/office/drawing/2014/main" id="{AA2ABC6A-7966-4229-A97E-9EF4BBA68D26}"/>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1800"/>
            </a:p>
          </p:txBody>
        </p:sp>
      </p:grpSp>
      <p:sp>
        <p:nvSpPr>
          <p:cNvPr id="9228" name="Rectangle 12"/>
          <p:cNvSpPr>
            <a:spLocks noGrp="1" noChangeArrowheads="1"/>
          </p:cNvSpPr>
          <p:nvPr>
            <p:ph type="ctrTitle"/>
          </p:nvPr>
        </p:nvSpPr>
        <p:spPr>
          <a:xfrm>
            <a:off x="1320800" y="1676400"/>
            <a:ext cx="10363200" cy="1462088"/>
          </a:xfrm>
        </p:spPr>
        <p:txBody>
          <a:bodyPr/>
          <a:lstStyle>
            <a:lvl1pPr>
              <a:defRPr/>
            </a:lvl1pPr>
          </a:lstStyle>
          <a:p>
            <a:pPr lvl="0"/>
            <a:r>
              <a:rPr lang="en-US" altLang="zh-TW" noProof="0"/>
              <a:t>Click to edit Master title style</a:t>
            </a:r>
          </a:p>
        </p:txBody>
      </p:sp>
      <p:sp>
        <p:nvSpPr>
          <p:cNvPr id="9229"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altLang="zh-TW" noProof="0"/>
              <a:t>Click to edit Master subtitle style</a:t>
            </a:r>
          </a:p>
        </p:txBody>
      </p:sp>
      <p:sp>
        <p:nvSpPr>
          <p:cNvPr id="14" name="Rectangle 14">
            <a:extLst>
              <a:ext uri="{FF2B5EF4-FFF2-40B4-BE49-F238E27FC236}">
                <a16:creationId xmlns:a16="http://schemas.microsoft.com/office/drawing/2014/main" id="{837DA949-9FAB-4538-B48B-95822ADE7854}"/>
              </a:ext>
            </a:extLst>
          </p:cNvPr>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r>
              <a:rPr lang="en-US" altLang="zh-TW"/>
              <a:t>COMP1942</a:t>
            </a:r>
          </a:p>
        </p:txBody>
      </p:sp>
      <p:sp>
        <p:nvSpPr>
          <p:cNvPr id="15" name="Rectangle 15">
            <a:extLst>
              <a:ext uri="{FF2B5EF4-FFF2-40B4-BE49-F238E27FC236}">
                <a16:creationId xmlns:a16="http://schemas.microsoft.com/office/drawing/2014/main" id="{614CB3AE-EEFE-49D4-B28C-9B7C7B4A2F09}"/>
              </a:ext>
            </a:extLst>
          </p:cNvPr>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en-US" altLang="zh-TW"/>
          </a:p>
        </p:txBody>
      </p:sp>
      <p:sp>
        <p:nvSpPr>
          <p:cNvPr id="16" name="Rectangle 16">
            <a:extLst>
              <a:ext uri="{FF2B5EF4-FFF2-40B4-BE49-F238E27FC236}">
                <a16:creationId xmlns:a16="http://schemas.microsoft.com/office/drawing/2014/main" id="{866FCFBA-BA88-407B-B511-419148C9053D}"/>
              </a:ext>
            </a:extLst>
          </p:cNvPr>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pPr>
              <a:defRPr/>
            </a:pPr>
            <a:fld id="{D8C192B8-6E87-476C-97C4-08F682E55384}" type="slidenum">
              <a:rPr lang="zh-TW" altLang="en-US"/>
              <a:pPr>
                <a:defRPr/>
              </a:pPr>
              <a:t>‹#›</a:t>
            </a:fld>
            <a:endParaRPr lang="en-US" altLang="zh-TW"/>
          </a:p>
        </p:txBody>
      </p:sp>
    </p:spTree>
    <p:extLst>
      <p:ext uri="{BB962C8B-B14F-4D97-AF65-F5344CB8AC3E}">
        <p14:creationId xmlns:p14="http://schemas.microsoft.com/office/powerpoint/2010/main" val="1084148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D21AB058-ABFB-4A8F-8DE4-B5A3F0201014}"/>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5" name="Rectangle 12">
            <a:extLst>
              <a:ext uri="{FF2B5EF4-FFF2-40B4-BE49-F238E27FC236}">
                <a16:creationId xmlns:a16="http://schemas.microsoft.com/office/drawing/2014/main" id="{136A4801-7A9E-40D6-9564-77FEB00B89D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a:extLst>
              <a:ext uri="{FF2B5EF4-FFF2-40B4-BE49-F238E27FC236}">
                <a16:creationId xmlns:a16="http://schemas.microsoft.com/office/drawing/2014/main" id="{2E929F11-3CDE-408C-A350-37839DB72A36}"/>
              </a:ext>
            </a:extLst>
          </p:cNvPr>
          <p:cNvSpPr>
            <a:spLocks noGrp="1" noChangeArrowheads="1"/>
          </p:cNvSpPr>
          <p:nvPr>
            <p:ph type="sldNum" sz="quarter" idx="12"/>
          </p:nvPr>
        </p:nvSpPr>
        <p:spPr>
          <a:ln/>
        </p:spPr>
        <p:txBody>
          <a:bodyPr/>
          <a:lstStyle>
            <a:lvl1pPr>
              <a:defRPr/>
            </a:lvl1pPr>
          </a:lstStyle>
          <a:p>
            <a:pPr>
              <a:defRPr/>
            </a:pPr>
            <a:fld id="{535DFE9E-2EA3-482A-8BAE-FF94BF5A1016}" type="slidenum">
              <a:rPr lang="zh-TW" altLang="en-US"/>
              <a:pPr>
                <a:defRPr/>
              </a:pPr>
              <a:t>‹#›</a:t>
            </a:fld>
            <a:endParaRPr lang="en-US" altLang="zh-TW"/>
          </a:p>
        </p:txBody>
      </p:sp>
    </p:spTree>
    <p:extLst>
      <p:ext uri="{BB962C8B-B14F-4D97-AF65-F5344CB8AC3E}">
        <p14:creationId xmlns:p14="http://schemas.microsoft.com/office/powerpoint/2010/main" val="2245478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280450D1-AC53-41B6-8049-0D1D17E77A15}"/>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5" name="Rectangle 12">
            <a:extLst>
              <a:ext uri="{FF2B5EF4-FFF2-40B4-BE49-F238E27FC236}">
                <a16:creationId xmlns:a16="http://schemas.microsoft.com/office/drawing/2014/main" id="{72EA8D78-5257-4C1E-A8F8-ED315E10211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a:extLst>
              <a:ext uri="{FF2B5EF4-FFF2-40B4-BE49-F238E27FC236}">
                <a16:creationId xmlns:a16="http://schemas.microsoft.com/office/drawing/2014/main" id="{0F29016D-D491-4E62-8DFD-CEA4923612EC}"/>
              </a:ext>
            </a:extLst>
          </p:cNvPr>
          <p:cNvSpPr>
            <a:spLocks noGrp="1" noChangeArrowheads="1"/>
          </p:cNvSpPr>
          <p:nvPr>
            <p:ph type="sldNum" sz="quarter" idx="12"/>
          </p:nvPr>
        </p:nvSpPr>
        <p:spPr>
          <a:ln/>
        </p:spPr>
        <p:txBody>
          <a:bodyPr/>
          <a:lstStyle>
            <a:lvl1pPr>
              <a:defRPr/>
            </a:lvl1pPr>
          </a:lstStyle>
          <a:p>
            <a:pPr>
              <a:defRPr/>
            </a:pPr>
            <a:fld id="{0E74B997-69BE-441E-82C6-B27B3FD632C0}" type="slidenum">
              <a:rPr lang="zh-TW" altLang="en-US"/>
              <a:pPr>
                <a:defRPr/>
              </a:pPr>
              <a:t>‹#›</a:t>
            </a:fld>
            <a:endParaRPr lang="en-US" altLang="zh-TW"/>
          </a:p>
        </p:txBody>
      </p:sp>
    </p:spTree>
    <p:extLst>
      <p:ext uri="{BB962C8B-B14F-4D97-AF65-F5344CB8AC3E}">
        <p14:creationId xmlns:p14="http://schemas.microsoft.com/office/powerpoint/2010/main" val="1059178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F16CC74D-D7BD-4DB8-9105-C4994665E747}"/>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6" name="Rectangle 12">
            <a:extLst>
              <a:ext uri="{FF2B5EF4-FFF2-40B4-BE49-F238E27FC236}">
                <a16:creationId xmlns:a16="http://schemas.microsoft.com/office/drawing/2014/main" id="{E3CDB741-ED14-4E7F-B2E5-904D4034BFB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a:extLst>
              <a:ext uri="{FF2B5EF4-FFF2-40B4-BE49-F238E27FC236}">
                <a16:creationId xmlns:a16="http://schemas.microsoft.com/office/drawing/2014/main" id="{6CB3AD48-717A-49E9-B20D-6EFD6AED7046}"/>
              </a:ext>
            </a:extLst>
          </p:cNvPr>
          <p:cNvSpPr>
            <a:spLocks noGrp="1" noChangeArrowheads="1"/>
          </p:cNvSpPr>
          <p:nvPr>
            <p:ph type="sldNum" sz="quarter" idx="12"/>
          </p:nvPr>
        </p:nvSpPr>
        <p:spPr>
          <a:ln/>
        </p:spPr>
        <p:txBody>
          <a:bodyPr/>
          <a:lstStyle>
            <a:lvl1pPr>
              <a:defRPr/>
            </a:lvl1pPr>
          </a:lstStyle>
          <a:p>
            <a:pPr>
              <a:defRPr/>
            </a:pPr>
            <a:fld id="{294661F2-5C98-45FB-A738-4F85F1346608}" type="slidenum">
              <a:rPr lang="zh-TW" altLang="en-US"/>
              <a:pPr>
                <a:defRPr/>
              </a:pPr>
              <a:t>‹#›</a:t>
            </a:fld>
            <a:endParaRPr lang="en-US" altLang="zh-TW"/>
          </a:p>
        </p:txBody>
      </p:sp>
    </p:spTree>
    <p:extLst>
      <p:ext uri="{BB962C8B-B14F-4D97-AF65-F5344CB8AC3E}">
        <p14:creationId xmlns:p14="http://schemas.microsoft.com/office/powerpoint/2010/main" val="3317833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C1ADA8EF-4EC1-480D-89D2-5D681681DF02}"/>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8" name="Rectangle 12">
            <a:extLst>
              <a:ext uri="{FF2B5EF4-FFF2-40B4-BE49-F238E27FC236}">
                <a16:creationId xmlns:a16="http://schemas.microsoft.com/office/drawing/2014/main" id="{7AC449DF-9DB3-45F3-A302-703F085FFB4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3">
            <a:extLst>
              <a:ext uri="{FF2B5EF4-FFF2-40B4-BE49-F238E27FC236}">
                <a16:creationId xmlns:a16="http://schemas.microsoft.com/office/drawing/2014/main" id="{664980E8-273B-4608-B9A6-EA48B37692B1}"/>
              </a:ext>
            </a:extLst>
          </p:cNvPr>
          <p:cNvSpPr>
            <a:spLocks noGrp="1" noChangeArrowheads="1"/>
          </p:cNvSpPr>
          <p:nvPr>
            <p:ph type="sldNum" sz="quarter" idx="12"/>
          </p:nvPr>
        </p:nvSpPr>
        <p:spPr>
          <a:ln/>
        </p:spPr>
        <p:txBody>
          <a:bodyPr/>
          <a:lstStyle>
            <a:lvl1pPr>
              <a:defRPr/>
            </a:lvl1pPr>
          </a:lstStyle>
          <a:p>
            <a:pPr>
              <a:defRPr/>
            </a:pPr>
            <a:fld id="{AD2DC813-BE48-4803-9987-30E99CEC7C58}" type="slidenum">
              <a:rPr lang="zh-TW" altLang="en-US"/>
              <a:pPr>
                <a:defRPr/>
              </a:pPr>
              <a:t>‹#›</a:t>
            </a:fld>
            <a:endParaRPr lang="en-US" altLang="zh-TW"/>
          </a:p>
        </p:txBody>
      </p:sp>
    </p:spTree>
    <p:extLst>
      <p:ext uri="{BB962C8B-B14F-4D97-AF65-F5344CB8AC3E}">
        <p14:creationId xmlns:p14="http://schemas.microsoft.com/office/powerpoint/2010/main" val="1524136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D224E037-F321-4E71-9198-419B86C27C41}"/>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4" name="Rectangle 12">
            <a:extLst>
              <a:ext uri="{FF2B5EF4-FFF2-40B4-BE49-F238E27FC236}">
                <a16:creationId xmlns:a16="http://schemas.microsoft.com/office/drawing/2014/main" id="{4FF69515-AF54-4BA5-9772-52235CD1781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3">
            <a:extLst>
              <a:ext uri="{FF2B5EF4-FFF2-40B4-BE49-F238E27FC236}">
                <a16:creationId xmlns:a16="http://schemas.microsoft.com/office/drawing/2014/main" id="{0F2C4ABD-DA9C-4C56-849C-9BDF0D40666F}"/>
              </a:ext>
            </a:extLst>
          </p:cNvPr>
          <p:cNvSpPr>
            <a:spLocks noGrp="1" noChangeArrowheads="1"/>
          </p:cNvSpPr>
          <p:nvPr>
            <p:ph type="sldNum" sz="quarter" idx="12"/>
          </p:nvPr>
        </p:nvSpPr>
        <p:spPr>
          <a:ln/>
        </p:spPr>
        <p:txBody>
          <a:bodyPr/>
          <a:lstStyle>
            <a:lvl1pPr>
              <a:defRPr/>
            </a:lvl1pPr>
          </a:lstStyle>
          <a:p>
            <a:pPr>
              <a:defRPr/>
            </a:pPr>
            <a:fld id="{9C6B924D-F40F-4BFF-9391-5580C696588B}" type="slidenum">
              <a:rPr lang="zh-TW" altLang="en-US"/>
              <a:pPr>
                <a:defRPr/>
              </a:pPr>
              <a:t>‹#›</a:t>
            </a:fld>
            <a:endParaRPr lang="en-US" altLang="zh-TW"/>
          </a:p>
        </p:txBody>
      </p:sp>
    </p:spTree>
    <p:extLst>
      <p:ext uri="{BB962C8B-B14F-4D97-AF65-F5344CB8AC3E}">
        <p14:creationId xmlns:p14="http://schemas.microsoft.com/office/powerpoint/2010/main" val="2292012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13B7721-A243-401A-8426-925678C30BDB}"/>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3" name="Rectangle 12">
            <a:extLst>
              <a:ext uri="{FF2B5EF4-FFF2-40B4-BE49-F238E27FC236}">
                <a16:creationId xmlns:a16="http://schemas.microsoft.com/office/drawing/2014/main" id="{46C9E826-1512-4BFE-9E96-3B90A12A6F5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3">
            <a:extLst>
              <a:ext uri="{FF2B5EF4-FFF2-40B4-BE49-F238E27FC236}">
                <a16:creationId xmlns:a16="http://schemas.microsoft.com/office/drawing/2014/main" id="{31FBA314-5072-4F15-8BD1-30D4A16CF992}"/>
              </a:ext>
            </a:extLst>
          </p:cNvPr>
          <p:cNvSpPr>
            <a:spLocks noGrp="1" noChangeArrowheads="1"/>
          </p:cNvSpPr>
          <p:nvPr>
            <p:ph type="sldNum" sz="quarter" idx="12"/>
          </p:nvPr>
        </p:nvSpPr>
        <p:spPr>
          <a:ln/>
        </p:spPr>
        <p:txBody>
          <a:bodyPr/>
          <a:lstStyle>
            <a:lvl1pPr>
              <a:defRPr/>
            </a:lvl1pPr>
          </a:lstStyle>
          <a:p>
            <a:pPr>
              <a:defRPr/>
            </a:pPr>
            <a:fld id="{A1A9DF8E-2308-48CC-871C-0A0AE2C8133B}" type="slidenum">
              <a:rPr lang="zh-TW" altLang="en-US"/>
              <a:pPr>
                <a:defRPr/>
              </a:pPr>
              <a:t>‹#›</a:t>
            </a:fld>
            <a:endParaRPr lang="en-US" altLang="zh-TW"/>
          </a:p>
        </p:txBody>
      </p:sp>
    </p:spTree>
    <p:extLst>
      <p:ext uri="{BB962C8B-B14F-4D97-AF65-F5344CB8AC3E}">
        <p14:creationId xmlns:p14="http://schemas.microsoft.com/office/powerpoint/2010/main" val="4181321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8DD8D62E-F924-4AD1-9FDC-35FE9EE3B8C2}"/>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6" name="Rectangle 12">
            <a:extLst>
              <a:ext uri="{FF2B5EF4-FFF2-40B4-BE49-F238E27FC236}">
                <a16:creationId xmlns:a16="http://schemas.microsoft.com/office/drawing/2014/main" id="{513B5854-89A2-40AE-A4DE-C870978CF12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a:extLst>
              <a:ext uri="{FF2B5EF4-FFF2-40B4-BE49-F238E27FC236}">
                <a16:creationId xmlns:a16="http://schemas.microsoft.com/office/drawing/2014/main" id="{42DB86FF-009D-4B17-A4E4-5DB08990E1AF}"/>
              </a:ext>
            </a:extLst>
          </p:cNvPr>
          <p:cNvSpPr>
            <a:spLocks noGrp="1" noChangeArrowheads="1"/>
          </p:cNvSpPr>
          <p:nvPr>
            <p:ph type="sldNum" sz="quarter" idx="12"/>
          </p:nvPr>
        </p:nvSpPr>
        <p:spPr>
          <a:ln/>
        </p:spPr>
        <p:txBody>
          <a:bodyPr/>
          <a:lstStyle>
            <a:lvl1pPr>
              <a:defRPr/>
            </a:lvl1pPr>
          </a:lstStyle>
          <a:p>
            <a:pPr>
              <a:defRPr/>
            </a:pPr>
            <a:fld id="{1D7CDCD2-FAC9-4950-A8DF-1728C85FFDED}" type="slidenum">
              <a:rPr lang="zh-TW" altLang="en-US"/>
              <a:pPr>
                <a:defRPr/>
              </a:pPr>
              <a:t>‹#›</a:t>
            </a:fld>
            <a:endParaRPr lang="en-US" altLang="zh-TW"/>
          </a:p>
        </p:txBody>
      </p:sp>
    </p:spTree>
    <p:extLst>
      <p:ext uri="{BB962C8B-B14F-4D97-AF65-F5344CB8AC3E}">
        <p14:creationId xmlns:p14="http://schemas.microsoft.com/office/powerpoint/2010/main" val="238169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03267-17FB-497C-9309-B11B4D1B67C2}" type="datetimeFigureOut">
              <a:rPr lang="en-HK" smtClean="0"/>
              <a:t>7/8/2019</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AC098B1E-1F07-4F08-8E1D-3C9CC1E7209A}" type="slidenum">
              <a:rPr lang="en-HK" smtClean="0"/>
              <a:t>‹#›</a:t>
            </a:fld>
            <a:endParaRPr lang="en-HK"/>
          </a:p>
        </p:txBody>
      </p:sp>
    </p:spTree>
    <p:extLst>
      <p:ext uri="{BB962C8B-B14F-4D97-AF65-F5344CB8AC3E}">
        <p14:creationId xmlns:p14="http://schemas.microsoft.com/office/powerpoint/2010/main" val="3422108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D6AF971F-7E9C-4942-8228-150559705F5E}"/>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6" name="Rectangle 12">
            <a:extLst>
              <a:ext uri="{FF2B5EF4-FFF2-40B4-BE49-F238E27FC236}">
                <a16:creationId xmlns:a16="http://schemas.microsoft.com/office/drawing/2014/main" id="{5734FB9F-7825-49BE-B22A-AE04915D289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a:extLst>
              <a:ext uri="{FF2B5EF4-FFF2-40B4-BE49-F238E27FC236}">
                <a16:creationId xmlns:a16="http://schemas.microsoft.com/office/drawing/2014/main" id="{38C71731-D798-49CD-B392-27C7941E64EB}"/>
              </a:ext>
            </a:extLst>
          </p:cNvPr>
          <p:cNvSpPr>
            <a:spLocks noGrp="1" noChangeArrowheads="1"/>
          </p:cNvSpPr>
          <p:nvPr>
            <p:ph type="sldNum" sz="quarter" idx="12"/>
          </p:nvPr>
        </p:nvSpPr>
        <p:spPr>
          <a:ln/>
        </p:spPr>
        <p:txBody>
          <a:bodyPr/>
          <a:lstStyle>
            <a:lvl1pPr>
              <a:defRPr/>
            </a:lvl1pPr>
          </a:lstStyle>
          <a:p>
            <a:pPr>
              <a:defRPr/>
            </a:pPr>
            <a:fld id="{DBC877E6-E9E9-4F07-B08D-0791046DEB10}" type="slidenum">
              <a:rPr lang="zh-TW" altLang="en-US"/>
              <a:pPr>
                <a:defRPr/>
              </a:pPr>
              <a:t>‹#›</a:t>
            </a:fld>
            <a:endParaRPr lang="en-US" altLang="zh-TW"/>
          </a:p>
        </p:txBody>
      </p:sp>
    </p:spTree>
    <p:extLst>
      <p:ext uri="{BB962C8B-B14F-4D97-AF65-F5344CB8AC3E}">
        <p14:creationId xmlns:p14="http://schemas.microsoft.com/office/powerpoint/2010/main" val="3002027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086ED7B7-3A2F-4E82-8DCB-11867D8553A3}"/>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5" name="Rectangle 12">
            <a:extLst>
              <a:ext uri="{FF2B5EF4-FFF2-40B4-BE49-F238E27FC236}">
                <a16:creationId xmlns:a16="http://schemas.microsoft.com/office/drawing/2014/main" id="{6125B270-4AB0-429D-A269-A823C8B6D47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a:extLst>
              <a:ext uri="{FF2B5EF4-FFF2-40B4-BE49-F238E27FC236}">
                <a16:creationId xmlns:a16="http://schemas.microsoft.com/office/drawing/2014/main" id="{8ADEEDEC-A534-45BA-ABCD-57F28256A8B7}"/>
              </a:ext>
            </a:extLst>
          </p:cNvPr>
          <p:cNvSpPr>
            <a:spLocks noGrp="1" noChangeArrowheads="1"/>
          </p:cNvSpPr>
          <p:nvPr>
            <p:ph type="sldNum" sz="quarter" idx="12"/>
          </p:nvPr>
        </p:nvSpPr>
        <p:spPr>
          <a:ln/>
        </p:spPr>
        <p:txBody>
          <a:bodyPr/>
          <a:lstStyle>
            <a:lvl1pPr>
              <a:defRPr/>
            </a:lvl1pPr>
          </a:lstStyle>
          <a:p>
            <a:pPr>
              <a:defRPr/>
            </a:pPr>
            <a:fld id="{95F2EFD6-923B-496E-89AF-EC81E215F67C}" type="slidenum">
              <a:rPr lang="zh-TW" altLang="en-US"/>
              <a:pPr>
                <a:defRPr/>
              </a:pPr>
              <a:t>‹#›</a:t>
            </a:fld>
            <a:endParaRPr lang="en-US" altLang="zh-TW"/>
          </a:p>
        </p:txBody>
      </p:sp>
    </p:spTree>
    <p:extLst>
      <p:ext uri="{BB962C8B-B14F-4D97-AF65-F5344CB8AC3E}">
        <p14:creationId xmlns:p14="http://schemas.microsoft.com/office/powerpoint/2010/main" val="2840894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0433FC43-0CE5-457B-A124-BA2FD3F1CE8E}"/>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5" name="Rectangle 12">
            <a:extLst>
              <a:ext uri="{FF2B5EF4-FFF2-40B4-BE49-F238E27FC236}">
                <a16:creationId xmlns:a16="http://schemas.microsoft.com/office/drawing/2014/main" id="{79AE0D1E-322D-47BE-B8D8-6FBF062A78B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a:extLst>
              <a:ext uri="{FF2B5EF4-FFF2-40B4-BE49-F238E27FC236}">
                <a16:creationId xmlns:a16="http://schemas.microsoft.com/office/drawing/2014/main" id="{DBF7DC88-2BCC-49D9-9F26-9B0F894FCB2B}"/>
              </a:ext>
            </a:extLst>
          </p:cNvPr>
          <p:cNvSpPr>
            <a:spLocks noGrp="1" noChangeArrowheads="1"/>
          </p:cNvSpPr>
          <p:nvPr>
            <p:ph type="sldNum" sz="quarter" idx="12"/>
          </p:nvPr>
        </p:nvSpPr>
        <p:spPr>
          <a:ln/>
        </p:spPr>
        <p:txBody>
          <a:bodyPr/>
          <a:lstStyle>
            <a:lvl1pPr>
              <a:defRPr/>
            </a:lvl1pPr>
          </a:lstStyle>
          <a:p>
            <a:pPr>
              <a:defRPr/>
            </a:pPr>
            <a:fld id="{DE606161-E336-4AE8-8389-5DA160A55DB6}" type="slidenum">
              <a:rPr lang="zh-TW" altLang="en-US"/>
              <a:pPr>
                <a:defRPr/>
              </a:pPr>
              <a:t>‹#›</a:t>
            </a:fld>
            <a:endParaRPr lang="en-US" altLang="zh-TW"/>
          </a:p>
        </p:txBody>
      </p:sp>
    </p:spTree>
    <p:extLst>
      <p:ext uri="{BB962C8B-B14F-4D97-AF65-F5344CB8AC3E}">
        <p14:creationId xmlns:p14="http://schemas.microsoft.com/office/powerpoint/2010/main" val="1502029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8EA885EE-4216-4EFA-93BF-C5A5A5FEA668}"/>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6" name="Rectangle 12">
            <a:extLst>
              <a:ext uri="{FF2B5EF4-FFF2-40B4-BE49-F238E27FC236}">
                <a16:creationId xmlns:a16="http://schemas.microsoft.com/office/drawing/2014/main" id="{B16F12A0-CD5F-4A4B-A95F-22892777B84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a:extLst>
              <a:ext uri="{FF2B5EF4-FFF2-40B4-BE49-F238E27FC236}">
                <a16:creationId xmlns:a16="http://schemas.microsoft.com/office/drawing/2014/main" id="{90172BDA-4F0C-4AB7-8CED-FD24F908A9F9}"/>
              </a:ext>
            </a:extLst>
          </p:cNvPr>
          <p:cNvSpPr>
            <a:spLocks noGrp="1" noChangeArrowheads="1"/>
          </p:cNvSpPr>
          <p:nvPr>
            <p:ph type="sldNum" sz="quarter" idx="12"/>
          </p:nvPr>
        </p:nvSpPr>
        <p:spPr>
          <a:ln/>
        </p:spPr>
        <p:txBody>
          <a:bodyPr/>
          <a:lstStyle>
            <a:lvl1pPr>
              <a:defRPr/>
            </a:lvl1pPr>
          </a:lstStyle>
          <a:p>
            <a:pPr>
              <a:defRPr/>
            </a:pPr>
            <a:fld id="{117F13A2-ED41-448E-8237-A89C554559AF}" type="slidenum">
              <a:rPr lang="zh-TW" altLang="en-US"/>
              <a:pPr>
                <a:defRPr/>
              </a:pPr>
              <a:t>‹#›</a:t>
            </a:fld>
            <a:endParaRPr lang="en-US" altLang="zh-TW"/>
          </a:p>
        </p:txBody>
      </p:sp>
    </p:spTree>
    <p:extLst>
      <p:ext uri="{BB962C8B-B14F-4D97-AF65-F5344CB8AC3E}">
        <p14:creationId xmlns:p14="http://schemas.microsoft.com/office/powerpoint/2010/main" val="4089653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a:lstStyle/>
          <a:p>
            <a:pPr lvl="0"/>
            <a:endParaRPr lang="en-US" noProof="0"/>
          </a:p>
        </p:txBody>
      </p:sp>
      <p:sp>
        <p:nvSpPr>
          <p:cNvPr id="4" name="Rectangle 11">
            <a:extLst>
              <a:ext uri="{FF2B5EF4-FFF2-40B4-BE49-F238E27FC236}">
                <a16:creationId xmlns:a16="http://schemas.microsoft.com/office/drawing/2014/main" id="{D64A94E8-7E20-436F-B7D3-367535D13D64}"/>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5" name="Rectangle 12">
            <a:extLst>
              <a:ext uri="{FF2B5EF4-FFF2-40B4-BE49-F238E27FC236}">
                <a16:creationId xmlns:a16="http://schemas.microsoft.com/office/drawing/2014/main" id="{B1B27D67-8039-4ABB-A19A-6C7B9632608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a:extLst>
              <a:ext uri="{FF2B5EF4-FFF2-40B4-BE49-F238E27FC236}">
                <a16:creationId xmlns:a16="http://schemas.microsoft.com/office/drawing/2014/main" id="{C7289D10-8DDC-444F-89C0-660B135148C8}"/>
              </a:ext>
            </a:extLst>
          </p:cNvPr>
          <p:cNvSpPr>
            <a:spLocks noGrp="1" noChangeArrowheads="1"/>
          </p:cNvSpPr>
          <p:nvPr>
            <p:ph type="sldNum" sz="quarter" idx="12"/>
          </p:nvPr>
        </p:nvSpPr>
        <p:spPr>
          <a:ln/>
        </p:spPr>
        <p:txBody>
          <a:bodyPr/>
          <a:lstStyle>
            <a:lvl1pPr>
              <a:defRPr/>
            </a:lvl1pPr>
          </a:lstStyle>
          <a:p>
            <a:pPr>
              <a:defRPr/>
            </a:pPr>
            <a:fld id="{15A12716-BF65-437C-B86A-76715327AC23}" type="slidenum">
              <a:rPr lang="zh-TW" altLang="en-US"/>
              <a:pPr>
                <a:defRPr/>
              </a:pPr>
              <a:t>‹#›</a:t>
            </a:fld>
            <a:endParaRPr lang="en-US" altLang="zh-TW"/>
          </a:p>
        </p:txBody>
      </p:sp>
    </p:spTree>
    <p:extLst>
      <p:ext uri="{BB962C8B-B14F-4D97-AF65-F5344CB8AC3E}">
        <p14:creationId xmlns:p14="http://schemas.microsoft.com/office/powerpoint/2010/main" val="1420963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a:extLst>
              <a:ext uri="{FF2B5EF4-FFF2-40B4-BE49-F238E27FC236}">
                <a16:creationId xmlns:a16="http://schemas.microsoft.com/office/drawing/2014/main" id="{8DC7E69F-5CB9-4B36-9B16-66C1E213A663}"/>
              </a:ext>
            </a:extLst>
          </p:cNvPr>
          <p:cNvSpPr>
            <a:spLocks noGrp="1" noChangeArrowheads="1"/>
          </p:cNvSpPr>
          <p:nvPr>
            <p:ph type="dt" sz="half" idx="10"/>
          </p:nvPr>
        </p:nvSpPr>
        <p:spPr>
          <a:ln/>
        </p:spPr>
        <p:txBody>
          <a:bodyPr/>
          <a:lstStyle>
            <a:lvl1pPr>
              <a:defRPr/>
            </a:lvl1pPr>
          </a:lstStyle>
          <a:p>
            <a:pPr>
              <a:defRPr/>
            </a:pPr>
            <a:r>
              <a:rPr lang="en-US" altLang="zh-TW"/>
              <a:t>COMP1942</a:t>
            </a:r>
          </a:p>
        </p:txBody>
      </p:sp>
      <p:sp>
        <p:nvSpPr>
          <p:cNvPr id="7" name="Rectangle 12">
            <a:extLst>
              <a:ext uri="{FF2B5EF4-FFF2-40B4-BE49-F238E27FC236}">
                <a16:creationId xmlns:a16="http://schemas.microsoft.com/office/drawing/2014/main" id="{2D0176A8-3537-4609-83A4-270EE49ED99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13">
            <a:extLst>
              <a:ext uri="{FF2B5EF4-FFF2-40B4-BE49-F238E27FC236}">
                <a16:creationId xmlns:a16="http://schemas.microsoft.com/office/drawing/2014/main" id="{318BC5D0-5429-4A5F-A584-3B82520ACA0B}"/>
              </a:ext>
            </a:extLst>
          </p:cNvPr>
          <p:cNvSpPr>
            <a:spLocks noGrp="1" noChangeArrowheads="1"/>
          </p:cNvSpPr>
          <p:nvPr>
            <p:ph type="sldNum" sz="quarter" idx="12"/>
          </p:nvPr>
        </p:nvSpPr>
        <p:spPr>
          <a:ln/>
        </p:spPr>
        <p:txBody>
          <a:bodyPr/>
          <a:lstStyle>
            <a:lvl1pPr>
              <a:defRPr/>
            </a:lvl1pPr>
          </a:lstStyle>
          <a:p>
            <a:pPr>
              <a:defRPr/>
            </a:pPr>
            <a:fld id="{FCFFE8B5-70D6-4157-BA6E-942E977F6D72}" type="slidenum">
              <a:rPr lang="zh-TW" altLang="en-US"/>
              <a:pPr>
                <a:defRPr/>
              </a:pPr>
              <a:t>‹#›</a:t>
            </a:fld>
            <a:endParaRPr lang="en-US" altLang="zh-TW"/>
          </a:p>
        </p:txBody>
      </p:sp>
    </p:spTree>
    <p:extLst>
      <p:ext uri="{BB962C8B-B14F-4D97-AF65-F5344CB8AC3E}">
        <p14:creationId xmlns:p14="http://schemas.microsoft.com/office/powerpoint/2010/main" val="175594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03267-17FB-497C-9309-B11B4D1B67C2}" type="datetimeFigureOut">
              <a:rPr lang="en-HK" smtClean="0"/>
              <a:t>7/8/2019</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AC098B1E-1F07-4F08-8E1D-3C9CC1E7209A}" type="slidenum">
              <a:rPr lang="en-HK" smtClean="0"/>
              <a:t>‹#›</a:t>
            </a:fld>
            <a:endParaRPr lang="en-HK"/>
          </a:p>
        </p:txBody>
      </p:sp>
    </p:spTree>
    <p:extLst>
      <p:ext uri="{BB962C8B-B14F-4D97-AF65-F5344CB8AC3E}">
        <p14:creationId xmlns:p14="http://schemas.microsoft.com/office/powerpoint/2010/main" val="119741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C03267-17FB-497C-9309-B11B4D1B67C2}" type="datetimeFigureOut">
              <a:rPr lang="en-HK" smtClean="0"/>
              <a:t>7/8/2019</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AC098B1E-1F07-4F08-8E1D-3C9CC1E7209A}" type="slidenum">
              <a:rPr lang="en-HK" smtClean="0"/>
              <a:t>‹#›</a:t>
            </a:fld>
            <a:endParaRPr lang="en-HK"/>
          </a:p>
        </p:txBody>
      </p:sp>
    </p:spTree>
    <p:extLst>
      <p:ext uri="{BB962C8B-B14F-4D97-AF65-F5344CB8AC3E}">
        <p14:creationId xmlns:p14="http://schemas.microsoft.com/office/powerpoint/2010/main" val="257289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C03267-17FB-497C-9309-B11B4D1B67C2}" type="datetimeFigureOut">
              <a:rPr lang="en-HK" smtClean="0"/>
              <a:t>7/8/2019</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AC098B1E-1F07-4F08-8E1D-3C9CC1E7209A}" type="slidenum">
              <a:rPr lang="en-HK" smtClean="0"/>
              <a:t>‹#›</a:t>
            </a:fld>
            <a:endParaRPr lang="en-HK"/>
          </a:p>
        </p:txBody>
      </p:sp>
    </p:spTree>
    <p:extLst>
      <p:ext uri="{BB962C8B-B14F-4D97-AF65-F5344CB8AC3E}">
        <p14:creationId xmlns:p14="http://schemas.microsoft.com/office/powerpoint/2010/main" val="259704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C03267-17FB-497C-9309-B11B4D1B67C2}" type="datetimeFigureOut">
              <a:rPr lang="en-HK" smtClean="0"/>
              <a:t>7/8/2019</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AC098B1E-1F07-4F08-8E1D-3C9CC1E7209A}" type="slidenum">
              <a:rPr lang="en-HK" smtClean="0"/>
              <a:t>‹#›</a:t>
            </a:fld>
            <a:endParaRPr lang="en-HK"/>
          </a:p>
        </p:txBody>
      </p:sp>
    </p:spTree>
    <p:extLst>
      <p:ext uri="{BB962C8B-B14F-4D97-AF65-F5344CB8AC3E}">
        <p14:creationId xmlns:p14="http://schemas.microsoft.com/office/powerpoint/2010/main" val="199117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03267-17FB-497C-9309-B11B4D1B67C2}" type="datetimeFigureOut">
              <a:rPr lang="en-HK" smtClean="0"/>
              <a:t>7/8/2019</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AC098B1E-1F07-4F08-8E1D-3C9CC1E7209A}" type="slidenum">
              <a:rPr lang="en-HK" smtClean="0"/>
              <a:t>‹#›</a:t>
            </a:fld>
            <a:endParaRPr lang="en-HK"/>
          </a:p>
        </p:txBody>
      </p:sp>
    </p:spTree>
    <p:extLst>
      <p:ext uri="{BB962C8B-B14F-4D97-AF65-F5344CB8AC3E}">
        <p14:creationId xmlns:p14="http://schemas.microsoft.com/office/powerpoint/2010/main" val="383656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C03267-17FB-497C-9309-B11B4D1B67C2}" type="datetimeFigureOut">
              <a:rPr lang="en-HK" smtClean="0"/>
              <a:t>7/8/2019</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AC098B1E-1F07-4F08-8E1D-3C9CC1E7209A}" type="slidenum">
              <a:rPr lang="en-HK" smtClean="0"/>
              <a:t>‹#›</a:t>
            </a:fld>
            <a:endParaRPr lang="en-HK"/>
          </a:p>
        </p:txBody>
      </p:sp>
    </p:spTree>
    <p:extLst>
      <p:ext uri="{BB962C8B-B14F-4D97-AF65-F5344CB8AC3E}">
        <p14:creationId xmlns:p14="http://schemas.microsoft.com/office/powerpoint/2010/main" val="88458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C03267-17FB-497C-9309-B11B4D1B67C2}" type="datetimeFigureOut">
              <a:rPr lang="en-HK" smtClean="0"/>
              <a:t>7/8/2019</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AC098B1E-1F07-4F08-8E1D-3C9CC1E7209A}" type="slidenum">
              <a:rPr lang="en-HK" smtClean="0"/>
              <a:t>‹#›</a:t>
            </a:fld>
            <a:endParaRPr lang="en-HK"/>
          </a:p>
        </p:txBody>
      </p:sp>
    </p:spTree>
    <p:extLst>
      <p:ext uri="{BB962C8B-B14F-4D97-AF65-F5344CB8AC3E}">
        <p14:creationId xmlns:p14="http://schemas.microsoft.com/office/powerpoint/2010/main" val="147811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03267-17FB-497C-9309-B11B4D1B67C2}" type="datetimeFigureOut">
              <a:rPr lang="en-HK" smtClean="0"/>
              <a:t>7/8/2019</a:t>
            </a:fld>
            <a:endParaRPr lang="en-H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98B1E-1F07-4F08-8E1D-3C9CC1E7209A}" type="slidenum">
              <a:rPr lang="en-HK" smtClean="0"/>
              <a:t>‹#›</a:t>
            </a:fld>
            <a:endParaRPr lang="en-HK"/>
          </a:p>
        </p:txBody>
      </p:sp>
    </p:spTree>
    <p:extLst>
      <p:ext uri="{BB962C8B-B14F-4D97-AF65-F5344CB8AC3E}">
        <p14:creationId xmlns:p14="http://schemas.microsoft.com/office/powerpoint/2010/main" val="40320008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E9DBDB2-888D-4C30-BB83-F797EBDB86C8}"/>
              </a:ext>
            </a:extLst>
          </p:cNvPr>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zh-TW" altLang="en-US" sz="2400">
              <a:latin typeface="Tahoma" panose="020B0604030504040204" pitchFamily="34" charset="0"/>
              <a:ea typeface="PMingLiU" panose="02020500000000000000" pitchFamily="18" charset="-120"/>
            </a:endParaRPr>
          </a:p>
        </p:txBody>
      </p:sp>
      <p:sp>
        <p:nvSpPr>
          <p:cNvPr id="1027" name="Rectangle 3">
            <a:extLst>
              <a:ext uri="{FF2B5EF4-FFF2-40B4-BE49-F238E27FC236}">
                <a16:creationId xmlns:a16="http://schemas.microsoft.com/office/drawing/2014/main" id="{744E2506-FA7A-4787-A3E2-8877C9B47D3A}"/>
              </a:ext>
            </a:extLst>
          </p:cNvPr>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zh-TW" altLang="en-US" sz="2400">
              <a:latin typeface="Tahoma" panose="020B0604030504040204" pitchFamily="34" charset="0"/>
              <a:ea typeface="PMingLiU" panose="02020500000000000000" pitchFamily="18" charset="-120"/>
            </a:endParaRPr>
          </a:p>
        </p:txBody>
      </p:sp>
      <p:sp>
        <p:nvSpPr>
          <p:cNvPr id="1028" name="Rectangle 4">
            <a:extLst>
              <a:ext uri="{FF2B5EF4-FFF2-40B4-BE49-F238E27FC236}">
                <a16:creationId xmlns:a16="http://schemas.microsoft.com/office/drawing/2014/main" id="{C1C2B6B6-F146-42E3-A6DB-F7ADA90CE7B2}"/>
              </a:ext>
            </a:extLst>
          </p:cNvPr>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zh-TW" altLang="en-US" sz="2400">
              <a:latin typeface="Tahoma" panose="020B0604030504040204" pitchFamily="34" charset="0"/>
              <a:ea typeface="PMingLiU" panose="02020500000000000000" pitchFamily="18" charset="-120"/>
            </a:endParaRPr>
          </a:p>
        </p:txBody>
      </p:sp>
      <p:sp>
        <p:nvSpPr>
          <p:cNvPr id="1029" name="Rectangle 5">
            <a:extLst>
              <a:ext uri="{FF2B5EF4-FFF2-40B4-BE49-F238E27FC236}">
                <a16:creationId xmlns:a16="http://schemas.microsoft.com/office/drawing/2014/main" id="{B451D20D-0B87-41EE-9649-E888BC089499}"/>
              </a:ext>
            </a:extLst>
          </p:cNvPr>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zh-TW" altLang="en-US" sz="2400">
              <a:latin typeface="Tahoma" panose="020B0604030504040204" pitchFamily="34" charset="0"/>
              <a:ea typeface="PMingLiU" panose="02020500000000000000" pitchFamily="18" charset="-120"/>
            </a:endParaRPr>
          </a:p>
        </p:txBody>
      </p:sp>
      <p:sp>
        <p:nvSpPr>
          <p:cNvPr id="1030" name="Rectangle 6">
            <a:extLst>
              <a:ext uri="{FF2B5EF4-FFF2-40B4-BE49-F238E27FC236}">
                <a16:creationId xmlns:a16="http://schemas.microsoft.com/office/drawing/2014/main" id="{7B1C3D29-D861-4FD1-A814-430309840503}"/>
              </a:ext>
            </a:extLst>
          </p:cNvPr>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zh-TW" altLang="en-US" sz="2400">
              <a:latin typeface="Tahoma" panose="020B0604030504040204" pitchFamily="34" charset="0"/>
              <a:ea typeface="PMingLiU" panose="02020500000000000000" pitchFamily="18" charset="-120"/>
            </a:endParaRPr>
          </a:p>
        </p:txBody>
      </p:sp>
      <p:sp>
        <p:nvSpPr>
          <p:cNvPr id="1031" name="Rectangle 7">
            <a:extLst>
              <a:ext uri="{FF2B5EF4-FFF2-40B4-BE49-F238E27FC236}">
                <a16:creationId xmlns:a16="http://schemas.microsoft.com/office/drawing/2014/main" id="{C18DE79E-3925-4CA4-B1E3-C6279E571505}"/>
              </a:ext>
            </a:extLst>
          </p:cNvPr>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zh-TW" altLang="en-US" sz="2400">
              <a:latin typeface="Tahoma" panose="020B0604030504040204" pitchFamily="34" charset="0"/>
              <a:ea typeface="PMingLiU" panose="02020500000000000000" pitchFamily="18" charset="-120"/>
            </a:endParaRPr>
          </a:p>
        </p:txBody>
      </p:sp>
      <p:sp>
        <p:nvSpPr>
          <p:cNvPr id="1032" name="Rectangle 8">
            <a:extLst>
              <a:ext uri="{FF2B5EF4-FFF2-40B4-BE49-F238E27FC236}">
                <a16:creationId xmlns:a16="http://schemas.microsoft.com/office/drawing/2014/main" id="{51773C97-6F84-4E98-8A9D-A316C96AD5BF}"/>
              </a:ext>
            </a:extLst>
          </p:cNvPr>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zh-TW" altLang="en-US" sz="2400">
              <a:latin typeface="Tahoma" panose="020B0604030504040204" pitchFamily="34" charset="0"/>
              <a:ea typeface="PMingLiU" panose="02020500000000000000" pitchFamily="18" charset="-120"/>
            </a:endParaRPr>
          </a:p>
        </p:txBody>
      </p:sp>
      <p:sp>
        <p:nvSpPr>
          <p:cNvPr id="1033" name="Rectangle 9">
            <a:extLst>
              <a:ext uri="{FF2B5EF4-FFF2-40B4-BE49-F238E27FC236}">
                <a16:creationId xmlns:a16="http://schemas.microsoft.com/office/drawing/2014/main" id="{3C9EFB94-14AF-488D-9EB2-BA412A800858}"/>
              </a:ext>
            </a:extLst>
          </p:cNvPr>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zh-TW"/>
              <a:t>Click to edit Master title style</a:t>
            </a:r>
          </a:p>
        </p:txBody>
      </p:sp>
      <p:sp>
        <p:nvSpPr>
          <p:cNvPr id="1034" name="Rectangle 10">
            <a:extLst>
              <a:ext uri="{FF2B5EF4-FFF2-40B4-BE49-F238E27FC236}">
                <a16:creationId xmlns:a16="http://schemas.microsoft.com/office/drawing/2014/main" id="{E1351309-C852-4FB4-A020-8EEF6885996D}"/>
              </a:ext>
            </a:extLst>
          </p:cNvPr>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8203" name="Rectangle 11">
            <a:extLst>
              <a:ext uri="{FF2B5EF4-FFF2-40B4-BE49-F238E27FC236}">
                <a16:creationId xmlns:a16="http://schemas.microsoft.com/office/drawing/2014/main" id="{467080ED-DCBA-49B1-89B3-EBF80CB1A865}"/>
              </a:ext>
            </a:extLst>
          </p:cNvPr>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400">
                <a:latin typeface="Tahoma" pitchFamily="34" charset="0"/>
                <a:ea typeface="PMingLiU" pitchFamily="18" charset="-120"/>
              </a:defRPr>
            </a:lvl1pPr>
          </a:lstStyle>
          <a:p>
            <a:pPr>
              <a:defRPr/>
            </a:pPr>
            <a:r>
              <a:rPr lang="en-US" altLang="zh-TW"/>
              <a:t>COMP1942</a:t>
            </a:r>
          </a:p>
        </p:txBody>
      </p:sp>
      <p:sp>
        <p:nvSpPr>
          <p:cNvPr id="8204" name="Rectangle 12">
            <a:extLst>
              <a:ext uri="{FF2B5EF4-FFF2-40B4-BE49-F238E27FC236}">
                <a16:creationId xmlns:a16="http://schemas.microsoft.com/office/drawing/2014/main" id="{7B8EDE70-6176-4C66-B8D3-F49D7F053400}"/>
              </a:ext>
            </a:extLst>
          </p:cNvPr>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Tahoma" pitchFamily="34" charset="0"/>
                <a:ea typeface="PMingLiU" pitchFamily="18" charset="-120"/>
              </a:defRPr>
            </a:lvl1pPr>
          </a:lstStyle>
          <a:p>
            <a:pPr>
              <a:defRPr/>
            </a:pPr>
            <a:endParaRPr lang="en-US" altLang="zh-TW"/>
          </a:p>
        </p:txBody>
      </p:sp>
      <p:sp>
        <p:nvSpPr>
          <p:cNvPr id="8205" name="Rectangle 13">
            <a:extLst>
              <a:ext uri="{FF2B5EF4-FFF2-40B4-BE49-F238E27FC236}">
                <a16:creationId xmlns:a16="http://schemas.microsoft.com/office/drawing/2014/main" id="{3F1BDA92-CDA1-4D36-B361-9A166532F1EC}"/>
              </a:ext>
            </a:extLst>
          </p:cNvPr>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Tahoma" panose="020B0604030504040204" pitchFamily="34" charset="0"/>
                <a:ea typeface="PMingLiU" panose="02020500000000000000" pitchFamily="18" charset="-120"/>
              </a:defRPr>
            </a:lvl1pPr>
          </a:lstStyle>
          <a:p>
            <a:pPr>
              <a:defRPr/>
            </a:pPr>
            <a:fld id="{D5A6C250-48F3-42B7-A09D-B8EF51A0D346}" type="slidenum">
              <a:rPr lang="zh-TW" altLang="en-US"/>
              <a:pPr>
                <a:defRPr/>
              </a:pPr>
              <a:t>‹#›</a:t>
            </a:fld>
            <a:endParaRPr lang="en-US" altLang="zh-TW"/>
          </a:p>
        </p:txBody>
      </p:sp>
    </p:spTree>
    <p:extLst>
      <p:ext uri="{BB962C8B-B14F-4D97-AF65-F5344CB8AC3E}">
        <p14:creationId xmlns:p14="http://schemas.microsoft.com/office/powerpoint/2010/main" val="4826498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imdb.com/chart/top"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endParaRPr lang="en-US" altLang="en-US" sz="3200" dirty="0"/>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a:xfrm>
            <a:off x="684819" y="2270474"/>
            <a:ext cx="11061131" cy="4256706"/>
          </a:xfrm>
        </p:spPr>
        <p:txBody>
          <a:bodyPr/>
          <a:lstStyle/>
          <a:p>
            <a:pPr marL="0" indent="0" algn="ctr">
              <a:buNone/>
            </a:pPr>
            <a:r>
              <a:rPr lang="en-US" sz="3400" dirty="0"/>
              <a:t>Frequent Item Mining When Obtaining Support is Costly</a:t>
            </a:r>
          </a:p>
          <a:p>
            <a:pPr marL="0" indent="0" algn="ctr">
              <a:buNone/>
            </a:pPr>
            <a:r>
              <a:rPr lang="en-US" sz="2400" dirty="0"/>
              <a:t>Joe Wing-Ho Lin and Raymond Chi-Wing Wong</a:t>
            </a:r>
          </a:p>
          <a:p>
            <a:pPr marL="0" indent="0" algn="ctr">
              <a:buNone/>
            </a:pPr>
            <a:r>
              <a:rPr lang="en-US" sz="1700" dirty="0"/>
              <a:t>The Hong Kong University of Science and Technology</a:t>
            </a:r>
          </a:p>
          <a:p>
            <a:pPr marL="0" indent="0" algn="ctr">
              <a:buNone/>
            </a:pPr>
            <a:r>
              <a:rPr lang="en-HK" sz="1700" dirty="0"/>
              <a:t>{</a:t>
            </a:r>
            <a:r>
              <a:rPr lang="en-HK" sz="1700" dirty="0" err="1"/>
              <a:t>whlinaa,raywong</a:t>
            </a:r>
            <a:r>
              <a:rPr lang="en-HK" sz="1700" dirty="0"/>
              <a:t>}@cse.ust.hk</a:t>
            </a:r>
            <a:endParaRPr lang="en-US" altLang="en-US" sz="1700" dirty="0"/>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1</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3745764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Agenda</a:t>
            </a:r>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pPr marL="514350" indent="-514350">
              <a:buFont typeface="+mj-lt"/>
              <a:buAutoNum type="arabicPeriod"/>
            </a:pPr>
            <a:r>
              <a:rPr lang="en-HK" dirty="0">
                <a:solidFill>
                  <a:schemeClr val="bg2">
                    <a:lumMod val="50000"/>
                    <a:lumOff val="50000"/>
                  </a:schemeClr>
                </a:solidFill>
              </a:rPr>
              <a:t>Related Work</a:t>
            </a:r>
          </a:p>
          <a:p>
            <a:pPr marL="514350" indent="-514350">
              <a:buFont typeface="+mj-lt"/>
              <a:buAutoNum type="arabicPeriod"/>
            </a:pPr>
            <a:r>
              <a:rPr lang="en-HK" dirty="0">
                <a:solidFill>
                  <a:schemeClr val="bg2">
                    <a:lumMod val="50000"/>
                    <a:lumOff val="50000"/>
                  </a:schemeClr>
                </a:solidFill>
              </a:rPr>
              <a:t>Applications</a:t>
            </a:r>
          </a:p>
          <a:p>
            <a:pPr marL="514350" indent="-514350">
              <a:buFont typeface="+mj-lt"/>
              <a:buAutoNum type="arabicPeriod"/>
            </a:pPr>
            <a:r>
              <a:rPr lang="en-HK" dirty="0"/>
              <a:t>Problem Definition</a:t>
            </a:r>
          </a:p>
          <a:p>
            <a:pPr marL="514350" indent="-514350">
              <a:buFont typeface="+mj-lt"/>
              <a:buAutoNum type="arabicPeriod"/>
            </a:pPr>
            <a:r>
              <a:rPr lang="en-HK" dirty="0">
                <a:solidFill>
                  <a:schemeClr val="bg2">
                    <a:lumMod val="50000"/>
                    <a:lumOff val="50000"/>
                  </a:schemeClr>
                </a:solidFill>
              </a:rPr>
              <a:t>Algorithms</a:t>
            </a:r>
          </a:p>
          <a:p>
            <a:pPr marL="514350" indent="-514350">
              <a:buFont typeface="+mj-lt"/>
              <a:buAutoNum type="arabicPeriod"/>
            </a:pPr>
            <a:r>
              <a:rPr lang="en-HK" dirty="0">
                <a:solidFill>
                  <a:schemeClr val="bg2">
                    <a:lumMod val="50000"/>
                    <a:lumOff val="50000"/>
                  </a:schemeClr>
                </a:solidFill>
              </a:rPr>
              <a:t>Experiments</a:t>
            </a:r>
            <a:endParaRPr lang="en-US" altLang="en-US" dirty="0">
              <a:solidFill>
                <a:schemeClr val="bg2">
                  <a:lumMod val="50000"/>
                  <a:lumOff val="50000"/>
                </a:schemeClr>
              </a:solidFill>
            </a:endParaRPr>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10</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406681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Problem definition</a:t>
            </a:r>
            <a:endParaRPr lang="en-US" altLang="en-US" dirty="0"/>
          </a:p>
        </p:txBody>
      </p:sp>
      <mc:AlternateContent xmlns:mc="http://schemas.openxmlformats.org/markup-compatibility/2006" xmlns:a14="http://schemas.microsoft.com/office/drawing/2010/main">
        <mc:Choice Requires="a14">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a:xfrm>
                <a:off x="914400" y="2128838"/>
                <a:ext cx="10363200" cy="4114800"/>
              </a:xfrm>
            </p:spPr>
            <p:txBody>
              <a:bodyPr/>
              <a:lstStyle/>
              <a:p>
                <a14:m>
                  <m:oMath xmlns:m="http://schemas.openxmlformats.org/officeDocument/2006/math">
                    <m:r>
                      <a:rPr lang="en-HK" i="1" dirty="0" smtClean="0">
                        <a:latin typeface="Cambria Math" panose="02040503050406030204" pitchFamily="18" charset="0"/>
                      </a:rPr>
                      <m:t>𝑛</m:t>
                    </m:r>
                  </m:oMath>
                </a14:m>
                <a:r>
                  <a:rPr lang="en-HK" dirty="0"/>
                  <a:t>: # of users, </a:t>
                </a:r>
                <a14:m>
                  <m:oMath xmlns:m="http://schemas.openxmlformats.org/officeDocument/2006/math">
                    <m:r>
                      <a:rPr lang="en-US" b="0" i="1" smtClean="0">
                        <a:latin typeface="Cambria Math" panose="02040503050406030204" pitchFamily="18" charset="0"/>
                      </a:rPr>
                      <m:t>𝑚</m:t>
                    </m:r>
                  </m:oMath>
                </a14:m>
                <a:r>
                  <a:rPr lang="en-HK" dirty="0"/>
                  <a:t>: # of items.</a:t>
                </a:r>
              </a:p>
              <a:p>
                <a14:m>
                  <m:oMath xmlns:m="http://schemas.openxmlformats.org/officeDocument/2006/math">
                    <m:r>
                      <a:rPr lang="en-US" i="1">
                        <a:latin typeface="Cambria Math" panose="02040503050406030204" pitchFamily="18" charset="0"/>
                      </a:rPr>
                      <m:t>𝒰</m:t>
                    </m:r>
                  </m:oMath>
                </a14:m>
                <a:r>
                  <a:rPr lang="en-HK" dirty="0"/>
                  <a:t>: set of users, </a:t>
                </a:r>
                <a14:m>
                  <m:oMath xmlns:m="http://schemas.openxmlformats.org/officeDocument/2006/math">
                    <m:r>
                      <a:rPr lang="en-US" i="1">
                        <a:latin typeface="Cambria Math" panose="02040503050406030204" pitchFamily="18" charset="0"/>
                      </a:rPr>
                      <m:t>𝒯</m:t>
                    </m:r>
                  </m:oMath>
                </a14:m>
                <a:r>
                  <a:rPr lang="en-HK" dirty="0"/>
                  <a:t>: set of items</a:t>
                </a:r>
              </a:p>
              <a:p>
                <a:r>
                  <a:rPr lang="en-US" dirty="0"/>
                  <a:t>Can issue favorite-probing query </a:t>
                </a:r>
                <a14:m>
                  <m:oMath xmlns:m="http://schemas.openxmlformats.org/officeDocument/2006/math">
                    <m:r>
                      <a:rPr lang="en-US" b="0" i="1" smtClean="0">
                        <a:latin typeface="Cambria Math" panose="02040503050406030204" pitchFamily="18" charset="0"/>
                      </a:rPr>
                      <m:t>𝑞</m:t>
                    </m:r>
                  </m:oMath>
                </a14:m>
                <a:r>
                  <a:rPr lang="en-US" i="1" dirty="0"/>
                  <a:t> </a:t>
                </a:r>
                <a:r>
                  <a:rPr lang="en-US" dirty="0"/>
                  <a:t>that takes a user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𝒰</m:t>
                    </m:r>
                  </m:oMath>
                </a14:m>
                <a:r>
                  <a:rPr lang="en-US" dirty="0"/>
                  <a:t> and returns the favorite item(s)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r>
                      <a:rPr lang="en-US" b="0" i="1" smtClean="0">
                        <a:latin typeface="Cambria Math" panose="02040503050406030204" pitchFamily="18" charset="0"/>
                      </a:rPr>
                      <m:t>𝒯</m:t>
                    </m:r>
                  </m:oMath>
                </a14:m>
                <a:r>
                  <a:rPr lang="en-US" dirty="0"/>
                  <a:t> of that user. </a:t>
                </a:r>
              </a:p>
              <a:p>
                <a:r>
                  <a:rPr lang="en-US" dirty="0"/>
                  <a:t>Problem: return only frequent items with </a:t>
                </a:r>
                <a14:m>
                  <m:oMath xmlns:m="http://schemas.openxmlformats.org/officeDocument/2006/math">
                    <m:r>
                      <m:rPr>
                        <m:sty m:val="p"/>
                      </m:rPr>
                      <a:rPr lang="en-US" b="0" i="0" smtClean="0">
                        <a:latin typeface="Cambria Math" panose="02040503050406030204" pitchFamily="18" charset="0"/>
                      </a:rPr>
                      <m:t>support</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𝑝𝑛</m:t>
                    </m:r>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0" smtClean="0">
                        <a:latin typeface="Cambria Math" panose="02040503050406030204" pitchFamily="18" charset="0"/>
                      </a:rPr>
                      <m:t> </m:t>
                    </m:r>
                  </m:oMath>
                </a14:m>
                <a:r>
                  <a:rPr lang="en-US" dirty="0"/>
                  <a:t>is a parameter.</a:t>
                </a:r>
              </a:p>
            </p:txBody>
          </p:sp>
        </mc:Choice>
        <mc:Fallback xmlns="">
          <p:sp>
            <p:nvSpPr>
              <p:cNvPr id="5123" name="Content Placeholder 2">
                <a:extLst>
                  <a:ext uri="{FF2B5EF4-FFF2-40B4-BE49-F238E27FC236}">
                    <a16:creationId xmlns:a16="http://schemas.microsoft.com/office/drawing/2014/main" id="{F2DA7E86-78B7-4FDC-B4D3-BEFDB64C04D2}"/>
                  </a:ext>
                </a:extLst>
              </p:cNvPr>
              <p:cNvSpPr>
                <a:spLocks noGrp="1" noRot="1" noChangeAspect="1" noMove="1" noResize="1" noEditPoints="1" noAdjustHandles="1" noChangeArrowheads="1" noChangeShapeType="1" noTextEdit="1"/>
              </p:cNvSpPr>
              <p:nvPr>
                <p:ph idx="1"/>
              </p:nvPr>
            </p:nvSpPr>
            <p:spPr>
              <a:xfrm>
                <a:off x="914400" y="2128838"/>
                <a:ext cx="10363200" cy="4114800"/>
              </a:xfrm>
              <a:blipFill>
                <a:blip r:embed="rId3"/>
                <a:stretch>
                  <a:fillRect l="-412" t="-2074"/>
                </a:stretch>
              </a:blipFill>
            </p:spPr>
            <p:txBody>
              <a:bodyPr/>
              <a:lstStyle/>
              <a:p>
                <a:r>
                  <a:rPr lang="en-HK">
                    <a:noFill/>
                  </a:rPr>
                  <a:t> </a:t>
                </a:r>
              </a:p>
            </p:txBody>
          </p:sp>
        </mc:Fallback>
      </mc:AlternateContent>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11</a:t>
            </a:fld>
            <a:endParaRPr lang="en-US" altLang="zh-TW">
              <a:solidFill>
                <a:srgbClr val="000000"/>
              </a:solidFill>
              <a:latin typeface="Tahoma" panose="020B0604030504040204" pitchFamily="34" charset="0"/>
            </a:endParaRPr>
          </a:p>
        </p:txBody>
      </p:sp>
      <p:sp>
        <p:nvSpPr>
          <p:cNvPr id="12" name="Rectangle 12">
            <a:extLst>
              <a:ext uri="{FF2B5EF4-FFF2-40B4-BE49-F238E27FC236}">
                <a16:creationId xmlns:a16="http://schemas.microsoft.com/office/drawing/2014/main" id="{BE49DA10-7306-4466-A55F-E6C79C75565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20" name="Rectangle 19">
            <a:extLst>
              <a:ext uri="{FF2B5EF4-FFF2-40B4-BE49-F238E27FC236}">
                <a16:creationId xmlns:a16="http://schemas.microsoft.com/office/drawing/2014/main" id="{530E0013-B4F3-4EDF-8D46-0D2F87BDBD46}"/>
              </a:ext>
            </a:extLst>
          </p:cNvPr>
          <p:cNvSpPr/>
          <p:nvPr/>
        </p:nvSpPr>
        <p:spPr>
          <a:xfrm>
            <a:off x="4324287" y="2258814"/>
            <a:ext cx="184731" cy="369332"/>
          </a:xfrm>
          <a:prstGeom prst="rect">
            <a:avLst/>
          </a:prstGeom>
        </p:spPr>
        <p:txBody>
          <a:bodyPr wrap="none">
            <a:spAutoFit/>
          </a:bodyPr>
          <a:lstStyle/>
          <a:p>
            <a:endParaRPr lang="en-HK" dirty="0"/>
          </a:p>
        </p:txBody>
      </p:sp>
      <p:sp>
        <p:nvSpPr>
          <p:cNvPr id="22" name="Rectangle 21">
            <a:extLst>
              <a:ext uri="{FF2B5EF4-FFF2-40B4-BE49-F238E27FC236}">
                <a16:creationId xmlns:a16="http://schemas.microsoft.com/office/drawing/2014/main" id="{B8B3E26C-39D2-4EEC-9294-C736DB3ECF82}"/>
              </a:ext>
            </a:extLst>
          </p:cNvPr>
          <p:cNvSpPr/>
          <p:nvPr/>
        </p:nvSpPr>
        <p:spPr>
          <a:xfrm>
            <a:off x="5404326" y="2895917"/>
            <a:ext cx="184731" cy="369332"/>
          </a:xfrm>
          <a:prstGeom prst="rect">
            <a:avLst/>
          </a:prstGeom>
        </p:spPr>
        <p:txBody>
          <a:bodyPr wrap="none">
            <a:spAutoFit/>
          </a:bodyPr>
          <a:lstStyle/>
          <a:p>
            <a:endParaRPr lang="en-HK" dirty="0"/>
          </a:p>
        </p:txBody>
      </p:sp>
      <p:sp>
        <p:nvSpPr>
          <p:cNvPr id="30" name="Rectangle 29">
            <a:extLst>
              <a:ext uri="{FF2B5EF4-FFF2-40B4-BE49-F238E27FC236}">
                <a16:creationId xmlns:a16="http://schemas.microsoft.com/office/drawing/2014/main" id="{7D32EB2E-B2A4-4C58-BD49-9EE738E01C77}"/>
              </a:ext>
            </a:extLst>
          </p:cNvPr>
          <p:cNvSpPr/>
          <p:nvPr/>
        </p:nvSpPr>
        <p:spPr>
          <a:xfrm>
            <a:off x="1297496" y="5041652"/>
            <a:ext cx="10051747" cy="584775"/>
          </a:xfrm>
          <a:prstGeom prst="rect">
            <a:avLst/>
          </a:prstGeom>
        </p:spPr>
        <p:txBody>
          <a:bodyPr wrap="square">
            <a:spAutoFit/>
          </a:bodyPr>
          <a:lstStyle/>
          <a:p>
            <a:endParaRPr lang="en-HK" sz="3200" dirty="0"/>
          </a:p>
        </p:txBody>
      </p:sp>
      <p:sp>
        <p:nvSpPr>
          <p:cNvPr id="31" name="Rectangle 30">
            <a:extLst>
              <a:ext uri="{FF2B5EF4-FFF2-40B4-BE49-F238E27FC236}">
                <a16:creationId xmlns:a16="http://schemas.microsoft.com/office/drawing/2014/main" id="{DCB675EB-19CF-4F88-9C7C-03B3EFD1C66B}"/>
              </a:ext>
            </a:extLst>
          </p:cNvPr>
          <p:cNvSpPr/>
          <p:nvPr/>
        </p:nvSpPr>
        <p:spPr>
          <a:xfrm>
            <a:off x="1305273" y="6112004"/>
            <a:ext cx="184731" cy="584775"/>
          </a:xfrm>
          <a:prstGeom prst="rect">
            <a:avLst/>
          </a:prstGeom>
        </p:spPr>
        <p:txBody>
          <a:bodyPr wrap="none">
            <a:spAutoFit/>
          </a:bodyPr>
          <a:lstStyle/>
          <a:p>
            <a:endParaRPr lang="en-HK" sz="3200" dirty="0"/>
          </a:p>
        </p:txBody>
      </p:sp>
    </p:spTree>
    <p:extLst>
      <p:ext uri="{BB962C8B-B14F-4D97-AF65-F5344CB8AC3E}">
        <p14:creationId xmlns:p14="http://schemas.microsoft.com/office/powerpoint/2010/main" val="29127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Approximation guarantee</a:t>
            </a:r>
            <a:endParaRPr lang="en-US" altLang="en-US" dirty="0"/>
          </a:p>
        </p:txBody>
      </p:sp>
      <mc:AlternateContent xmlns:mc="http://schemas.openxmlformats.org/markup-compatibility/2006" xmlns:a14="http://schemas.microsoft.com/office/drawing/2010/main">
        <mc:Choice Requires="a14">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a:xfrm>
                <a:off x="376978" y="2128838"/>
                <a:ext cx="11652462" cy="4114800"/>
              </a:xfrm>
            </p:spPr>
            <p:txBody>
              <a:bodyPr/>
              <a:lstStyle/>
              <a:p>
                <a:r>
                  <a:rPr lang="en-US" dirty="0"/>
                  <a:t>Further classify items as follows:</a:t>
                </a:r>
              </a:p>
              <a:p>
                <a:endParaRPr lang="en-US" dirty="0"/>
              </a:p>
              <a:p>
                <a:endParaRPr lang="en-US" dirty="0"/>
              </a:p>
              <a:p>
                <a:endParaRPr lang="en-US" dirty="0"/>
              </a:p>
              <a:p>
                <a:r>
                  <a:rPr lang="en-US" dirty="0"/>
                  <a:t>Aim: want our algorithm to provide the following performance guarantee: with probability at least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𝛿</m:t>
                    </m:r>
                  </m:oMath>
                </a14:m>
                <a:r>
                  <a:rPr lang="en-US" dirty="0"/>
                  <a:t>,</a:t>
                </a:r>
              </a:p>
              <a:p>
                <a:pPr marL="971550" lvl="1" indent="-514350">
                  <a:buFont typeface="+mj-lt"/>
                  <a:buAutoNum type="arabicPeriod"/>
                </a:pPr>
                <a:r>
                  <a:rPr lang="en-US" dirty="0"/>
                  <a:t>All frequent items are returned (i.e., no </a:t>
                </a:r>
                <a:r>
                  <a:rPr lang="en-US" b="1" dirty="0"/>
                  <a:t>false negatives</a:t>
                </a:r>
                <a:r>
                  <a:rPr lang="en-US" dirty="0"/>
                  <a:t>).</a:t>
                </a:r>
              </a:p>
              <a:p>
                <a:pPr marL="971550" lvl="1" indent="-514350">
                  <a:buFont typeface="+mj-lt"/>
                  <a:buAutoNum type="arabicPeriod"/>
                </a:pPr>
                <a:r>
                  <a:rPr lang="en-US" dirty="0"/>
                  <a:t>No infrequent items are returned.</a:t>
                </a:r>
              </a:p>
              <a:p>
                <a:endParaRPr lang="en-US" altLang="en-US" dirty="0"/>
              </a:p>
            </p:txBody>
          </p:sp>
        </mc:Choice>
        <mc:Fallback xmlns="">
          <p:sp>
            <p:nvSpPr>
              <p:cNvPr id="5123" name="Content Placeholder 2">
                <a:extLst>
                  <a:ext uri="{FF2B5EF4-FFF2-40B4-BE49-F238E27FC236}">
                    <a16:creationId xmlns:a16="http://schemas.microsoft.com/office/drawing/2014/main" id="{F2DA7E86-78B7-4FDC-B4D3-BEFDB64C04D2}"/>
                  </a:ext>
                </a:extLst>
              </p:cNvPr>
              <p:cNvSpPr>
                <a:spLocks noGrp="1" noRot="1" noChangeAspect="1" noMove="1" noResize="1" noEditPoints="1" noAdjustHandles="1" noChangeArrowheads="1" noChangeShapeType="1" noTextEdit="1"/>
              </p:cNvSpPr>
              <p:nvPr>
                <p:ph idx="1"/>
              </p:nvPr>
            </p:nvSpPr>
            <p:spPr>
              <a:xfrm>
                <a:off x="376978" y="2128838"/>
                <a:ext cx="11652462" cy="4114800"/>
              </a:xfrm>
              <a:blipFill>
                <a:blip r:embed="rId3"/>
                <a:stretch>
                  <a:fillRect l="-419" t="-1926" b="-11852"/>
                </a:stretch>
              </a:blipFill>
            </p:spPr>
            <p:txBody>
              <a:bodyPr/>
              <a:lstStyle/>
              <a:p>
                <a:r>
                  <a:rPr lang="en-HK">
                    <a:noFill/>
                  </a:rPr>
                  <a:t> </a:t>
                </a:r>
              </a:p>
            </p:txBody>
          </p:sp>
        </mc:Fallback>
      </mc:AlternateContent>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12</a:t>
            </a:fld>
            <a:endParaRPr lang="en-US" altLang="zh-TW">
              <a:solidFill>
                <a:srgbClr val="000000"/>
              </a:solidFill>
              <a:latin typeface="Tahoma" panose="020B0604030504040204" pitchFamily="34" charset="0"/>
            </a:endParaRPr>
          </a:p>
        </p:txBody>
      </p:sp>
      <p:pic>
        <p:nvPicPr>
          <p:cNvPr id="2" name="Picture 1">
            <a:extLst>
              <a:ext uri="{FF2B5EF4-FFF2-40B4-BE49-F238E27FC236}">
                <a16:creationId xmlns:a16="http://schemas.microsoft.com/office/drawing/2014/main" id="{342D5C51-A774-4AA8-B8F3-378D011B9F6D}"/>
              </a:ext>
            </a:extLst>
          </p:cNvPr>
          <p:cNvPicPr>
            <a:picLocks noChangeAspect="1"/>
          </p:cNvPicPr>
          <p:nvPr/>
        </p:nvPicPr>
        <p:blipFill>
          <a:blip r:embed="rId4"/>
          <a:stretch>
            <a:fillRect/>
          </a:stretch>
        </p:blipFill>
        <p:spPr>
          <a:xfrm>
            <a:off x="914399" y="2775622"/>
            <a:ext cx="7823201" cy="1605893"/>
          </a:xfrm>
          <a:prstGeom prst="rect">
            <a:avLst/>
          </a:prstGeom>
        </p:spPr>
      </p:pic>
    </p:spTree>
    <p:extLst>
      <p:ext uri="{BB962C8B-B14F-4D97-AF65-F5344CB8AC3E}">
        <p14:creationId xmlns:p14="http://schemas.microsoft.com/office/powerpoint/2010/main" val="4263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Agenda</a:t>
            </a:r>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pPr marL="514350" indent="-514350">
              <a:buFont typeface="+mj-lt"/>
              <a:buAutoNum type="arabicPeriod"/>
            </a:pPr>
            <a:r>
              <a:rPr lang="en-HK" dirty="0">
                <a:solidFill>
                  <a:schemeClr val="bg2">
                    <a:lumMod val="50000"/>
                    <a:lumOff val="50000"/>
                  </a:schemeClr>
                </a:solidFill>
              </a:rPr>
              <a:t>Related Work</a:t>
            </a:r>
          </a:p>
          <a:p>
            <a:pPr marL="514350" indent="-514350">
              <a:buFont typeface="+mj-lt"/>
              <a:buAutoNum type="arabicPeriod"/>
            </a:pPr>
            <a:r>
              <a:rPr lang="en-HK" dirty="0">
                <a:solidFill>
                  <a:schemeClr val="bg2">
                    <a:lumMod val="50000"/>
                    <a:lumOff val="50000"/>
                  </a:schemeClr>
                </a:solidFill>
              </a:rPr>
              <a:t>Applications</a:t>
            </a:r>
          </a:p>
          <a:p>
            <a:pPr marL="514350" indent="-514350">
              <a:buFont typeface="+mj-lt"/>
              <a:buAutoNum type="arabicPeriod"/>
            </a:pPr>
            <a:r>
              <a:rPr lang="en-HK" dirty="0">
                <a:solidFill>
                  <a:schemeClr val="bg2">
                    <a:lumMod val="50000"/>
                    <a:lumOff val="50000"/>
                  </a:schemeClr>
                </a:solidFill>
              </a:rPr>
              <a:t>Problem Definition</a:t>
            </a:r>
          </a:p>
          <a:p>
            <a:pPr marL="514350" indent="-514350">
              <a:buFont typeface="+mj-lt"/>
              <a:buAutoNum type="arabicPeriod"/>
            </a:pPr>
            <a:r>
              <a:rPr lang="en-HK" dirty="0"/>
              <a:t>Algorithms</a:t>
            </a:r>
          </a:p>
          <a:p>
            <a:pPr marL="514350" indent="-514350">
              <a:buFont typeface="+mj-lt"/>
              <a:buAutoNum type="arabicPeriod"/>
            </a:pPr>
            <a:r>
              <a:rPr lang="en-HK" dirty="0">
                <a:solidFill>
                  <a:schemeClr val="bg2">
                    <a:lumMod val="50000"/>
                    <a:lumOff val="50000"/>
                  </a:schemeClr>
                </a:solidFill>
              </a:rPr>
              <a:t>Experiments</a:t>
            </a:r>
            <a:endParaRPr lang="en-US" altLang="en-US" dirty="0">
              <a:solidFill>
                <a:schemeClr val="bg2">
                  <a:lumMod val="50000"/>
                  <a:lumOff val="50000"/>
                </a:schemeClr>
              </a:solidFill>
            </a:endParaRPr>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13</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840094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Algorithm: Support sampling</a:t>
            </a:r>
            <a:endParaRPr lang="en-US" altLang="en-US" dirty="0"/>
          </a:p>
        </p:txBody>
      </p:sp>
      <mc:AlternateContent xmlns:mc="http://schemas.openxmlformats.org/markup-compatibility/2006" xmlns:a14="http://schemas.microsoft.com/office/drawing/2010/main">
        <mc:Choice Requires="a14">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a:xfrm>
                <a:off x="914400" y="2240737"/>
                <a:ext cx="10363200" cy="4114800"/>
              </a:xfrm>
            </p:spPr>
            <p:txBody>
              <a:bodyPr/>
              <a:lstStyle/>
              <a:p>
                <a:r>
                  <a:rPr lang="en-US" altLang="en-US" dirty="0"/>
                  <a:t>Sample </a:t>
                </a:r>
                <a14:m>
                  <m:oMath xmlns:m="http://schemas.openxmlformats.org/officeDocument/2006/math">
                    <m:r>
                      <a:rPr lang="en-US" altLang="en-US" b="0" i="1" smtClean="0">
                        <a:latin typeface="Cambria Math" panose="02040503050406030204" pitchFamily="18" charset="0"/>
                      </a:rPr>
                      <m:t>𝑠</m:t>
                    </m:r>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max</m:t>
                    </m:r>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8</m:t>
                        </m:r>
                        <m:r>
                          <a:rPr lang="en-US" altLang="en-US" b="0" i="1" smtClean="0">
                            <a:latin typeface="Cambria Math" panose="02040503050406030204" pitchFamily="18" charset="0"/>
                          </a:rPr>
                          <m:t>𝑝</m:t>
                        </m:r>
                      </m:num>
                      <m:den>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𝜖</m:t>
                            </m:r>
                          </m:e>
                          <m:sup>
                            <m:r>
                              <a:rPr lang="en-US" altLang="en-US" b="0" i="1" smtClean="0">
                                <a:latin typeface="Cambria Math" panose="02040503050406030204" pitchFamily="18" charset="0"/>
                              </a:rPr>
                              <m:t>2</m:t>
                            </m:r>
                          </m:sup>
                        </m:sSup>
                      </m:den>
                    </m:f>
                    <m:func>
                      <m:funcPr>
                        <m:ctrlPr>
                          <a:rPr lang="en-US" altLang="en-US" b="0" i="1" smtClean="0">
                            <a:latin typeface="Cambria Math" panose="02040503050406030204" pitchFamily="18" charset="0"/>
                          </a:rPr>
                        </m:ctrlPr>
                      </m:funcPr>
                      <m:fName>
                        <m:r>
                          <m:rPr>
                            <m:sty m:val="p"/>
                          </m:rPr>
                          <a:rPr lang="en-US" altLang="en-US" b="0" i="0" smtClean="0">
                            <a:latin typeface="Cambria Math" panose="02040503050406030204" pitchFamily="18" charset="0"/>
                          </a:rPr>
                          <m:t>ln</m:t>
                        </m:r>
                      </m:fName>
                      <m:e>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𝑚</m:t>
                            </m:r>
                          </m:num>
                          <m:den>
                            <m:r>
                              <a:rPr lang="en-US" altLang="en-US" b="0" i="1" smtClean="0">
                                <a:latin typeface="Cambria Math" panose="02040503050406030204" pitchFamily="18" charset="0"/>
                              </a:rPr>
                              <m:t>𝛿</m:t>
                            </m:r>
                          </m:den>
                        </m:f>
                      </m:e>
                    </m:func>
                    <m:r>
                      <a:rPr lang="en-US" altLang="en-US" b="0" i="1" smtClean="0">
                        <a:latin typeface="Cambria Math" panose="02040503050406030204" pitchFamily="18" charset="0"/>
                      </a:rPr>
                      <m:t>,  </m:t>
                    </m:r>
                    <m:f>
                      <m:fPr>
                        <m:ctrlPr>
                          <a:rPr lang="en-US" altLang="en-US" i="1">
                            <a:latin typeface="Cambria Math" panose="02040503050406030204" pitchFamily="18" charset="0"/>
                          </a:rPr>
                        </m:ctrlPr>
                      </m:fPr>
                      <m:num>
                        <m:r>
                          <a:rPr lang="en-US" altLang="en-US" b="0" i="1" smtClean="0">
                            <a:latin typeface="Cambria Math" panose="02040503050406030204" pitchFamily="18" charset="0"/>
                          </a:rPr>
                          <m:t>12(</m:t>
                        </m:r>
                        <m:r>
                          <a:rPr lang="en-US" altLang="en-US" i="1">
                            <a:latin typeface="Cambria Math" panose="02040503050406030204" pitchFamily="18" charset="0"/>
                          </a:rPr>
                          <m:t>𝑝</m:t>
                        </m:r>
                        <m:r>
                          <a:rPr lang="en-US" altLang="en-US" b="0" i="1" smtClean="0">
                            <a:latin typeface="Cambria Math" panose="02040503050406030204" pitchFamily="18" charset="0"/>
                          </a:rPr>
                          <m:t>−</m:t>
                        </m:r>
                        <m:r>
                          <a:rPr lang="en-US" altLang="en-US" b="0" i="1" smtClean="0">
                            <a:latin typeface="Cambria Math" panose="02040503050406030204" pitchFamily="18" charset="0"/>
                          </a:rPr>
                          <m:t>𝜖</m:t>
                        </m:r>
                        <m:r>
                          <a:rPr lang="en-US" altLang="en-US" b="0" i="1" smtClean="0">
                            <a:latin typeface="Cambria Math" panose="02040503050406030204" pitchFamily="18" charset="0"/>
                          </a:rPr>
                          <m:t>)</m:t>
                        </m:r>
                      </m:num>
                      <m:den>
                        <m:sSup>
                          <m:sSupPr>
                            <m:ctrlPr>
                              <a:rPr lang="en-US" altLang="en-US" i="1">
                                <a:latin typeface="Cambria Math" panose="02040503050406030204" pitchFamily="18" charset="0"/>
                              </a:rPr>
                            </m:ctrlPr>
                          </m:sSupPr>
                          <m:e>
                            <m:r>
                              <a:rPr lang="en-US" altLang="en-US" i="1">
                                <a:latin typeface="Cambria Math" panose="02040503050406030204" pitchFamily="18" charset="0"/>
                              </a:rPr>
                              <m:t>𝜖</m:t>
                            </m:r>
                          </m:e>
                          <m:sup>
                            <m:r>
                              <a:rPr lang="en-US" altLang="en-US" i="1">
                                <a:latin typeface="Cambria Math" panose="02040503050406030204" pitchFamily="18" charset="0"/>
                              </a:rPr>
                              <m:t>2</m:t>
                            </m:r>
                          </m:sup>
                        </m:sSup>
                      </m:den>
                    </m:f>
                    <m:func>
                      <m:funcPr>
                        <m:ctrlPr>
                          <a:rPr lang="en-US" altLang="en-US" i="1">
                            <a:latin typeface="Cambria Math" panose="02040503050406030204" pitchFamily="18" charset="0"/>
                          </a:rPr>
                        </m:ctrlPr>
                      </m:funcPr>
                      <m:fName>
                        <m:r>
                          <m:rPr>
                            <m:sty m:val="p"/>
                          </m:rPr>
                          <a:rPr lang="en-US" altLang="en-US">
                            <a:latin typeface="Cambria Math" panose="02040503050406030204" pitchFamily="18" charset="0"/>
                          </a:rPr>
                          <m:t>ln</m:t>
                        </m:r>
                      </m:fName>
                      <m:e>
                        <m:f>
                          <m:fPr>
                            <m:ctrlPr>
                              <a:rPr lang="en-US" altLang="en-US" i="1">
                                <a:latin typeface="Cambria Math" panose="02040503050406030204" pitchFamily="18" charset="0"/>
                              </a:rPr>
                            </m:ctrlPr>
                          </m:fPr>
                          <m:num>
                            <m:r>
                              <a:rPr lang="en-US" altLang="en-US" i="1">
                                <a:latin typeface="Cambria Math" panose="02040503050406030204" pitchFamily="18" charset="0"/>
                              </a:rPr>
                              <m:t>𝑚</m:t>
                            </m:r>
                          </m:num>
                          <m:den>
                            <m:r>
                              <a:rPr lang="en-US" altLang="en-US" i="1">
                                <a:latin typeface="Cambria Math" panose="02040503050406030204" pitchFamily="18" charset="0"/>
                              </a:rPr>
                              <m:t>𝛿</m:t>
                            </m:r>
                          </m:den>
                        </m:f>
                      </m:e>
                    </m:func>
                    <m:r>
                      <a:rPr lang="en-US" altLang="en-US" b="0" i="1" smtClean="0">
                        <a:latin typeface="Cambria Math" panose="02040503050406030204" pitchFamily="18" charset="0"/>
                      </a:rPr>
                      <m:t>}</m:t>
                    </m:r>
                  </m:oMath>
                </a14:m>
                <a:r>
                  <a:rPr lang="en-US" altLang="en-US" dirty="0"/>
                  <a:t> </a:t>
                </a:r>
                <a:r>
                  <a:rPr lang="en-HK" dirty="0"/>
                  <a:t>users uniformly at random </a:t>
                </a:r>
                <a:r>
                  <a:rPr lang="en-US" dirty="0"/>
                  <a:t>and find their favorite items.</a:t>
                </a:r>
              </a:p>
              <a:p>
                <a:r>
                  <a:rPr lang="en-US" dirty="0"/>
                  <a:t>Return only items with discovered support of at least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/2)</m:t>
                    </m:r>
                    <m:r>
                      <a:rPr lang="en-US" altLang="en-US" i="1" dirty="0" smtClean="0">
                        <a:latin typeface="Cambria Math" panose="02040503050406030204" pitchFamily="18" charset="0"/>
                      </a:rPr>
                      <m:t>𝑠</m:t>
                    </m:r>
                  </m:oMath>
                </a14:m>
                <a:r>
                  <a:rPr lang="en-US" altLang="en-US" dirty="0"/>
                  <a:t>.</a:t>
                </a:r>
              </a:p>
              <a:p>
                <a:r>
                  <a:rPr lang="en-US" dirty="0"/>
                  <a:t>Remark: can be shown our algorithm achieves the performance </a:t>
                </a:r>
                <a:r>
                  <a:rPr lang="en-HK" dirty="0"/>
                  <a:t>guarantee.</a:t>
                </a:r>
                <a:r>
                  <a:rPr lang="en-US" altLang="en-US" dirty="0"/>
                  <a:t>  </a:t>
                </a:r>
              </a:p>
            </p:txBody>
          </p:sp>
        </mc:Choice>
        <mc:Fallback xmlns="">
          <p:sp>
            <p:nvSpPr>
              <p:cNvPr id="5123" name="Content Placeholder 2">
                <a:extLst>
                  <a:ext uri="{FF2B5EF4-FFF2-40B4-BE49-F238E27FC236}">
                    <a16:creationId xmlns:a16="http://schemas.microsoft.com/office/drawing/2014/main" id="{F2DA7E86-78B7-4FDC-B4D3-BEFDB64C04D2}"/>
                  </a:ext>
                </a:extLst>
              </p:cNvPr>
              <p:cNvSpPr>
                <a:spLocks noGrp="1" noRot="1" noChangeAspect="1" noMove="1" noResize="1" noEditPoints="1" noAdjustHandles="1" noChangeArrowheads="1" noChangeShapeType="1" noTextEdit="1"/>
              </p:cNvSpPr>
              <p:nvPr>
                <p:ph idx="1"/>
              </p:nvPr>
            </p:nvSpPr>
            <p:spPr>
              <a:xfrm>
                <a:off x="914400" y="2240737"/>
                <a:ext cx="10363200" cy="4114800"/>
              </a:xfrm>
              <a:blipFill>
                <a:blip r:embed="rId3"/>
                <a:stretch>
                  <a:fillRect l="-412"/>
                </a:stretch>
              </a:blipFill>
            </p:spPr>
            <p:txBody>
              <a:bodyPr/>
              <a:lstStyle/>
              <a:p>
                <a:r>
                  <a:rPr lang="en-HK">
                    <a:noFill/>
                  </a:rPr>
                  <a:t> </a:t>
                </a:r>
              </a:p>
            </p:txBody>
          </p:sp>
        </mc:Fallback>
      </mc:AlternateContent>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14</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397700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dirty="0"/>
              <a:t>Comparison: Method in survey sampling</a:t>
            </a:r>
            <a:endParaRPr lang="en-US" altLang="en-US" dirty="0"/>
          </a:p>
        </p:txBody>
      </p:sp>
      <mc:AlternateContent xmlns:mc="http://schemas.openxmlformats.org/markup-compatibility/2006" xmlns:a14="http://schemas.microsoft.com/office/drawing/2010/main">
        <mc:Choice Requires="a14">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a:xfrm>
                <a:off x="367876" y="2007552"/>
                <a:ext cx="11557425" cy="5368607"/>
              </a:xfrm>
            </p:spPr>
            <p:txBody>
              <a:bodyPr/>
              <a:lstStyle/>
              <a:p>
                <a:r>
                  <a:rPr lang="en-US" sz="2600" dirty="0"/>
                  <a:t>If each user favors exactly </a:t>
                </a:r>
                <a:r>
                  <a:rPr lang="en-US" sz="2600" b="1" dirty="0"/>
                  <a:t>one</a:t>
                </a:r>
                <a:r>
                  <a:rPr lang="en-US" sz="2600" dirty="0"/>
                  <a:t> item, then a solution exists in survey </a:t>
                </a:r>
                <a:r>
                  <a:rPr lang="en-HK" sz="2600" dirty="0"/>
                  <a:t>sampling literature.</a:t>
                </a:r>
              </a:p>
              <a:p>
                <a:r>
                  <a:rPr lang="en-US" sz="2600" dirty="0"/>
                  <a:t>Requires a sample size of</a:t>
                </a:r>
                <a:endParaRPr lang="en-US" altLang="en-US" sz="2600" b="0" i="1" dirty="0">
                  <a:latin typeface="Cambria Math" panose="02040503050406030204" pitchFamily="18" charset="0"/>
                </a:endParaRPr>
              </a:p>
              <a:p>
                <a:pPr marL="0" indent="0" algn="ctr">
                  <a:buNone/>
                </a:pPr>
                <a14:m>
                  <m:oMath xmlns:m="http://schemas.openxmlformats.org/officeDocument/2006/math">
                    <m:func>
                      <m:funcPr>
                        <m:ctrlPr>
                          <a:rPr lang="en-US" altLang="en-US" sz="2600" b="0" i="1" smtClean="0">
                            <a:latin typeface="Cambria Math" panose="02040503050406030204" pitchFamily="18" charset="0"/>
                          </a:rPr>
                        </m:ctrlPr>
                      </m:funcPr>
                      <m:fName>
                        <m:limLow>
                          <m:limLowPr>
                            <m:ctrlPr>
                              <a:rPr lang="en-US" altLang="en-US" sz="2600" b="0" i="1" smtClean="0">
                                <a:latin typeface="Cambria Math" panose="02040503050406030204" pitchFamily="18" charset="0"/>
                              </a:rPr>
                            </m:ctrlPr>
                          </m:limLowPr>
                          <m:e>
                            <m:r>
                              <m:rPr>
                                <m:sty m:val="p"/>
                              </m:rPr>
                              <a:rPr lang="en-US" altLang="en-US" sz="2600" b="0" i="0" smtClean="0">
                                <a:latin typeface="Cambria Math" panose="02040503050406030204" pitchFamily="18" charset="0"/>
                              </a:rPr>
                              <m:t>max</m:t>
                            </m:r>
                          </m:e>
                          <m:lim>
                            <m:r>
                              <a:rPr lang="en-US" altLang="en-US" sz="2600" b="0" i="1" smtClean="0">
                                <a:latin typeface="Cambria Math" panose="02040503050406030204" pitchFamily="18" charset="0"/>
                              </a:rPr>
                              <m:t>1≤</m:t>
                            </m:r>
                            <m:r>
                              <a:rPr lang="en-US" altLang="en-US" sz="2600" b="0" i="1" smtClean="0">
                                <a:latin typeface="Cambria Math" panose="02040503050406030204" pitchFamily="18" charset="0"/>
                              </a:rPr>
                              <m:t>𝑖</m:t>
                            </m:r>
                            <m:r>
                              <a:rPr lang="en-US" altLang="en-US" sz="2600" b="0" i="1" smtClean="0">
                                <a:latin typeface="Cambria Math" panose="02040503050406030204" pitchFamily="18" charset="0"/>
                              </a:rPr>
                              <m:t>≤</m:t>
                            </m:r>
                            <m:r>
                              <a:rPr lang="en-US" altLang="en-US" sz="2600" b="0" i="1" smtClean="0">
                                <a:latin typeface="Cambria Math" panose="02040503050406030204" pitchFamily="18" charset="0"/>
                              </a:rPr>
                              <m:t>𝑚</m:t>
                            </m:r>
                          </m:lim>
                        </m:limLow>
                      </m:fName>
                      <m:e>
                        <m:sSup>
                          <m:sSupPr>
                            <m:ctrlPr>
                              <a:rPr lang="en-US" altLang="en-US" sz="2600" b="0" i="1" smtClean="0">
                                <a:latin typeface="Cambria Math" panose="02040503050406030204" pitchFamily="18" charset="0"/>
                              </a:rPr>
                            </m:ctrlPr>
                          </m:sSupPr>
                          <m:e>
                            <m:r>
                              <a:rPr lang="en-US" altLang="en-US" sz="2600" b="0" i="1" smtClean="0">
                                <a:latin typeface="Cambria Math" panose="02040503050406030204" pitchFamily="18" charset="0"/>
                              </a:rPr>
                              <m:t>𝑧</m:t>
                            </m:r>
                          </m:e>
                          <m:sup>
                            <m:r>
                              <a:rPr lang="en-US" altLang="en-US" sz="2600" b="0" i="1" smtClean="0">
                                <a:latin typeface="Cambria Math" panose="02040503050406030204" pitchFamily="18" charset="0"/>
                              </a:rPr>
                              <m:t>2</m:t>
                            </m:r>
                          </m:sup>
                        </m:sSup>
                        <m:r>
                          <a:rPr lang="en-US" altLang="en-US" sz="2600" b="0" i="1" smtClean="0">
                            <a:latin typeface="Cambria Math" panose="02040503050406030204" pitchFamily="18" charset="0"/>
                          </a:rPr>
                          <m:t>(1/</m:t>
                        </m:r>
                        <m:r>
                          <a:rPr lang="en-US" altLang="en-US" sz="2600" b="0" i="1" smtClean="0">
                            <a:latin typeface="Cambria Math" panose="02040503050406030204" pitchFamily="18" charset="0"/>
                          </a:rPr>
                          <m:t>𝑖</m:t>
                        </m:r>
                        <m:r>
                          <a:rPr lang="en-US" altLang="en-US" sz="2600" b="0" i="1" smtClean="0">
                            <a:latin typeface="Cambria Math" panose="02040503050406030204" pitchFamily="18" charset="0"/>
                          </a:rPr>
                          <m:t>)(1−1/</m:t>
                        </m:r>
                        <m:r>
                          <a:rPr lang="en-US" altLang="en-US" sz="2600" b="0" i="1" smtClean="0">
                            <a:latin typeface="Cambria Math" panose="02040503050406030204" pitchFamily="18" charset="0"/>
                          </a:rPr>
                          <m:t>𝑖</m:t>
                        </m:r>
                        <m:r>
                          <a:rPr lang="en-US" altLang="en-US" sz="2600" b="0" i="1" smtClean="0">
                            <a:latin typeface="Cambria Math" panose="02040503050406030204" pitchFamily="18" charset="0"/>
                          </a:rPr>
                          <m:t>)/</m:t>
                        </m:r>
                        <m:sSup>
                          <m:sSupPr>
                            <m:ctrlPr>
                              <a:rPr lang="en-US" altLang="en-US" sz="2600" b="0" i="1" smtClean="0">
                                <a:latin typeface="Cambria Math" panose="02040503050406030204" pitchFamily="18" charset="0"/>
                              </a:rPr>
                            </m:ctrlPr>
                          </m:sSupPr>
                          <m:e>
                            <m:r>
                              <a:rPr lang="en-US" altLang="en-US" sz="2600" b="0" i="1" smtClean="0">
                                <a:latin typeface="Cambria Math" panose="02040503050406030204" pitchFamily="18" charset="0"/>
                              </a:rPr>
                              <m:t>𝜖</m:t>
                            </m:r>
                          </m:e>
                          <m:sup>
                            <m:r>
                              <a:rPr lang="en-US" altLang="en-US" sz="2600" b="0" i="1" smtClean="0">
                                <a:latin typeface="Cambria Math" panose="02040503050406030204" pitchFamily="18" charset="0"/>
                              </a:rPr>
                              <m:t>2</m:t>
                            </m:r>
                          </m:sup>
                        </m:sSup>
                      </m:e>
                    </m:func>
                  </m:oMath>
                </a14:m>
                <a:r>
                  <a:rPr lang="en-US" altLang="en-US" sz="2600" b="0" dirty="0"/>
                  <a:t>,</a:t>
                </a:r>
              </a:p>
              <a:p>
                <a:pPr marL="0" indent="0">
                  <a:buNone/>
                </a:pPr>
                <a:r>
                  <a:rPr lang="en-US" altLang="en-US" sz="2600" dirty="0"/>
                  <a:t>where </a:t>
                </a:r>
                <a14:m>
                  <m:oMath xmlns:m="http://schemas.openxmlformats.org/officeDocument/2006/math">
                    <m:r>
                      <a:rPr lang="en-US" altLang="en-US" sz="2600" b="0" i="1" smtClean="0">
                        <a:latin typeface="Cambria Math" panose="02040503050406030204" pitchFamily="18" charset="0"/>
                      </a:rPr>
                      <m:t>𝑧</m:t>
                    </m:r>
                  </m:oMath>
                </a14:m>
                <a:r>
                  <a:rPr lang="en-US" altLang="en-US" sz="2600" b="0" dirty="0"/>
                  <a:t> is the upper </a:t>
                </a:r>
                <a14:m>
                  <m:oMath xmlns:m="http://schemas.openxmlformats.org/officeDocument/2006/math">
                    <m:d>
                      <m:dPr>
                        <m:ctrlPr>
                          <a:rPr lang="en-US" altLang="en-US" sz="2600" b="0" i="1" smtClean="0">
                            <a:latin typeface="Cambria Math" panose="02040503050406030204" pitchFamily="18" charset="0"/>
                          </a:rPr>
                        </m:ctrlPr>
                      </m:dPr>
                      <m:e>
                        <m:f>
                          <m:fPr>
                            <m:ctrlPr>
                              <a:rPr lang="en-US" altLang="en-US" sz="2600" b="0" i="1" smtClean="0">
                                <a:latin typeface="Cambria Math" panose="02040503050406030204" pitchFamily="18" charset="0"/>
                              </a:rPr>
                            </m:ctrlPr>
                          </m:fPr>
                          <m:num>
                            <m:r>
                              <a:rPr lang="en-US" altLang="en-US" sz="2600" b="0" i="1" smtClean="0">
                                <a:latin typeface="Cambria Math" panose="02040503050406030204" pitchFamily="18" charset="0"/>
                              </a:rPr>
                              <m:t>𝛿</m:t>
                            </m:r>
                          </m:num>
                          <m:den>
                            <m:r>
                              <a:rPr lang="en-US" altLang="en-US" sz="2600" b="0" i="1" smtClean="0">
                                <a:latin typeface="Cambria Math" panose="02040503050406030204" pitchFamily="18" charset="0"/>
                              </a:rPr>
                              <m:t>2</m:t>
                            </m:r>
                            <m:r>
                              <a:rPr lang="en-US" altLang="en-US" sz="2600" b="0" i="1" smtClean="0">
                                <a:latin typeface="Cambria Math" panose="02040503050406030204" pitchFamily="18" charset="0"/>
                              </a:rPr>
                              <m:t>𝑖</m:t>
                            </m:r>
                          </m:den>
                        </m:f>
                      </m:e>
                    </m:d>
                    <m:r>
                      <a:rPr lang="en-US" altLang="en-US" sz="2600" b="0" i="1" smtClean="0">
                        <a:latin typeface="Cambria Math" panose="02040503050406030204" pitchFamily="18" charset="0"/>
                      </a:rPr>
                      <m:t>×100</m:t>
                    </m:r>
                  </m:oMath>
                </a14:m>
                <a:r>
                  <a:rPr lang="en-US" altLang="en-US" sz="2600" b="0" dirty="0"/>
                  <a:t>th </a:t>
                </a:r>
                <a:r>
                  <a:rPr lang="en-US" sz="2600" dirty="0"/>
                  <a:t>percentile of the standard normal </a:t>
                </a:r>
                <a:r>
                  <a:rPr lang="en-HK" sz="2600" dirty="0"/>
                  <a:t>distribution.</a:t>
                </a:r>
                <a:endParaRPr lang="en-US" altLang="en-US" sz="2600" b="0" dirty="0"/>
              </a:p>
              <a:p>
                <a:r>
                  <a:rPr lang="en-US" sz="2600" dirty="0"/>
                  <a:t>Requires a much larger sample size when </a:t>
                </a:r>
                <a14:m>
                  <m:oMath xmlns:m="http://schemas.openxmlformats.org/officeDocument/2006/math">
                    <m:r>
                      <a:rPr lang="en-US" sz="2600" b="0" i="1" smtClean="0">
                        <a:latin typeface="Cambria Math" panose="02040503050406030204" pitchFamily="18" charset="0"/>
                      </a:rPr>
                      <m:t>𝜖</m:t>
                    </m:r>
                  </m:oMath>
                </a14:m>
                <a:r>
                  <a:rPr lang="en-US" sz="2600" dirty="0"/>
                  <a:t> is small.</a:t>
                </a:r>
              </a:p>
              <a:p>
                <a:pPr lvl="1"/>
                <a:r>
                  <a:rPr lang="en-US" sz="2600" dirty="0"/>
                  <a:t>e.g., needs twice as many samples when </a:t>
                </a:r>
              </a:p>
              <a:p>
                <a:pPr lvl="1"/>
                <a14:m>
                  <m:oMath xmlns:m="http://schemas.openxmlformats.org/officeDocument/2006/math">
                    <m:r>
                      <a:rPr lang="en-US" altLang="en-US" sz="2600" b="0" i="1" smtClean="0">
                        <a:latin typeface="Cambria Math" panose="02040503050406030204" pitchFamily="18" charset="0"/>
                      </a:rPr>
                      <m:t>𝑝</m:t>
                    </m:r>
                    <m:r>
                      <a:rPr lang="en-US" altLang="en-US" sz="2600" b="0" i="1" smtClean="0">
                        <a:latin typeface="Cambria Math" panose="02040503050406030204" pitchFamily="18" charset="0"/>
                      </a:rPr>
                      <m:t>=1%, </m:t>
                    </m:r>
                    <m:r>
                      <a:rPr lang="en-US" altLang="en-US" sz="2600" b="0" i="1" smtClean="0">
                        <a:latin typeface="Cambria Math" panose="02040503050406030204" pitchFamily="18" charset="0"/>
                      </a:rPr>
                      <m:t>𝜖</m:t>
                    </m:r>
                    <m:r>
                      <a:rPr lang="en-US" altLang="en-US" sz="2600" b="0" i="1" smtClean="0">
                        <a:latin typeface="Cambria Math" panose="02040503050406030204" pitchFamily="18" charset="0"/>
                      </a:rPr>
                      <m:t>=0.1%, </m:t>
                    </m:r>
                    <m:r>
                      <a:rPr lang="en-US" altLang="en-US" sz="2600" b="0" i="1" smtClean="0">
                        <a:latin typeface="Cambria Math" panose="02040503050406030204" pitchFamily="18" charset="0"/>
                      </a:rPr>
                      <m:t>𝛿</m:t>
                    </m:r>
                    <m:r>
                      <a:rPr lang="en-US" altLang="en-US" sz="2600" b="0" i="1" smtClean="0">
                        <a:latin typeface="Cambria Math" panose="02040503050406030204" pitchFamily="18" charset="0"/>
                      </a:rPr>
                      <m:t>=1%, </m:t>
                    </m:r>
                    <m:r>
                      <a:rPr lang="en-US" altLang="en-US" sz="2600" b="0" i="1" smtClean="0">
                        <a:latin typeface="Cambria Math" panose="02040503050406030204" pitchFamily="18" charset="0"/>
                      </a:rPr>
                      <m:t>𝑚</m:t>
                    </m:r>
                    <m:r>
                      <a:rPr lang="en-US" altLang="en-US" sz="2600" b="0" i="1" smtClean="0">
                        <a:latin typeface="Cambria Math" panose="02040503050406030204" pitchFamily="18" charset="0"/>
                      </a:rPr>
                      <m:t>=1000</m:t>
                    </m:r>
                  </m:oMath>
                </a14:m>
                <a:r>
                  <a:rPr lang="en-US" altLang="en-US" sz="2600" dirty="0"/>
                  <a:t> and any value of </a:t>
                </a:r>
                <a14:m>
                  <m:oMath xmlns:m="http://schemas.openxmlformats.org/officeDocument/2006/math">
                    <m:r>
                      <a:rPr lang="en-US" altLang="en-US" sz="2600" b="0" i="1" smtClean="0">
                        <a:latin typeface="Cambria Math" panose="02040503050406030204" pitchFamily="18" charset="0"/>
                      </a:rPr>
                      <m:t>𝑛</m:t>
                    </m:r>
                  </m:oMath>
                </a14:m>
                <a:r>
                  <a:rPr lang="en-US" altLang="en-US" sz="2600" dirty="0"/>
                  <a:t>.</a:t>
                </a:r>
              </a:p>
              <a:p>
                <a:endParaRPr lang="en-US" altLang="en-US" dirty="0"/>
              </a:p>
              <a:p>
                <a:endParaRPr lang="en-US" altLang="en-US" dirty="0"/>
              </a:p>
              <a:p>
                <a:endParaRPr lang="en-US" altLang="en-US" dirty="0"/>
              </a:p>
              <a:p>
                <a:pPr marL="0" indent="0">
                  <a:buNone/>
                </a:pPr>
                <a:endParaRPr lang="en-HK" dirty="0"/>
              </a:p>
            </p:txBody>
          </p:sp>
        </mc:Choice>
        <mc:Fallback xmlns="">
          <p:sp>
            <p:nvSpPr>
              <p:cNvPr id="5123" name="Content Placeholder 2">
                <a:extLst>
                  <a:ext uri="{FF2B5EF4-FFF2-40B4-BE49-F238E27FC236}">
                    <a16:creationId xmlns:a16="http://schemas.microsoft.com/office/drawing/2014/main" id="{F2DA7E86-78B7-4FDC-B4D3-BEFDB64C04D2}"/>
                  </a:ext>
                </a:extLst>
              </p:cNvPr>
              <p:cNvSpPr>
                <a:spLocks noGrp="1" noRot="1" noChangeAspect="1" noMove="1" noResize="1" noEditPoints="1" noAdjustHandles="1" noChangeArrowheads="1" noChangeShapeType="1" noTextEdit="1"/>
              </p:cNvSpPr>
              <p:nvPr>
                <p:ph idx="1"/>
              </p:nvPr>
            </p:nvSpPr>
            <p:spPr>
              <a:xfrm>
                <a:off x="367876" y="2007552"/>
                <a:ext cx="11557425" cy="5368607"/>
              </a:xfrm>
              <a:blipFill>
                <a:blip r:embed="rId3"/>
                <a:stretch>
                  <a:fillRect l="-949" t="-1022"/>
                </a:stretch>
              </a:blipFill>
            </p:spPr>
            <p:txBody>
              <a:bodyPr/>
              <a:lstStyle/>
              <a:p>
                <a:r>
                  <a:rPr lang="en-HK">
                    <a:noFill/>
                  </a:rPr>
                  <a:t> </a:t>
                </a:r>
              </a:p>
            </p:txBody>
          </p:sp>
        </mc:Fallback>
      </mc:AlternateContent>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15</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1825482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Proof idea</a:t>
            </a:r>
            <a:endParaRPr lang="en-US" altLang="en-US" dirty="0"/>
          </a:p>
        </p:txBody>
      </p:sp>
      <mc:AlternateContent xmlns:mc="http://schemas.openxmlformats.org/markup-compatibility/2006" xmlns:a14="http://schemas.microsoft.com/office/drawing/2010/main">
        <mc:Choice Requires="a14">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a:xfrm>
                <a:off x="174836" y="2128838"/>
                <a:ext cx="12281323" cy="4114800"/>
              </a:xfrm>
            </p:spPr>
            <p:txBody>
              <a:bodyPr/>
              <a:lstStyle/>
              <a:p>
                <a:r>
                  <a:rPr lang="en-US" sz="2600" dirty="0"/>
                  <a:t>Recap: With probability at least </a:t>
                </a:r>
                <a14:m>
                  <m:oMath xmlns:m="http://schemas.openxmlformats.org/officeDocument/2006/math">
                    <m:r>
                      <a:rPr lang="en-US" sz="2600" i="1">
                        <a:latin typeface="Cambria Math" panose="02040503050406030204" pitchFamily="18" charset="0"/>
                      </a:rPr>
                      <m:t>1−</m:t>
                    </m:r>
                    <m:r>
                      <a:rPr lang="en-US" sz="2600" i="1">
                        <a:latin typeface="Cambria Math" panose="02040503050406030204" pitchFamily="18" charset="0"/>
                      </a:rPr>
                      <m:t>𝛿</m:t>
                    </m:r>
                  </m:oMath>
                </a14:m>
                <a:r>
                  <a:rPr lang="en-US" sz="2600" dirty="0"/>
                  <a:t>,</a:t>
                </a:r>
              </a:p>
              <a:p>
                <a:pPr marL="971550" lvl="1" indent="-514350">
                  <a:buFont typeface="+mj-lt"/>
                  <a:buAutoNum type="arabicPeriod"/>
                </a:pPr>
                <a:r>
                  <a:rPr lang="en-US" sz="2600" dirty="0"/>
                  <a:t>All frequent items are returned (i.e., no </a:t>
                </a:r>
                <a:r>
                  <a:rPr lang="en-US" sz="2600" b="1" dirty="0"/>
                  <a:t>false negatives</a:t>
                </a:r>
                <a:r>
                  <a:rPr lang="en-US" sz="2600" dirty="0"/>
                  <a:t>).</a:t>
                </a:r>
              </a:p>
              <a:p>
                <a:pPr marL="971550" lvl="1" indent="-514350">
                  <a:buFont typeface="+mj-lt"/>
                  <a:buAutoNum type="arabicPeriod"/>
                </a:pPr>
                <a:r>
                  <a:rPr lang="en-US" sz="2600" dirty="0"/>
                  <a:t>No infrequent items are returned.</a:t>
                </a:r>
              </a:p>
              <a:p>
                <a:r>
                  <a:rPr lang="en-US" sz="2600" dirty="0"/>
                  <a:t>Calculate individually the probability of failing to fulfill properties 1 </a:t>
                </a:r>
                <a:r>
                  <a:rPr lang="en-HK" sz="2600" dirty="0"/>
                  <a:t>and 2.</a:t>
                </a:r>
              </a:p>
              <a:p>
                <a:r>
                  <a:rPr lang="en-HK" sz="2600" dirty="0"/>
                  <a:t>For property 1:</a:t>
                </a:r>
              </a:p>
              <a:p>
                <a:pPr lvl="1"/>
                <a:r>
                  <a:rPr lang="en-US" sz="2200" dirty="0"/>
                  <a:t>Let </a:t>
                </a:r>
                <a14:m>
                  <m:oMath xmlns:m="http://schemas.openxmlformats.org/officeDocument/2006/math">
                    <m:r>
                      <a:rPr lang="en-US" sz="2200" b="0" i="1" smtClean="0">
                        <a:latin typeface="Cambria Math" panose="02040503050406030204" pitchFamily="18" charset="0"/>
                      </a:rPr>
                      <m:t>𝑋</m:t>
                    </m:r>
                  </m:oMath>
                </a14:m>
                <a:r>
                  <a:rPr lang="en-US" sz="2200" i="1" dirty="0"/>
                  <a:t> </a:t>
                </a:r>
                <a:r>
                  <a:rPr lang="en-US" sz="2200" dirty="0"/>
                  <a:t>be the </a:t>
                </a:r>
                <a:r>
                  <a:rPr lang="en-US" sz="2200" i="1" dirty="0"/>
                  <a:t>discovered support </a:t>
                </a:r>
                <a:r>
                  <a:rPr lang="en-US" sz="2200" dirty="0"/>
                  <a:t>of a frequent item </a:t>
                </a:r>
                <a14:m>
                  <m:oMath xmlns:m="http://schemas.openxmlformats.org/officeDocument/2006/math">
                    <m:r>
                      <a:rPr lang="en-US" sz="2200" i="1" dirty="0" smtClean="0">
                        <a:latin typeface="Cambria Math" panose="02040503050406030204" pitchFamily="18" charset="0"/>
                      </a:rPr>
                      <m:t>𝑡</m:t>
                    </m:r>
                  </m:oMath>
                </a14:m>
                <a:r>
                  <a:rPr lang="en-US" sz="2200" dirty="0"/>
                  <a:t>, and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𝑋</m:t>
                        </m:r>
                      </m:e>
                      <m:sub>
                        <m:r>
                          <a:rPr lang="en-US" sz="2200" b="0" i="1" smtClean="0">
                            <a:latin typeface="Cambria Math" panose="02040503050406030204" pitchFamily="18" charset="0"/>
                          </a:rPr>
                          <m:t>𝑖</m:t>
                        </m:r>
                      </m:sub>
                    </m:sSub>
                  </m:oMath>
                </a14:m>
                <a:r>
                  <a:rPr lang="en-US" sz="2200" dirty="0"/>
                  <a:t>= 1 if the </a:t>
                </a:r>
                <a14:m>
                  <m:oMath xmlns:m="http://schemas.openxmlformats.org/officeDocument/2006/math">
                    <m:r>
                      <a:rPr lang="en-US" sz="2200" b="0" i="1" smtClean="0">
                        <a:latin typeface="Cambria Math" panose="02040503050406030204" pitchFamily="18" charset="0"/>
                      </a:rPr>
                      <m:t>𝑖</m:t>
                    </m:r>
                  </m:oMath>
                </a14:m>
                <a:r>
                  <a:rPr lang="en-US" sz="2200" dirty="0" err="1"/>
                  <a:t>th</a:t>
                </a:r>
                <a:r>
                  <a:rPr lang="en-US" sz="2200" dirty="0"/>
                  <a:t> sampled user favors item </a:t>
                </a:r>
                <a14:m>
                  <m:oMath xmlns:m="http://schemas.openxmlformats.org/officeDocument/2006/math">
                    <m:r>
                      <a:rPr lang="en-US" sz="2200" i="1" dirty="0" smtClean="0">
                        <a:latin typeface="Cambria Math" panose="02040503050406030204" pitchFamily="18" charset="0"/>
                      </a:rPr>
                      <m:t>𝑡</m:t>
                    </m:r>
                  </m:oMath>
                </a14:m>
                <a:r>
                  <a:rPr lang="en-US" sz="2200" dirty="0"/>
                  <a:t>, and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𝑋</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=0</m:t>
                    </m:r>
                  </m:oMath>
                </a14:m>
                <a:r>
                  <a:rPr lang="en-US" sz="2200" dirty="0"/>
                  <a:t> otherwise.</a:t>
                </a:r>
              </a:p>
              <a:p>
                <a:pPr lvl="1"/>
                <a:r>
                  <a:rPr lang="en-US" sz="2200" dirty="0"/>
                  <a:t>Find an upper bound for the event </a:t>
                </a:r>
                <a14:m>
                  <m:oMath xmlns:m="http://schemas.openxmlformats.org/officeDocument/2006/math">
                    <m:r>
                      <a:rPr lang="en-US" sz="2200" b="0" i="1" smtClean="0">
                        <a:latin typeface="Cambria Math" panose="02040503050406030204" pitchFamily="18" charset="0"/>
                      </a:rPr>
                      <m:t>𝑋</m:t>
                    </m:r>
                    <m:r>
                      <a:rPr lang="en-US" sz="2200" b="0" i="1" smtClean="0">
                        <a:latin typeface="Cambria Math" panose="02040503050406030204" pitchFamily="18" charset="0"/>
                      </a:rPr>
                      <m:t>&lt;(</m:t>
                    </m:r>
                    <m:r>
                      <a:rPr lang="en-US" sz="2200" b="0" i="1" smtClean="0">
                        <a:latin typeface="Cambria Math" panose="02040503050406030204" pitchFamily="18" charset="0"/>
                      </a:rPr>
                      <m:t>𝑝</m:t>
                    </m:r>
                    <m:r>
                      <a:rPr lang="en-US" sz="2200" b="0" i="1" smtClean="0">
                        <a:latin typeface="Cambria Math" panose="02040503050406030204" pitchFamily="18" charset="0"/>
                      </a:rPr>
                      <m:t>−</m:t>
                    </m:r>
                    <m:r>
                      <a:rPr lang="en-US" sz="2200" b="0" i="1" smtClean="0">
                        <a:latin typeface="Cambria Math" panose="02040503050406030204" pitchFamily="18" charset="0"/>
                      </a:rPr>
                      <m:t>𝜖</m:t>
                    </m:r>
                    <m:r>
                      <a:rPr lang="en-US" sz="2200" b="0" i="1" smtClean="0">
                        <a:latin typeface="Cambria Math" panose="02040503050406030204" pitchFamily="18" charset="0"/>
                      </a:rPr>
                      <m:t>/2)</m:t>
                    </m:r>
                    <m:r>
                      <a:rPr lang="en-US" sz="2200" i="1" dirty="0" smtClean="0">
                        <a:latin typeface="Cambria Math" panose="02040503050406030204" pitchFamily="18" charset="0"/>
                      </a:rPr>
                      <m:t>𝑠</m:t>
                    </m:r>
                  </m:oMath>
                </a14:m>
                <a:r>
                  <a:rPr lang="en-US" sz="2200" i="1" dirty="0"/>
                  <a:t> </a:t>
                </a:r>
                <a:r>
                  <a:rPr lang="en-US" sz="2200" dirty="0"/>
                  <a:t>by Chernoff bound.</a:t>
                </a:r>
              </a:p>
              <a:p>
                <a:r>
                  <a:rPr lang="en-US" sz="2600" dirty="0"/>
                  <a:t>Similar procedure for property 2.</a:t>
                </a:r>
              </a:p>
              <a:p>
                <a:endParaRPr lang="en-US" altLang="en-US" sz="2600" dirty="0"/>
              </a:p>
            </p:txBody>
          </p:sp>
        </mc:Choice>
        <mc:Fallback xmlns="">
          <p:sp>
            <p:nvSpPr>
              <p:cNvPr id="5123" name="Content Placeholder 2">
                <a:extLst>
                  <a:ext uri="{FF2B5EF4-FFF2-40B4-BE49-F238E27FC236}">
                    <a16:creationId xmlns:a16="http://schemas.microsoft.com/office/drawing/2014/main" id="{F2DA7E86-78B7-4FDC-B4D3-BEFDB64C04D2}"/>
                  </a:ext>
                </a:extLst>
              </p:cNvPr>
              <p:cNvSpPr>
                <a:spLocks noGrp="1" noRot="1" noChangeAspect="1" noMove="1" noResize="1" noEditPoints="1" noAdjustHandles="1" noChangeArrowheads="1" noChangeShapeType="1" noTextEdit="1"/>
              </p:cNvSpPr>
              <p:nvPr>
                <p:ph idx="1"/>
              </p:nvPr>
            </p:nvSpPr>
            <p:spPr>
              <a:xfrm>
                <a:off x="174836" y="2128838"/>
                <a:ext cx="12281323" cy="4114800"/>
              </a:xfrm>
              <a:blipFill>
                <a:blip r:embed="rId3"/>
                <a:stretch>
                  <a:fillRect l="-199" t="-1481" b="-1185"/>
                </a:stretch>
              </a:blipFill>
            </p:spPr>
            <p:txBody>
              <a:bodyPr/>
              <a:lstStyle/>
              <a:p>
                <a:r>
                  <a:rPr lang="en-HK">
                    <a:noFill/>
                  </a:rPr>
                  <a:t> </a:t>
                </a:r>
              </a:p>
            </p:txBody>
          </p:sp>
        </mc:Fallback>
      </mc:AlternateContent>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16</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253241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Further results</a:t>
            </a:r>
            <a:endParaRPr lang="en-US" altLang="en-US" dirty="0"/>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17</a:t>
            </a:fld>
            <a:endParaRPr lang="en-US" altLang="zh-TW">
              <a:solidFill>
                <a:srgbClr val="000000"/>
              </a:solidFill>
              <a:latin typeface="Tahoma" panose="020B0604030504040204" pitchFamily="34" charset="0"/>
            </a:endParaRPr>
          </a:p>
        </p:txBody>
      </p:sp>
      <p:pic>
        <p:nvPicPr>
          <p:cNvPr id="6" name="Content Placeholder 5">
            <a:extLst>
              <a:ext uri="{FF2B5EF4-FFF2-40B4-BE49-F238E27FC236}">
                <a16:creationId xmlns:a16="http://schemas.microsoft.com/office/drawing/2014/main" id="{23EE2DAD-6DDD-414C-9B61-216261CD4194}"/>
              </a:ext>
            </a:extLst>
          </p:cNvPr>
          <p:cNvPicPr>
            <a:picLocks noGrp="1" noChangeAspect="1"/>
          </p:cNvPicPr>
          <p:nvPr>
            <p:ph idx="1"/>
          </p:nvPr>
        </p:nvPicPr>
        <p:blipFill>
          <a:blip r:embed="rId3"/>
          <a:stretch>
            <a:fillRect/>
          </a:stretch>
        </p:blipFill>
        <p:spPr>
          <a:xfrm>
            <a:off x="437073" y="2488316"/>
            <a:ext cx="11317853" cy="2970394"/>
          </a:xfrm>
          <a:prstGeom prst="rect">
            <a:avLst/>
          </a:prstGeom>
        </p:spPr>
      </p:pic>
    </p:spTree>
    <p:extLst>
      <p:ext uri="{BB962C8B-B14F-4D97-AF65-F5344CB8AC3E}">
        <p14:creationId xmlns:p14="http://schemas.microsoft.com/office/powerpoint/2010/main" val="171938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Update of user preferences</a:t>
            </a:r>
            <a:endParaRPr lang="en-US" altLang="en-US" dirty="0"/>
          </a:p>
        </p:txBody>
      </p:sp>
      <mc:AlternateContent xmlns:mc="http://schemas.openxmlformats.org/markup-compatibility/2006" xmlns:a14="http://schemas.microsoft.com/office/drawing/2010/main">
        <mc:Choice Requires="a14">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a:xfrm>
                <a:off x="99907" y="2357438"/>
                <a:ext cx="12092093" cy="4114800"/>
              </a:xfrm>
            </p:spPr>
            <p:txBody>
              <a:bodyPr/>
              <a:lstStyle/>
              <a:p>
                <a:r>
                  <a:rPr lang="en-US" dirty="0"/>
                  <a:t>A user’s preference may change over time.</a:t>
                </a:r>
              </a:p>
              <a:p>
                <a:r>
                  <a:rPr lang="en-US" dirty="0"/>
                  <a:t>How to update a user’s preference while ensuring performance guarantee? Consider two cases: </a:t>
                </a:r>
              </a:p>
              <a:p>
                <a:pPr marL="971550" lvl="1" indent="-514350">
                  <a:buFont typeface="+mj-lt"/>
                  <a:buAutoNum type="arabicPeriod"/>
                </a:pPr>
                <a:r>
                  <a:rPr lang="en-US" dirty="0"/>
                  <a:t>user </a:t>
                </a:r>
                <a14:m>
                  <m:oMath xmlns:m="http://schemas.openxmlformats.org/officeDocument/2006/math">
                    <m:r>
                      <a:rPr lang="en-US" i="1" dirty="0" smtClean="0">
                        <a:latin typeface="Cambria Math" panose="02040503050406030204" pitchFamily="18" charset="0"/>
                      </a:rPr>
                      <m:t>𝑢</m:t>
                    </m:r>
                  </m:oMath>
                </a14:m>
                <a:r>
                  <a:rPr lang="en-US" i="1" dirty="0"/>
                  <a:t> </a:t>
                </a:r>
                <a:r>
                  <a:rPr lang="en-US" dirty="0"/>
                  <a:t>was sampled </a:t>
                </a:r>
              </a:p>
              <a:p>
                <a:pPr marL="971550" lvl="1" indent="-514350">
                  <a:buFont typeface="+mj-lt"/>
                  <a:buAutoNum type="arabicPeriod"/>
                </a:pPr>
                <a:r>
                  <a:rPr lang="en-US" dirty="0"/>
                  <a:t>user </a:t>
                </a:r>
                <a14:m>
                  <m:oMath xmlns:m="http://schemas.openxmlformats.org/officeDocument/2006/math">
                    <m:r>
                      <a:rPr lang="en-HK" i="1" dirty="0" smtClean="0">
                        <a:latin typeface="Cambria Math" panose="02040503050406030204" pitchFamily="18" charset="0"/>
                      </a:rPr>
                      <m:t>𝑢</m:t>
                    </m:r>
                  </m:oMath>
                </a14:m>
                <a:r>
                  <a:rPr lang="en-HK" i="1" dirty="0"/>
                  <a:t> </a:t>
                </a:r>
                <a:r>
                  <a:rPr lang="en-HK" dirty="0"/>
                  <a:t>was not sampled.</a:t>
                </a:r>
                <a:endParaRPr lang="en-US" altLang="en-US" dirty="0"/>
              </a:p>
            </p:txBody>
          </p:sp>
        </mc:Choice>
        <mc:Fallback xmlns="">
          <p:sp>
            <p:nvSpPr>
              <p:cNvPr id="5123" name="Content Placeholder 2">
                <a:extLst>
                  <a:ext uri="{FF2B5EF4-FFF2-40B4-BE49-F238E27FC236}">
                    <a16:creationId xmlns:a16="http://schemas.microsoft.com/office/drawing/2014/main" id="{F2DA7E86-78B7-4FDC-B4D3-BEFDB64C04D2}"/>
                  </a:ext>
                </a:extLst>
              </p:cNvPr>
              <p:cNvSpPr>
                <a:spLocks noGrp="1" noRot="1" noChangeAspect="1" noMove="1" noResize="1" noEditPoints="1" noAdjustHandles="1" noChangeArrowheads="1" noChangeShapeType="1" noTextEdit="1"/>
              </p:cNvSpPr>
              <p:nvPr>
                <p:ph idx="1"/>
              </p:nvPr>
            </p:nvSpPr>
            <p:spPr>
              <a:xfrm>
                <a:off x="99907" y="2357438"/>
                <a:ext cx="12092093" cy="4114800"/>
              </a:xfrm>
              <a:blipFill>
                <a:blip r:embed="rId3"/>
                <a:stretch>
                  <a:fillRect l="-353" t="-1926" r="-252"/>
                </a:stretch>
              </a:blipFill>
            </p:spPr>
            <p:txBody>
              <a:bodyPr/>
              <a:lstStyle/>
              <a:p>
                <a:r>
                  <a:rPr lang="en-HK">
                    <a:noFill/>
                  </a:rPr>
                  <a:t> </a:t>
                </a:r>
              </a:p>
            </p:txBody>
          </p:sp>
        </mc:Fallback>
      </mc:AlternateContent>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18</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137863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Agenda</a:t>
            </a:r>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pPr marL="514350" indent="-514350">
              <a:buFont typeface="+mj-lt"/>
              <a:buAutoNum type="arabicPeriod"/>
            </a:pPr>
            <a:r>
              <a:rPr lang="en-HK" dirty="0">
                <a:solidFill>
                  <a:schemeClr val="bg2">
                    <a:lumMod val="50000"/>
                    <a:lumOff val="50000"/>
                  </a:schemeClr>
                </a:solidFill>
              </a:rPr>
              <a:t>Related Work</a:t>
            </a:r>
          </a:p>
          <a:p>
            <a:pPr marL="514350" indent="-514350">
              <a:buFont typeface="+mj-lt"/>
              <a:buAutoNum type="arabicPeriod"/>
            </a:pPr>
            <a:r>
              <a:rPr lang="en-HK" dirty="0">
                <a:solidFill>
                  <a:schemeClr val="bg2">
                    <a:lumMod val="50000"/>
                    <a:lumOff val="50000"/>
                  </a:schemeClr>
                </a:solidFill>
              </a:rPr>
              <a:t>Applications</a:t>
            </a:r>
          </a:p>
          <a:p>
            <a:pPr marL="514350" indent="-514350">
              <a:buFont typeface="+mj-lt"/>
              <a:buAutoNum type="arabicPeriod"/>
            </a:pPr>
            <a:r>
              <a:rPr lang="en-HK" dirty="0">
                <a:solidFill>
                  <a:schemeClr val="bg2">
                    <a:lumMod val="50000"/>
                    <a:lumOff val="50000"/>
                  </a:schemeClr>
                </a:solidFill>
              </a:rPr>
              <a:t>Problem Definition</a:t>
            </a:r>
          </a:p>
          <a:p>
            <a:pPr marL="514350" indent="-514350">
              <a:buFont typeface="+mj-lt"/>
              <a:buAutoNum type="arabicPeriod"/>
            </a:pPr>
            <a:r>
              <a:rPr lang="en-HK" dirty="0">
                <a:solidFill>
                  <a:schemeClr val="bg2">
                    <a:lumMod val="50000"/>
                    <a:lumOff val="50000"/>
                  </a:schemeClr>
                </a:solidFill>
              </a:rPr>
              <a:t>Algorithms</a:t>
            </a:r>
          </a:p>
          <a:p>
            <a:pPr marL="514350" indent="-514350">
              <a:buFont typeface="+mj-lt"/>
              <a:buAutoNum type="arabicPeriod"/>
            </a:pPr>
            <a:r>
              <a:rPr lang="en-HK" dirty="0"/>
              <a:t>Experiments</a:t>
            </a:r>
            <a:endParaRPr lang="en-US" altLang="en-US" dirty="0"/>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19</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85500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Introduction</a:t>
            </a:r>
            <a:endParaRPr lang="en-US" altLang="en-US" dirty="0"/>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a:xfrm>
            <a:off x="1562101" y="1902619"/>
            <a:ext cx="10363200" cy="4114800"/>
          </a:xfrm>
        </p:spPr>
        <p:txBody>
          <a:bodyPr/>
          <a:lstStyle/>
          <a:p>
            <a:r>
              <a:rPr lang="en-HK" dirty="0"/>
              <a:t>Study a new problem:</a:t>
            </a:r>
          </a:p>
          <a:p>
            <a:pPr lvl="1"/>
            <a:r>
              <a:rPr lang="en-US" dirty="0"/>
              <a:t>Given users and items, find all items favored by at least a given number </a:t>
            </a:r>
            <a:r>
              <a:rPr lang="en-HK" dirty="0"/>
              <a:t>of users.</a:t>
            </a:r>
          </a:p>
          <a:p>
            <a:pPr lvl="1"/>
            <a:r>
              <a:rPr lang="en-HK" altLang="en-US" dirty="0"/>
              <a:t>Example:</a:t>
            </a:r>
          </a:p>
          <a:p>
            <a:pPr lvl="1"/>
            <a:endParaRPr lang="en-HK" altLang="en-US" dirty="0"/>
          </a:p>
          <a:p>
            <a:pPr lvl="1"/>
            <a:endParaRPr lang="en-HK" altLang="en-US" dirty="0"/>
          </a:p>
          <a:p>
            <a:pPr lvl="1"/>
            <a:endParaRPr lang="en-HK" altLang="en-US" dirty="0"/>
          </a:p>
          <a:p>
            <a:r>
              <a:rPr lang="en-US" dirty="0"/>
              <a:t>Remark: users’ preferences are unknown initially.</a:t>
            </a:r>
          </a:p>
          <a:p>
            <a:r>
              <a:rPr lang="en-US" dirty="0"/>
              <a:t>Aim: ask as few users as possible.</a:t>
            </a:r>
            <a:endParaRPr lang="en-US" altLang="en-US" dirty="0"/>
          </a:p>
          <a:p>
            <a:pPr lvl="1"/>
            <a:endParaRPr lang="en-US" dirty="0"/>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2</a:t>
            </a:fld>
            <a:endParaRPr lang="en-US" altLang="zh-TW">
              <a:solidFill>
                <a:srgbClr val="000000"/>
              </a:solidFill>
              <a:latin typeface="Tahoma" panose="020B0604030504040204" pitchFamily="34" charset="0"/>
            </a:endParaRPr>
          </a:p>
        </p:txBody>
      </p:sp>
      <p:pic>
        <p:nvPicPr>
          <p:cNvPr id="2" name="Picture 1">
            <a:extLst>
              <a:ext uri="{FF2B5EF4-FFF2-40B4-BE49-F238E27FC236}">
                <a16:creationId xmlns:a16="http://schemas.microsoft.com/office/drawing/2014/main" id="{217AEF3F-4EFF-4F62-9443-F232344D2499}"/>
              </a:ext>
            </a:extLst>
          </p:cNvPr>
          <p:cNvPicPr>
            <a:picLocks noChangeAspect="1"/>
          </p:cNvPicPr>
          <p:nvPr/>
        </p:nvPicPr>
        <p:blipFill>
          <a:blip r:embed="rId3"/>
          <a:stretch>
            <a:fillRect/>
          </a:stretch>
        </p:blipFill>
        <p:spPr>
          <a:xfrm>
            <a:off x="3953436" y="3805188"/>
            <a:ext cx="4464423" cy="17062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Setup</a:t>
            </a:r>
            <a:endParaRPr lang="en-US" altLang="en-US" dirty="0"/>
          </a:p>
        </p:txBody>
      </p:sp>
      <mc:AlternateContent xmlns:mc="http://schemas.openxmlformats.org/markup-compatibility/2006" xmlns:a14="http://schemas.microsoft.com/office/drawing/2010/main">
        <mc:Choice Requires="a14">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r>
                  <a:rPr lang="en-HK" sz="2600" dirty="0"/>
                  <a:t>Machine: 3.4GHz CPU &amp; 32GB memory running Linux (CentOS 6).</a:t>
                </a:r>
              </a:p>
              <a:p>
                <a:r>
                  <a:rPr lang="en-HK" sz="2600" dirty="0"/>
                  <a:t>Real datasets:</a:t>
                </a:r>
              </a:p>
              <a:p>
                <a:pPr lvl="1"/>
                <a:r>
                  <a:rPr lang="en-HK" sz="2600" dirty="0"/>
                  <a:t>Yahoo! rating dataset (</a:t>
                </a:r>
                <a14:m>
                  <m:oMath xmlns:m="http://schemas.openxmlformats.org/officeDocument/2006/math">
                    <m:r>
                      <a:rPr lang="en-HK" sz="2600" i="1" dirty="0" smtClean="0">
                        <a:latin typeface="Cambria Math" panose="02040503050406030204" pitchFamily="18" charset="0"/>
                      </a:rPr>
                      <m:t>𝑛</m:t>
                    </m:r>
                    <m:r>
                      <a:rPr lang="en-US" sz="2600" b="0" i="1" dirty="0" smtClean="0">
                        <a:latin typeface="Cambria Math" panose="02040503050406030204" pitchFamily="18" charset="0"/>
                      </a:rPr>
                      <m:t>≈</m:t>
                    </m:r>
                    <m:r>
                      <a:rPr lang="en-HK" sz="2600" i="1" dirty="0" smtClean="0">
                        <a:latin typeface="Cambria Math" panose="02040503050406030204" pitchFamily="18" charset="0"/>
                      </a:rPr>
                      <m:t>2</m:t>
                    </m:r>
                    <m:r>
                      <a:rPr lang="en-HK" sz="2600" i="1" dirty="0" smtClean="0">
                        <a:latin typeface="Cambria Math" panose="02040503050406030204" pitchFamily="18" charset="0"/>
                      </a:rPr>
                      <m:t>𝑀</m:t>
                    </m:r>
                  </m:oMath>
                </a14:m>
                <a:r>
                  <a:rPr lang="en-HK" sz="2600" dirty="0"/>
                  <a:t>, </a:t>
                </a:r>
                <a14:m>
                  <m:oMath xmlns:m="http://schemas.openxmlformats.org/officeDocument/2006/math">
                    <m:r>
                      <a:rPr lang="en-HK" sz="2600" i="1" dirty="0" smtClean="0">
                        <a:latin typeface="Cambria Math" panose="02040503050406030204" pitchFamily="18" charset="0"/>
                      </a:rPr>
                      <m:t>𝑚</m:t>
                    </m:r>
                    <m:r>
                      <a:rPr lang="en-US" sz="2600" b="0" i="1" dirty="0" smtClean="0">
                        <a:latin typeface="Cambria Math" panose="02040503050406030204" pitchFamily="18" charset="0"/>
                      </a:rPr>
                      <m:t>≈</m:t>
                    </m:r>
                    <m:r>
                      <a:rPr lang="en-HK" sz="2600" i="1" dirty="0" smtClean="0">
                        <a:latin typeface="Cambria Math" panose="02040503050406030204" pitchFamily="18" charset="0"/>
                      </a:rPr>
                      <m:t>100</m:t>
                    </m:r>
                    <m:r>
                      <a:rPr lang="en-HK" sz="2600" i="1" dirty="0" smtClean="0">
                        <a:latin typeface="Cambria Math" panose="02040503050406030204" pitchFamily="18" charset="0"/>
                      </a:rPr>
                      <m:t>𝐾</m:t>
                    </m:r>
                  </m:oMath>
                </a14:m>
                <a:r>
                  <a:rPr lang="en-HK" sz="2600" dirty="0"/>
                  <a:t> )</a:t>
                </a:r>
              </a:p>
              <a:p>
                <a:pPr lvl="1"/>
                <a:r>
                  <a:rPr lang="en-HK" sz="2600" dirty="0"/>
                  <a:t>Netflix rating dataset (</a:t>
                </a:r>
                <a14:m>
                  <m:oMath xmlns:m="http://schemas.openxmlformats.org/officeDocument/2006/math">
                    <m:r>
                      <a:rPr lang="en-HK" sz="2600" i="1" dirty="0" smtClean="0">
                        <a:latin typeface="Cambria Math" panose="02040503050406030204" pitchFamily="18" charset="0"/>
                      </a:rPr>
                      <m:t>𝑛</m:t>
                    </m:r>
                    <m:r>
                      <a:rPr lang="en-US" sz="2600" b="0" i="1" dirty="0" smtClean="0">
                        <a:latin typeface="Cambria Math" panose="02040503050406030204" pitchFamily="18" charset="0"/>
                      </a:rPr>
                      <m:t>≈</m:t>
                    </m:r>
                    <m:r>
                      <a:rPr lang="en-HK" sz="2600" i="1" dirty="0" smtClean="0">
                        <a:latin typeface="Cambria Math" panose="02040503050406030204" pitchFamily="18" charset="0"/>
                      </a:rPr>
                      <m:t>500</m:t>
                    </m:r>
                    <m:r>
                      <a:rPr lang="en-HK" sz="2600" i="1" dirty="0" smtClean="0">
                        <a:latin typeface="Cambria Math" panose="02040503050406030204" pitchFamily="18" charset="0"/>
                      </a:rPr>
                      <m:t>𝐾</m:t>
                    </m:r>
                  </m:oMath>
                </a14:m>
                <a:r>
                  <a:rPr lang="en-HK" sz="2600" dirty="0"/>
                  <a:t>, </a:t>
                </a:r>
                <a14:m>
                  <m:oMath xmlns:m="http://schemas.openxmlformats.org/officeDocument/2006/math">
                    <m:r>
                      <a:rPr lang="en-HK" sz="2600" i="1" dirty="0" smtClean="0">
                        <a:latin typeface="Cambria Math" panose="02040503050406030204" pitchFamily="18" charset="0"/>
                      </a:rPr>
                      <m:t>𝑚</m:t>
                    </m:r>
                    <m:r>
                      <a:rPr lang="en-US" sz="2600" b="0" i="1" dirty="0" smtClean="0">
                        <a:latin typeface="Cambria Math" panose="02040503050406030204" pitchFamily="18" charset="0"/>
                      </a:rPr>
                      <m:t>≈</m:t>
                    </m:r>
                    <m:r>
                      <a:rPr lang="en-HK" sz="2600" i="1" dirty="0" smtClean="0">
                        <a:latin typeface="Cambria Math" panose="02040503050406030204" pitchFamily="18" charset="0"/>
                      </a:rPr>
                      <m:t>18</m:t>
                    </m:r>
                    <m:r>
                      <a:rPr lang="en-HK" sz="2600" i="1" dirty="0" smtClean="0">
                        <a:latin typeface="Cambria Math" panose="02040503050406030204" pitchFamily="18" charset="0"/>
                      </a:rPr>
                      <m:t>𝐾</m:t>
                    </m:r>
                    <m:r>
                      <a:rPr lang="en-HK" sz="2600" i="1" dirty="0" smtClean="0">
                        <a:latin typeface="Cambria Math" panose="02040503050406030204" pitchFamily="18" charset="0"/>
                      </a:rPr>
                      <m:t> </m:t>
                    </m:r>
                  </m:oMath>
                </a14:m>
                <a:r>
                  <a:rPr lang="en-HK" sz="2600" dirty="0"/>
                  <a:t>)</a:t>
                </a:r>
              </a:p>
              <a:p>
                <a:r>
                  <a:rPr lang="en-HK" sz="2600" dirty="0"/>
                  <a:t>Synthetic datasets:</a:t>
                </a:r>
              </a:p>
              <a:p>
                <a:pPr lvl="1"/>
                <a:endParaRPr lang="en-HK" sz="2200" dirty="0"/>
              </a:p>
              <a:p>
                <a:pPr lvl="1"/>
                <a:endParaRPr lang="en-HK" sz="2200" dirty="0"/>
              </a:p>
              <a:p>
                <a:pPr lvl="1"/>
                <a:endParaRPr lang="en-HK" dirty="0"/>
              </a:p>
            </p:txBody>
          </p:sp>
        </mc:Choice>
        <mc:Fallback xmlns="">
          <p:sp>
            <p:nvSpPr>
              <p:cNvPr id="5123" name="Content Placeholder 2">
                <a:extLst>
                  <a:ext uri="{FF2B5EF4-FFF2-40B4-BE49-F238E27FC236}">
                    <a16:creationId xmlns:a16="http://schemas.microsoft.com/office/drawing/2014/main" id="{F2DA7E86-78B7-4FDC-B4D3-BEFDB64C04D2}"/>
                  </a:ext>
                </a:extLst>
              </p:cNvPr>
              <p:cNvSpPr>
                <a:spLocks noGrp="1" noRot="1" noChangeAspect="1" noMove="1" noResize="1" noEditPoints="1" noAdjustHandles="1" noChangeArrowheads="1" noChangeShapeType="1" noTextEdit="1"/>
              </p:cNvSpPr>
              <p:nvPr>
                <p:ph idx="1"/>
              </p:nvPr>
            </p:nvSpPr>
            <p:spPr>
              <a:blipFill>
                <a:blip r:embed="rId3"/>
                <a:stretch>
                  <a:fillRect l="-235" t="-1333"/>
                </a:stretch>
              </a:blipFill>
            </p:spPr>
            <p:txBody>
              <a:bodyPr/>
              <a:lstStyle/>
              <a:p>
                <a:r>
                  <a:rPr lang="en-HK">
                    <a:noFill/>
                  </a:rPr>
                  <a:t> </a:t>
                </a:r>
              </a:p>
            </p:txBody>
          </p:sp>
        </mc:Fallback>
      </mc:AlternateContent>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20</a:t>
            </a:fld>
            <a:endParaRPr lang="en-US" altLang="zh-TW">
              <a:solidFill>
                <a:srgbClr val="000000"/>
              </a:solidFill>
              <a:latin typeface="Tahoma" panose="020B0604030504040204" pitchFamily="34" charset="0"/>
            </a:endParaRPr>
          </a:p>
        </p:txBody>
      </p:sp>
      <p:pic>
        <p:nvPicPr>
          <p:cNvPr id="2" name="Picture 1">
            <a:extLst>
              <a:ext uri="{FF2B5EF4-FFF2-40B4-BE49-F238E27FC236}">
                <a16:creationId xmlns:a16="http://schemas.microsoft.com/office/drawing/2014/main" id="{49F4485D-A976-4FEB-B2EB-4FEDB33DA308}"/>
              </a:ext>
            </a:extLst>
          </p:cNvPr>
          <p:cNvPicPr>
            <a:picLocks noChangeAspect="1"/>
          </p:cNvPicPr>
          <p:nvPr/>
        </p:nvPicPr>
        <p:blipFill>
          <a:blip r:embed="rId4"/>
          <a:stretch>
            <a:fillRect/>
          </a:stretch>
        </p:blipFill>
        <p:spPr>
          <a:xfrm>
            <a:off x="1857542" y="4360605"/>
            <a:ext cx="4864967" cy="1872232"/>
          </a:xfrm>
          <a:prstGeom prst="rect">
            <a:avLst/>
          </a:prstGeom>
        </p:spPr>
      </p:pic>
    </p:spTree>
    <p:extLst>
      <p:ext uri="{BB962C8B-B14F-4D97-AF65-F5344CB8AC3E}">
        <p14:creationId xmlns:p14="http://schemas.microsoft.com/office/powerpoint/2010/main" val="410799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Experiment results (real datasets)</a:t>
            </a:r>
          </a:p>
        </p:txBody>
      </p:sp>
      <p:pic>
        <p:nvPicPr>
          <p:cNvPr id="2" name="Content Placeholder 1">
            <a:extLst>
              <a:ext uri="{FF2B5EF4-FFF2-40B4-BE49-F238E27FC236}">
                <a16:creationId xmlns:a16="http://schemas.microsoft.com/office/drawing/2014/main" id="{D09CDDE2-5C86-45B2-8544-2E65D51D9F80}"/>
              </a:ext>
            </a:extLst>
          </p:cNvPr>
          <p:cNvPicPr>
            <a:picLocks noGrp="1" noChangeAspect="1"/>
          </p:cNvPicPr>
          <p:nvPr>
            <p:ph idx="1"/>
          </p:nvPr>
        </p:nvPicPr>
        <p:blipFill>
          <a:blip r:embed="rId3"/>
          <a:stretch>
            <a:fillRect/>
          </a:stretch>
        </p:blipFill>
        <p:spPr>
          <a:xfrm>
            <a:off x="82867" y="2393920"/>
            <a:ext cx="12170685" cy="2230119"/>
          </a:xfrm>
          <a:prstGeom prst="rect">
            <a:avLst/>
          </a:prstGeom>
        </p:spPr>
      </p:pic>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21</a:t>
            </a:fld>
            <a:endParaRPr lang="en-US" altLang="zh-TW">
              <a:solidFill>
                <a:srgbClr val="000000"/>
              </a:solidFill>
              <a:latin typeface="Tahoma" panose="020B0604030504040204" pitchFamily="34" charset="0"/>
            </a:endParaRPr>
          </a:p>
        </p:txBody>
      </p:sp>
      <p:sp>
        <p:nvSpPr>
          <p:cNvPr id="3" name="TextBox 2">
            <a:extLst>
              <a:ext uri="{FF2B5EF4-FFF2-40B4-BE49-F238E27FC236}">
                <a16:creationId xmlns:a16="http://schemas.microsoft.com/office/drawing/2014/main" id="{A26170B5-4122-4D2D-BF4D-2E8224510F4A}"/>
              </a:ext>
            </a:extLst>
          </p:cNvPr>
          <p:cNvSpPr txBox="1"/>
          <p:nvPr/>
        </p:nvSpPr>
        <p:spPr>
          <a:xfrm>
            <a:off x="2304585" y="5456663"/>
            <a:ext cx="184731" cy="369332"/>
          </a:xfrm>
          <a:prstGeom prst="rect">
            <a:avLst/>
          </a:prstGeom>
          <a:noFill/>
        </p:spPr>
        <p:txBody>
          <a:bodyPr wrap="none" rtlCol="0">
            <a:spAutoFit/>
          </a:bodyPr>
          <a:lstStyle/>
          <a:p>
            <a:endParaRPr lang="en-HK" dirty="0"/>
          </a:p>
        </p:txBody>
      </p:sp>
      <p:sp>
        <p:nvSpPr>
          <p:cNvPr id="4" name="TextBox 3">
            <a:extLst>
              <a:ext uri="{FF2B5EF4-FFF2-40B4-BE49-F238E27FC236}">
                <a16:creationId xmlns:a16="http://schemas.microsoft.com/office/drawing/2014/main" id="{7A6814F7-254E-4331-B28D-0B4ABB639E09}"/>
              </a:ext>
            </a:extLst>
          </p:cNvPr>
          <p:cNvSpPr txBox="1"/>
          <p:nvPr/>
        </p:nvSpPr>
        <p:spPr>
          <a:xfrm>
            <a:off x="2523226" y="5087331"/>
            <a:ext cx="7145546" cy="369332"/>
          </a:xfrm>
          <a:prstGeom prst="rect">
            <a:avLst/>
          </a:prstGeom>
          <a:noFill/>
        </p:spPr>
        <p:txBody>
          <a:bodyPr wrap="none" rtlCol="0">
            <a:spAutoFit/>
          </a:bodyPr>
          <a:lstStyle/>
          <a:p>
            <a:r>
              <a:rPr lang="en-US" dirty="0"/>
              <a:t>Figure: Performance of SS versus other competitors on real datasets</a:t>
            </a:r>
            <a:endParaRPr lang="en-HK" dirty="0"/>
          </a:p>
        </p:txBody>
      </p:sp>
    </p:spTree>
    <p:extLst>
      <p:ext uri="{BB962C8B-B14F-4D97-AF65-F5344CB8AC3E}">
        <p14:creationId xmlns:p14="http://schemas.microsoft.com/office/powerpoint/2010/main" val="63992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Experiment results (real datasets)</a:t>
            </a:r>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22</a:t>
            </a:fld>
            <a:endParaRPr lang="en-US" altLang="zh-TW">
              <a:solidFill>
                <a:srgbClr val="000000"/>
              </a:solidFill>
              <a:latin typeface="Tahoma" panose="020B0604030504040204" pitchFamily="34" charset="0"/>
            </a:endParaRPr>
          </a:p>
        </p:txBody>
      </p:sp>
      <p:sp>
        <p:nvSpPr>
          <p:cNvPr id="3" name="TextBox 2">
            <a:extLst>
              <a:ext uri="{FF2B5EF4-FFF2-40B4-BE49-F238E27FC236}">
                <a16:creationId xmlns:a16="http://schemas.microsoft.com/office/drawing/2014/main" id="{976F751E-D78F-454F-A720-77D3180262CC}"/>
              </a:ext>
            </a:extLst>
          </p:cNvPr>
          <p:cNvSpPr txBox="1"/>
          <p:nvPr/>
        </p:nvSpPr>
        <p:spPr>
          <a:xfrm>
            <a:off x="3590694" y="5275191"/>
            <a:ext cx="4238596" cy="369332"/>
          </a:xfrm>
          <a:prstGeom prst="rect">
            <a:avLst/>
          </a:prstGeom>
          <a:noFill/>
        </p:spPr>
        <p:txBody>
          <a:bodyPr wrap="none" rtlCol="0">
            <a:spAutoFit/>
          </a:bodyPr>
          <a:lstStyle/>
          <a:p>
            <a:r>
              <a:rPr lang="en-US" dirty="0"/>
              <a:t>Figure: Statistics of SS on real datasets</a:t>
            </a:r>
            <a:endParaRPr lang="en-HK" dirty="0"/>
          </a:p>
        </p:txBody>
      </p:sp>
      <p:pic>
        <p:nvPicPr>
          <p:cNvPr id="5" name="Picture 4">
            <a:extLst>
              <a:ext uri="{FF2B5EF4-FFF2-40B4-BE49-F238E27FC236}">
                <a16:creationId xmlns:a16="http://schemas.microsoft.com/office/drawing/2014/main" id="{EADBC2D3-CD7F-4C81-B95B-CE22E7A84EE8}"/>
              </a:ext>
            </a:extLst>
          </p:cNvPr>
          <p:cNvPicPr>
            <a:picLocks noChangeAspect="1"/>
          </p:cNvPicPr>
          <p:nvPr/>
        </p:nvPicPr>
        <p:blipFill>
          <a:blip r:embed="rId3"/>
          <a:stretch>
            <a:fillRect/>
          </a:stretch>
        </p:blipFill>
        <p:spPr>
          <a:xfrm>
            <a:off x="1855594" y="2052192"/>
            <a:ext cx="7563676" cy="2753616"/>
          </a:xfrm>
          <a:prstGeom prst="rect">
            <a:avLst/>
          </a:prstGeom>
        </p:spPr>
      </p:pic>
    </p:spTree>
    <p:extLst>
      <p:ext uri="{BB962C8B-B14F-4D97-AF65-F5344CB8AC3E}">
        <p14:creationId xmlns:p14="http://schemas.microsoft.com/office/powerpoint/2010/main" val="1265216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Experiment results (real datasets)</a:t>
            </a:r>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23</a:t>
            </a:fld>
            <a:endParaRPr lang="en-US" altLang="zh-TW">
              <a:solidFill>
                <a:srgbClr val="000000"/>
              </a:solidFill>
              <a:latin typeface="Tahoma" panose="020B0604030504040204" pitchFamily="34" charset="0"/>
            </a:endParaRPr>
          </a:p>
        </p:txBody>
      </p:sp>
      <p:sp>
        <p:nvSpPr>
          <p:cNvPr id="3" name="TextBox 2">
            <a:extLst>
              <a:ext uri="{FF2B5EF4-FFF2-40B4-BE49-F238E27FC236}">
                <a16:creationId xmlns:a16="http://schemas.microsoft.com/office/drawing/2014/main" id="{976F751E-D78F-454F-A720-77D3180262CC}"/>
              </a:ext>
            </a:extLst>
          </p:cNvPr>
          <p:cNvSpPr txBox="1"/>
          <p:nvPr/>
        </p:nvSpPr>
        <p:spPr>
          <a:xfrm>
            <a:off x="2230238" y="4975949"/>
            <a:ext cx="6524607" cy="369332"/>
          </a:xfrm>
          <a:prstGeom prst="rect">
            <a:avLst/>
          </a:prstGeom>
          <a:noFill/>
        </p:spPr>
        <p:txBody>
          <a:bodyPr wrap="none" rtlCol="0">
            <a:spAutoFit/>
          </a:bodyPr>
          <a:lstStyle/>
          <a:p>
            <a:r>
              <a:rPr lang="en-US" dirty="0"/>
              <a:t>Figure: Return distribution of potentially-frequent items by SS.</a:t>
            </a:r>
            <a:endParaRPr lang="en-HK" dirty="0"/>
          </a:p>
        </p:txBody>
      </p:sp>
      <p:pic>
        <p:nvPicPr>
          <p:cNvPr id="2" name="Picture 1">
            <a:extLst>
              <a:ext uri="{FF2B5EF4-FFF2-40B4-BE49-F238E27FC236}">
                <a16:creationId xmlns:a16="http://schemas.microsoft.com/office/drawing/2014/main" id="{9FEC15D6-1D6E-4F9F-894C-45F60076F922}"/>
              </a:ext>
            </a:extLst>
          </p:cNvPr>
          <p:cNvPicPr>
            <a:picLocks noChangeAspect="1"/>
          </p:cNvPicPr>
          <p:nvPr/>
        </p:nvPicPr>
        <p:blipFill>
          <a:blip r:embed="rId3"/>
          <a:stretch>
            <a:fillRect/>
          </a:stretch>
        </p:blipFill>
        <p:spPr>
          <a:xfrm>
            <a:off x="1595552" y="2041744"/>
            <a:ext cx="7793981" cy="2774512"/>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93158EA-98D8-48F5-A49D-7D81795DFB39}"/>
                  </a:ext>
                </a:extLst>
              </p:cNvPr>
              <p:cNvSpPr txBox="1"/>
              <p:nvPr/>
            </p:nvSpPr>
            <p:spPr>
              <a:xfrm>
                <a:off x="512956" y="5560741"/>
                <a:ext cx="6469720" cy="923330"/>
              </a:xfrm>
              <a:prstGeom prst="rect">
                <a:avLst/>
              </a:prstGeom>
              <a:noFill/>
            </p:spPr>
            <p:txBody>
              <a:bodyPr wrap="none" rtlCol="0">
                <a:spAutoFit/>
              </a:bodyPr>
              <a:lstStyle/>
              <a:p>
                <a:r>
                  <a:rPr lang="en-HK" dirty="0"/>
                  <a:t>Remark:</a:t>
                </a:r>
              </a:p>
              <a:p>
                <a:r>
                  <a:rPr lang="en-HK" dirty="0"/>
                  <a:t>Yahoo! dataset: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𝜖</m:t>
                        </m:r>
                      </m:e>
                    </m:d>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𝜖</m:t>
                    </m:r>
                    <m:r>
                      <a:rPr lang="en-US" i="1">
                        <a:latin typeface="Cambria Math" panose="02040503050406030204" pitchFamily="18" charset="0"/>
                      </a:rPr>
                      <m:t>/2)</m:t>
                    </m:r>
                    <m:r>
                      <a:rPr lang="en-HK" i="1" dirty="0" smtClean="0">
                        <a:latin typeface="Cambria Math" panose="02040503050406030204" pitchFamily="18" charset="0"/>
                      </a:rPr>
                      <m:t>𝑛</m:t>
                    </m:r>
                    <m:r>
                      <a:rPr lang="en-HK" i="1" dirty="0" smtClean="0">
                        <a:latin typeface="Cambria Math" panose="02040503050406030204" pitchFamily="18" charset="0"/>
                      </a:rPr>
                      <m:t>,</m:t>
                    </m:r>
                    <m:r>
                      <a:rPr lang="en-HK" i="1" dirty="0" err="1" smtClean="0">
                        <a:latin typeface="Cambria Math" panose="02040503050406030204" pitchFamily="18" charset="0"/>
                      </a:rPr>
                      <m:t>𝑝𝑛</m:t>
                    </m:r>
                  </m:oMath>
                </a14:m>
                <a:r>
                  <a:rPr lang="en-HK" dirty="0"/>
                  <a:t>} </a:t>
                </a:r>
                <a14:m>
                  <m:oMath xmlns:m="http://schemas.openxmlformats.org/officeDocument/2006/math">
                    <m:r>
                      <a:rPr lang="en-HK" i="1" dirty="0" smtClean="0">
                        <a:latin typeface="Cambria Math" panose="02040503050406030204" pitchFamily="18" charset="0"/>
                      </a:rPr>
                      <m:t>= {175, 185, 195}</m:t>
                    </m:r>
                  </m:oMath>
                </a14:m>
                <a:endParaRPr lang="en-HK" dirty="0"/>
              </a:p>
              <a:p>
                <a:r>
                  <a:rPr lang="en-HK" dirty="0"/>
                  <a:t>Netflix dataset: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𝜖</m:t>
                        </m:r>
                      </m:e>
                    </m:d>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𝜖</m:t>
                    </m:r>
                    <m:r>
                      <a:rPr lang="en-US" i="1">
                        <a:latin typeface="Cambria Math" panose="02040503050406030204" pitchFamily="18" charset="0"/>
                      </a:rPr>
                      <m:t>/2)</m:t>
                    </m:r>
                    <m:r>
                      <a:rPr lang="en-HK" i="1" dirty="0">
                        <a:latin typeface="Cambria Math" panose="02040503050406030204" pitchFamily="18" charset="0"/>
                      </a:rPr>
                      <m:t>𝑛</m:t>
                    </m:r>
                    <m:r>
                      <a:rPr lang="en-HK" i="1" dirty="0">
                        <a:latin typeface="Cambria Math" panose="02040503050406030204" pitchFamily="18" charset="0"/>
                      </a:rPr>
                      <m:t>,</m:t>
                    </m:r>
                    <m:r>
                      <a:rPr lang="en-HK" i="1" dirty="0" err="1">
                        <a:latin typeface="Cambria Math" panose="02040503050406030204" pitchFamily="18" charset="0"/>
                      </a:rPr>
                      <m:t>𝑝𝑛</m:t>
                    </m:r>
                  </m:oMath>
                </a14:m>
                <a:r>
                  <a:rPr lang="en-HK" dirty="0"/>
                  <a:t>} </a:t>
                </a:r>
                <a14:m>
                  <m:oMath xmlns:m="http://schemas.openxmlformats.org/officeDocument/2006/math">
                    <m:r>
                      <a:rPr lang="en-HK" i="1" dirty="0" smtClean="0">
                        <a:latin typeface="Cambria Math" panose="02040503050406030204" pitchFamily="18" charset="0"/>
                      </a:rPr>
                      <m:t>= </m:t>
                    </m:r>
                    <m:r>
                      <a:rPr lang="en-HK" i="1" dirty="0">
                        <a:latin typeface="Cambria Math" panose="02040503050406030204" pitchFamily="18" charset="0"/>
                      </a:rPr>
                      <m:t>{43, 45.5, 48}</m:t>
                    </m:r>
                  </m:oMath>
                </a14:m>
                <a:endParaRPr lang="en-HK" dirty="0"/>
              </a:p>
            </p:txBody>
          </p:sp>
        </mc:Choice>
        <mc:Fallback xmlns="">
          <p:sp>
            <p:nvSpPr>
              <p:cNvPr id="4" name="TextBox 3">
                <a:extLst>
                  <a:ext uri="{FF2B5EF4-FFF2-40B4-BE49-F238E27FC236}">
                    <a16:creationId xmlns:a16="http://schemas.microsoft.com/office/drawing/2014/main" id="{993158EA-98D8-48F5-A49D-7D81795DFB39}"/>
                  </a:ext>
                </a:extLst>
              </p:cNvPr>
              <p:cNvSpPr txBox="1">
                <a:spLocks noRot="1" noChangeAspect="1" noMove="1" noResize="1" noEditPoints="1" noAdjustHandles="1" noChangeArrowheads="1" noChangeShapeType="1" noTextEdit="1"/>
              </p:cNvSpPr>
              <p:nvPr/>
            </p:nvSpPr>
            <p:spPr>
              <a:xfrm>
                <a:off x="512956" y="5560741"/>
                <a:ext cx="6469720" cy="923330"/>
              </a:xfrm>
              <a:prstGeom prst="rect">
                <a:avLst/>
              </a:prstGeom>
              <a:blipFill>
                <a:blip r:embed="rId4"/>
                <a:stretch>
                  <a:fillRect l="-754" t="-3289" b="-9211"/>
                </a:stretch>
              </a:blipFill>
            </p:spPr>
            <p:txBody>
              <a:bodyPr/>
              <a:lstStyle/>
              <a:p>
                <a:r>
                  <a:rPr lang="en-HK">
                    <a:noFill/>
                  </a:rPr>
                  <a:t> </a:t>
                </a:r>
              </a:p>
            </p:txBody>
          </p:sp>
        </mc:Fallback>
      </mc:AlternateContent>
    </p:spTree>
    <p:extLst>
      <p:ext uri="{BB962C8B-B14F-4D97-AF65-F5344CB8AC3E}">
        <p14:creationId xmlns:p14="http://schemas.microsoft.com/office/powerpoint/2010/main" val="4161435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Experiment results (real datasets)</a:t>
            </a:r>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24</a:t>
            </a:fld>
            <a:endParaRPr lang="en-US" altLang="zh-TW">
              <a:solidFill>
                <a:srgbClr val="000000"/>
              </a:solidFill>
              <a:latin typeface="Tahoma" panose="020B0604030504040204" pitchFamily="34" charset="0"/>
            </a:endParaRPr>
          </a:p>
        </p:txBody>
      </p:sp>
      <p:sp>
        <p:nvSpPr>
          <p:cNvPr id="3" name="TextBox 2">
            <a:extLst>
              <a:ext uri="{FF2B5EF4-FFF2-40B4-BE49-F238E27FC236}">
                <a16:creationId xmlns:a16="http://schemas.microsoft.com/office/drawing/2014/main" id="{976F751E-D78F-454F-A720-77D3180262CC}"/>
              </a:ext>
            </a:extLst>
          </p:cNvPr>
          <p:cNvSpPr txBox="1"/>
          <p:nvPr/>
        </p:nvSpPr>
        <p:spPr>
          <a:xfrm>
            <a:off x="2201793" y="4531503"/>
            <a:ext cx="6922280" cy="369332"/>
          </a:xfrm>
          <a:prstGeom prst="rect">
            <a:avLst/>
          </a:prstGeom>
          <a:noFill/>
        </p:spPr>
        <p:txBody>
          <a:bodyPr wrap="none" rtlCol="0">
            <a:spAutoFit/>
          </a:bodyPr>
          <a:lstStyle/>
          <a:p>
            <a:r>
              <a:rPr lang="en-US" dirty="0"/>
              <a:t>Figure: SS vs. NS on updating users’ preferences on real datasets</a:t>
            </a:r>
            <a:endParaRPr lang="en-HK" dirty="0"/>
          </a:p>
        </p:txBody>
      </p:sp>
      <p:pic>
        <p:nvPicPr>
          <p:cNvPr id="7" name="Picture 6">
            <a:extLst>
              <a:ext uri="{FF2B5EF4-FFF2-40B4-BE49-F238E27FC236}">
                <a16:creationId xmlns:a16="http://schemas.microsoft.com/office/drawing/2014/main" id="{C5F832ED-E923-4230-93E1-6EA64B937896}"/>
              </a:ext>
            </a:extLst>
          </p:cNvPr>
          <p:cNvPicPr>
            <a:picLocks noChangeAspect="1"/>
          </p:cNvPicPr>
          <p:nvPr/>
        </p:nvPicPr>
        <p:blipFill>
          <a:blip r:embed="rId3"/>
          <a:stretch>
            <a:fillRect/>
          </a:stretch>
        </p:blipFill>
        <p:spPr>
          <a:xfrm>
            <a:off x="126099" y="2141033"/>
            <a:ext cx="11939802" cy="2099897"/>
          </a:xfrm>
          <a:prstGeom prst="rect">
            <a:avLst/>
          </a:prstGeom>
        </p:spPr>
      </p:pic>
    </p:spTree>
    <p:extLst>
      <p:ext uri="{BB962C8B-B14F-4D97-AF65-F5344CB8AC3E}">
        <p14:creationId xmlns:p14="http://schemas.microsoft.com/office/powerpoint/2010/main" val="136966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Experiment results (synthetic datasets)</a:t>
            </a:r>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25</a:t>
            </a:fld>
            <a:endParaRPr lang="en-US" altLang="zh-TW">
              <a:solidFill>
                <a:srgbClr val="000000"/>
              </a:solidFill>
              <a:latin typeface="Tahoma" panose="020B0604030504040204" pitchFamily="34" charset="0"/>
            </a:endParaRPr>
          </a:p>
        </p:txBody>
      </p:sp>
      <p:sp>
        <p:nvSpPr>
          <p:cNvPr id="3" name="TextBox 2">
            <a:extLst>
              <a:ext uri="{FF2B5EF4-FFF2-40B4-BE49-F238E27FC236}">
                <a16:creationId xmlns:a16="http://schemas.microsoft.com/office/drawing/2014/main" id="{976F751E-D78F-454F-A720-77D3180262CC}"/>
              </a:ext>
            </a:extLst>
          </p:cNvPr>
          <p:cNvSpPr txBox="1"/>
          <p:nvPr/>
        </p:nvSpPr>
        <p:spPr>
          <a:xfrm>
            <a:off x="2201793" y="4531503"/>
            <a:ext cx="7746223" cy="369332"/>
          </a:xfrm>
          <a:prstGeom prst="rect">
            <a:avLst/>
          </a:prstGeom>
          <a:noFill/>
        </p:spPr>
        <p:txBody>
          <a:bodyPr wrap="none" rtlCol="0">
            <a:spAutoFit/>
          </a:bodyPr>
          <a:lstStyle/>
          <a:p>
            <a:r>
              <a:rPr lang="en-US" dirty="0"/>
              <a:t>Figure: Performance of SS versus other competitors on synthetic datasets.</a:t>
            </a:r>
            <a:endParaRPr lang="en-HK" dirty="0"/>
          </a:p>
        </p:txBody>
      </p:sp>
      <p:pic>
        <p:nvPicPr>
          <p:cNvPr id="6" name="Picture 5">
            <a:extLst>
              <a:ext uri="{FF2B5EF4-FFF2-40B4-BE49-F238E27FC236}">
                <a16:creationId xmlns:a16="http://schemas.microsoft.com/office/drawing/2014/main" id="{316FE7AC-9073-4343-95BB-8CE199163099}"/>
              </a:ext>
            </a:extLst>
          </p:cNvPr>
          <p:cNvPicPr>
            <a:picLocks noChangeAspect="1"/>
          </p:cNvPicPr>
          <p:nvPr/>
        </p:nvPicPr>
        <p:blipFill>
          <a:blip r:embed="rId3"/>
          <a:stretch>
            <a:fillRect/>
          </a:stretch>
        </p:blipFill>
        <p:spPr>
          <a:xfrm>
            <a:off x="0" y="2171501"/>
            <a:ext cx="12192000" cy="2202728"/>
          </a:xfrm>
          <a:prstGeom prst="rect">
            <a:avLst/>
          </a:prstGeom>
        </p:spPr>
      </p:pic>
    </p:spTree>
    <p:extLst>
      <p:ext uri="{BB962C8B-B14F-4D97-AF65-F5344CB8AC3E}">
        <p14:creationId xmlns:p14="http://schemas.microsoft.com/office/powerpoint/2010/main" val="2310828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Response to reviewers’ comments</a:t>
            </a:r>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r>
              <a:rPr lang="en-US" dirty="0"/>
              <a:t>Review #1: In abstract, what does m stand for?</a:t>
            </a:r>
          </a:p>
          <a:p>
            <a:pPr lvl="1"/>
            <a:r>
              <a:rPr lang="en-US" dirty="0"/>
              <a:t>Response: m stands for # items. This was stated in the 1st sentence of abstract, so no change is needed.</a:t>
            </a:r>
          </a:p>
          <a:p>
            <a:r>
              <a:rPr lang="en-US" dirty="0"/>
              <a:t>Review #2: Is </a:t>
            </a:r>
            <a:r>
              <a:rPr lang="en-US" i="1" dirty="0"/>
              <a:t>recall</a:t>
            </a:r>
            <a:r>
              <a:rPr lang="en-US" dirty="0"/>
              <a:t> guaranteed to be 100% in your algorithm?</a:t>
            </a:r>
          </a:p>
          <a:p>
            <a:pPr lvl="1"/>
            <a:r>
              <a:rPr lang="en-US" dirty="0"/>
              <a:t>Response: This is true with probability at least 1-delta. This was stated on page 5 of the paper.</a:t>
            </a:r>
          </a:p>
          <a:p>
            <a:endParaRPr lang="en-US" altLang="en-US" dirty="0"/>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26</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4160799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Response to reviewers’ comments</a:t>
            </a:r>
          </a:p>
        </p:txBody>
      </p:sp>
      <mc:AlternateContent xmlns:mc="http://schemas.openxmlformats.org/markup-compatibility/2006" xmlns:a14="http://schemas.microsoft.com/office/drawing/2010/main">
        <mc:Choice Requires="a14">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r>
                  <a:rPr lang="en-US" dirty="0"/>
                  <a:t>Review #3: Your algorithm claims to return "all frequent" items without limiting the scope to a subset of T. So, how can the </a:t>
                </a:r>
                <a14:m>
                  <m:oMath xmlns:m="http://schemas.openxmlformats.org/officeDocument/2006/math">
                    <m:r>
                      <a:rPr lang="en-US" b="0" i="1" smtClean="0">
                        <a:latin typeface="Cambria Math" panose="02040503050406030204" pitchFamily="18" charset="0"/>
                      </a:rPr>
                      <m:t>𝜖</m:t>
                    </m:r>
                  </m:oMath>
                </a14:m>
                <a:r>
                  <a:rPr lang="en-US" dirty="0"/>
                  <a:t>-approx. -- which is limited and inaccurate by nature -- "return all frequent" items in any setting?</a:t>
                </a:r>
              </a:p>
              <a:p>
                <a:pPr lvl="1"/>
                <a:r>
                  <a:rPr lang="en-US" dirty="0"/>
                  <a:t>Response: This is possible because we return all frequent items with probability at least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𝛿</m:t>
                    </m:r>
                  </m:oMath>
                </a14:m>
                <a:r>
                  <a:rPr lang="en-US" dirty="0"/>
                  <a:t>, but not always.</a:t>
                </a:r>
              </a:p>
              <a:p>
                <a:endParaRPr lang="en-US" dirty="0"/>
              </a:p>
            </p:txBody>
          </p:sp>
        </mc:Choice>
        <mc:Fallback xmlns="">
          <p:sp>
            <p:nvSpPr>
              <p:cNvPr id="5123" name="Content Placeholder 2">
                <a:extLst>
                  <a:ext uri="{FF2B5EF4-FFF2-40B4-BE49-F238E27FC236}">
                    <a16:creationId xmlns:a16="http://schemas.microsoft.com/office/drawing/2014/main" id="{F2DA7E86-78B7-4FDC-B4D3-BEFDB64C04D2}"/>
                  </a:ext>
                </a:extLst>
              </p:cNvPr>
              <p:cNvSpPr>
                <a:spLocks noGrp="1" noRot="1" noChangeAspect="1" noMove="1" noResize="1" noEditPoints="1" noAdjustHandles="1" noChangeArrowheads="1" noChangeShapeType="1" noTextEdit="1"/>
              </p:cNvSpPr>
              <p:nvPr>
                <p:ph idx="1"/>
              </p:nvPr>
            </p:nvSpPr>
            <p:spPr>
              <a:blipFill>
                <a:blip r:embed="rId3"/>
                <a:stretch>
                  <a:fillRect l="-471" t="-1926" r="-2412"/>
                </a:stretch>
              </a:blipFill>
            </p:spPr>
            <p:txBody>
              <a:bodyPr/>
              <a:lstStyle/>
              <a:p>
                <a:r>
                  <a:rPr lang="en-HK">
                    <a:noFill/>
                  </a:rPr>
                  <a:t> </a:t>
                </a:r>
              </a:p>
            </p:txBody>
          </p:sp>
        </mc:Fallback>
      </mc:AlternateContent>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27</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2005234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Response to reviewers’ comments</a:t>
            </a:r>
          </a:p>
        </p:txBody>
      </p:sp>
      <mc:AlternateContent xmlns:mc="http://schemas.openxmlformats.org/markup-compatibility/2006" xmlns:a14="http://schemas.microsoft.com/office/drawing/2010/main">
        <mc:Choice Requires="a14">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a:xfrm>
                <a:off x="1584351" y="2017713"/>
                <a:ext cx="10363200" cy="4114800"/>
              </a:xfrm>
            </p:spPr>
            <p:txBody>
              <a:bodyPr/>
              <a:lstStyle/>
              <a:p>
                <a:r>
                  <a:rPr lang="en-US" dirty="0"/>
                  <a:t>Review #4: The solution has some limiting assumptions such that only the highest ranked item matters for each user. This is a little bit like the assumption that we have a binary matrix as in frequent itemset mining.</a:t>
                </a:r>
              </a:p>
              <a:p>
                <a:pPr lvl="1"/>
                <a:r>
                  <a:rPr lang="en-US" dirty="0"/>
                  <a:t>Response: Yes, our current solution does have this assumption. However, we aim to extend our solution so that the top-</a:t>
                </a:r>
                <a14:m>
                  <m:oMath xmlns:m="http://schemas.openxmlformats.org/officeDocument/2006/math">
                    <m:r>
                      <a:rPr lang="en-US" i="1" dirty="0" smtClean="0">
                        <a:latin typeface="Cambria Math" panose="02040503050406030204" pitchFamily="18" charset="0"/>
                      </a:rPr>
                      <m:t>𝑘</m:t>
                    </m:r>
                  </m:oMath>
                </a14:m>
                <a:r>
                  <a:rPr lang="en-US" dirty="0"/>
                  <a:t> highest ranked item matter in the journal</a:t>
                </a:r>
                <a:r>
                  <a:rPr lang="en-US" altLang="en-US" dirty="0"/>
                  <a:t> submission</a:t>
                </a:r>
                <a:r>
                  <a:rPr lang="en-US" dirty="0"/>
                  <a:t>.</a:t>
                </a:r>
              </a:p>
              <a:p>
                <a:endParaRPr lang="en-US" dirty="0"/>
              </a:p>
            </p:txBody>
          </p:sp>
        </mc:Choice>
        <mc:Fallback xmlns="">
          <p:sp>
            <p:nvSpPr>
              <p:cNvPr id="5123" name="Content Placeholder 2">
                <a:extLst>
                  <a:ext uri="{FF2B5EF4-FFF2-40B4-BE49-F238E27FC236}">
                    <a16:creationId xmlns:a16="http://schemas.microsoft.com/office/drawing/2014/main" id="{F2DA7E86-78B7-4FDC-B4D3-BEFDB64C04D2}"/>
                  </a:ext>
                </a:extLst>
              </p:cNvPr>
              <p:cNvSpPr>
                <a:spLocks noGrp="1" noRot="1" noChangeAspect="1" noMove="1" noResize="1" noEditPoints="1" noAdjustHandles="1" noChangeArrowheads="1" noChangeShapeType="1" noTextEdit="1"/>
              </p:cNvSpPr>
              <p:nvPr>
                <p:ph idx="1"/>
              </p:nvPr>
            </p:nvSpPr>
            <p:spPr>
              <a:xfrm>
                <a:off x="1584351" y="2017713"/>
                <a:ext cx="10363200" cy="4114800"/>
              </a:xfrm>
              <a:blipFill>
                <a:blip r:embed="rId3"/>
                <a:stretch>
                  <a:fillRect l="-471" t="-1926" b="-9185"/>
                </a:stretch>
              </a:blipFill>
            </p:spPr>
            <p:txBody>
              <a:bodyPr/>
              <a:lstStyle/>
              <a:p>
                <a:r>
                  <a:rPr lang="en-HK">
                    <a:noFill/>
                  </a:rPr>
                  <a:t> </a:t>
                </a:r>
              </a:p>
            </p:txBody>
          </p:sp>
        </mc:Fallback>
      </mc:AlternateContent>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28</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139332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Extensions for journal submission </a:t>
            </a:r>
          </a:p>
        </p:txBody>
      </p:sp>
      <mc:AlternateContent xmlns:mc="http://schemas.openxmlformats.org/markup-compatibility/2006" xmlns:a14="http://schemas.microsoft.com/office/drawing/2010/main">
        <mc:Choice Requires="a14">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a:xfrm>
                <a:off x="914400" y="2128838"/>
                <a:ext cx="10749776" cy="4114800"/>
              </a:xfrm>
            </p:spPr>
            <p:txBody>
              <a:bodyPr/>
              <a:lstStyle/>
              <a:p>
                <a:r>
                  <a:rPr lang="en-US" altLang="en-US" dirty="0"/>
                  <a:t>Deal with data stream </a:t>
                </a:r>
              </a:p>
              <a:p>
                <a:r>
                  <a:rPr lang="en-US" altLang="en-US" dirty="0"/>
                  <a:t>Use more sophisticated sampling methods and compare their performances</a:t>
                </a:r>
              </a:p>
              <a:p>
                <a:r>
                  <a:rPr lang="en-US" altLang="en-US" dirty="0"/>
                  <a:t>Extend the problem formulation to consider the top-</a:t>
                </a:r>
                <a14:m>
                  <m:oMath xmlns:m="http://schemas.openxmlformats.org/officeDocument/2006/math">
                    <m:r>
                      <a:rPr lang="en-US" altLang="en-US" i="1" dirty="0" smtClean="0">
                        <a:latin typeface="Cambria Math" panose="02040503050406030204" pitchFamily="18" charset="0"/>
                      </a:rPr>
                      <m:t>𝑘</m:t>
                    </m:r>
                  </m:oMath>
                </a14:m>
                <a:r>
                  <a:rPr lang="en-US" altLang="en-US" dirty="0"/>
                  <a:t> items of each user, not just his/her favorite (i.e., top-1)</a:t>
                </a:r>
              </a:p>
              <a:p>
                <a:endParaRPr lang="en-US" altLang="en-US" dirty="0"/>
              </a:p>
              <a:p>
                <a:endParaRPr lang="en-US" altLang="en-US" dirty="0"/>
              </a:p>
            </p:txBody>
          </p:sp>
        </mc:Choice>
        <mc:Fallback xmlns="">
          <p:sp>
            <p:nvSpPr>
              <p:cNvPr id="5123" name="Content Placeholder 2">
                <a:extLst>
                  <a:ext uri="{FF2B5EF4-FFF2-40B4-BE49-F238E27FC236}">
                    <a16:creationId xmlns:a16="http://schemas.microsoft.com/office/drawing/2014/main" id="{F2DA7E86-78B7-4FDC-B4D3-BEFDB64C04D2}"/>
                  </a:ext>
                </a:extLst>
              </p:cNvPr>
              <p:cNvSpPr>
                <a:spLocks noGrp="1" noRot="1" noChangeAspect="1" noMove="1" noResize="1" noEditPoints="1" noAdjustHandles="1" noChangeArrowheads="1" noChangeShapeType="1" noTextEdit="1"/>
              </p:cNvSpPr>
              <p:nvPr>
                <p:ph idx="1"/>
              </p:nvPr>
            </p:nvSpPr>
            <p:spPr>
              <a:xfrm>
                <a:off x="914400" y="2128838"/>
                <a:ext cx="10749776" cy="4114800"/>
              </a:xfrm>
              <a:blipFill>
                <a:blip r:embed="rId3"/>
                <a:stretch>
                  <a:fillRect l="-397" t="-1926" r="-908"/>
                </a:stretch>
              </a:blipFill>
            </p:spPr>
            <p:txBody>
              <a:bodyPr/>
              <a:lstStyle/>
              <a:p>
                <a:r>
                  <a:rPr lang="en-HK">
                    <a:noFill/>
                  </a:rPr>
                  <a:t> </a:t>
                </a:r>
              </a:p>
            </p:txBody>
          </p:sp>
        </mc:Fallback>
      </mc:AlternateContent>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29</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312379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Agenda</a:t>
            </a:r>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pPr marL="514350" indent="-514350">
              <a:buFont typeface="+mj-lt"/>
              <a:buAutoNum type="arabicPeriod"/>
            </a:pPr>
            <a:r>
              <a:rPr lang="en-HK" dirty="0"/>
              <a:t>Related Work</a:t>
            </a:r>
          </a:p>
          <a:p>
            <a:pPr marL="514350" indent="-514350">
              <a:buFont typeface="+mj-lt"/>
              <a:buAutoNum type="arabicPeriod"/>
            </a:pPr>
            <a:r>
              <a:rPr lang="en-HK" dirty="0">
                <a:solidFill>
                  <a:schemeClr val="bg2">
                    <a:lumMod val="50000"/>
                    <a:lumOff val="50000"/>
                  </a:schemeClr>
                </a:solidFill>
              </a:rPr>
              <a:t>Applications</a:t>
            </a:r>
          </a:p>
          <a:p>
            <a:pPr marL="514350" indent="-514350">
              <a:buFont typeface="+mj-lt"/>
              <a:buAutoNum type="arabicPeriod"/>
            </a:pPr>
            <a:r>
              <a:rPr lang="en-HK" dirty="0">
                <a:solidFill>
                  <a:schemeClr val="bg2">
                    <a:lumMod val="50000"/>
                    <a:lumOff val="50000"/>
                  </a:schemeClr>
                </a:solidFill>
              </a:rPr>
              <a:t>Problem Definition</a:t>
            </a:r>
          </a:p>
          <a:p>
            <a:pPr marL="514350" indent="-514350">
              <a:buFont typeface="+mj-lt"/>
              <a:buAutoNum type="arabicPeriod"/>
            </a:pPr>
            <a:r>
              <a:rPr lang="en-HK" dirty="0">
                <a:solidFill>
                  <a:schemeClr val="bg2">
                    <a:lumMod val="50000"/>
                    <a:lumOff val="50000"/>
                  </a:schemeClr>
                </a:solidFill>
              </a:rPr>
              <a:t>Algorithms</a:t>
            </a:r>
          </a:p>
          <a:p>
            <a:pPr marL="514350" indent="-514350">
              <a:buFont typeface="+mj-lt"/>
              <a:buAutoNum type="arabicPeriod"/>
            </a:pPr>
            <a:r>
              <a:rPr lang="en-HK" dirty="0">
                <a:solidFill>
                  <a:schemeClr val="bg2">
                    <a:lumMod val="50000"/>
                    <a:lumOff val="50000"/>
                  </a:schemeClr>
                </a:solidFill>
              </a:rPr>
              <a:t>Experiments</a:t>
            </a:r>
            <a:endParaRPr lang="en-US" altLang="en-US" dirty="0">
              <a:solidFill>
                <a:schemeClr val="bg2">
                  <a:lumMod val="50000"/>
                  <a:lumOff val="50000"/>
                </a:schemeClr>
              </a:solidFill>
            </a:endParaRPr>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3</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498759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47E1-2AB7-4F90-B41A-7499A1402BB4}"/>
              </a:ext>
            </a:extLst>
          </p:cNvPr>
          <p:cNvSpPr>
            <a:spLocks noGrp="1"/>
          </p:cNvSpPr>
          <p:nvPr>
            <p:ph type="title"/>
          </p:nvPr>
        </p:nvSpPr>
        <p:spPr/>
        <p:txBody>
          <a:bodyPr/>
          <a:lstStyle/>
          <a:p>
            <a:r>
              <a:rPr lang="en-HK" dirty="0"/>
              <a:t>References</a:t>
            </a:r>
          </a:p>
        </p:txBody>
      </p:sp>
      <p:sp>
        <p:nvSpPr>
          <p:cNvPr id="3" name="Content Placeholder 2">
            <a:extLst>
              <a:ext uri="{FF2B5EF4-FFF2-40B4-BE49-F238E27FC236}">
                <a16:creationId xmlns:a16="http://schemas.microsoft.com/office/drawing/2014/main" id="{F1B64DDF-718A-4D26-AD92-C12710911E0C}"/>
              </a:ext>
            </a:extLst>
          </p:cNvPr>
          <p:cNvSpPr>
            <a:spLocks noGrp="1"/>
          </p:cNvSpPr>
          <p:nvPr>
            <p:ph idx="1"/>
          </p:nvPr>
        </p:nvSpPr>
        <p:spPr/>
        <p:txBody>
          <a:bodyPr/>
          <a:lstStyle/>
          <a:p>
            <a:r>
              <a:rPr lang="en-HK" sz="2200" dirty="0"/>
              <a:t>[1] R. Agrawal, R. Srikant, et al. </a:t>
            </a:r>
            <a:r>
              <a:rPr lang="en-US" sz="2200" dirty="0"/>
              <a:t>Fast algorithms for mining association rules. In Proc. 20th int. conf. very large data bases, VLDB, volume 1215, pages 487–499, 1994.</a:t>
            </a:r>
          </a:p>
          <a:p>
            <a:r>
              <a:rPr lang="en-US" sz="2200" dirty="0"/>
              <a:t>[2] G. </a:t>
            </a:r>
            <a:r>
              <a:rPr lang="en-US" sz="2200" dirty="0" err="1"/>
              <a:t>Cormode</a:t>
            </a:r>
            <a:r>
              <a:rPr lang="en-US" sz="2200" dirty="0"/>
              <a:t> and M. </a:t>
            </a:r>
            <a:r>
              <a:rPr lang="en-US" sz="2200" dirty="0" err="1"/>
              <a:t>Hadjieleftheriou</a:t>
            </a:r>
            <a:r>
              <a:rPr lang="en-US" sz="2200" dirty="0"/>
              <a:t>. Finding frequent items in data streams. Proceedings of the VLDB Endowment, 1(2):1530–1541, 2008</a:t>
            </a:r>
          </a:p>
          <a:p>
            <a:r>
              <a:rPr lang="en-HK" sz="2200" dirty="0"/>
              <a:t>[3] S. K. Thompson. </a:t>
            </a:r>
            <a:r>
              <a:rPr lang="en-US" sz="2200" dirty="0"/>
              <a:t>Sample size for estimating multinomial proportions. The American Statistician, 41(1):42–46, 1987.</a:t>
            </a:r>
            <a:endParaRPr lang="en-HK" sz="2200" dirty="0"/>
          </a:p>
        </p:txBody>
      </p:sp>
      <p:sp>
        <p:nvSpPr>
          <p:cNvPr id="5" name="Slide Number Placeholder 4">
            <a:extLst>
              <a:ext uri="{FF2B5EF4-FFF2-40B4-BE49-F238E27FC236}">
                <a16:creationId xmlns:a16="http://schemas.microsoft.com/office/drawing/2014/main" id="{62F70E65-C665-4CF5-ACDC-B5DDE8ED2AB2}"/>
              </a:ext>
            </a:extLst>
          </p:cNvPr>
          <p:cNvSpPr>
            <a:spLocks noGrp="1"/>
          </p:cNvSpPr>
          <p:nvPr>
            <p:ph type="sldNum" sz="quarter" idx="12"/>
          </p:nvPr>
        </p:nvSpPr>
        <p:spPr/>
        <p:txBody>
          <a:bodyPr/>
          <a:lstStyle/>
          <a:p>
            <a:pPr>
              <a:defRPr/>
            </a:pPr>
            <a:fld id="{535DFE9E-2EA3-482A-8BAE-FF94BF5A1016}" type="slidenum">
              <a:rPr lang="zh-TW" altLang="en-US" smtClean="0"/>
              <a:pPr>
                <a:defRPr/>
              </a:pPr>
              <a:t>30</a:t>
            </a:fld>
            <a:endParaRPr lang="en-US" altLang="zh-TW"/>
          </a:p>
        </p:txBody>
      </p:sp>
    </p:spTree>
    <p:extLst>
      <p:ext uri="{BB962C8B-B14F-4D97-AF65-F5344CB8AC3E}">
        <p14:creationId xmlns:p14="http://schemas.microsoft.com/office/powerpoint/2010/main" val="261425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endParaRPr lang="en-US" altLang="en-US" dirty="0"/>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pPr marL="0" indent="0">
              <a:buNone/>
            </a:pPr>
            <a:r>
              <a:rPr lang="en-US" altLang="en-US" sz="4800" dirty="0"/>
              <a:t>Questions?</a:t>
            </a:r>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31</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8525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Frequent item mining</a:t>
            </a:r>
            <a:endParaRPr lang="en-US" altLang="en-US" dirty="0"/>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a:xfrm>
            <a:off x="561975" y="2128839"/>
            <a:ext cx="10687050" cy="3938586"/>
          </a:xfrm>
        </p:spPr>
        <p:txBody>
          <a:bodyPr/>
          <a:lstStyle/>
          <a:p>
            <a:r>
              <a:rPr lang="en-US" sz="2600" dirty="0"/>
              <a:t>Definition: given items and transactions, find all </a:t>
            </a:r>
            <a:r>
              <a:rPr lang="en-US" sz="2600" dirty="0" err="1"/>
              <a:t>itemsets</a:t>
            </a:r>
            <a:r>
              <a:rPr lang="en-US" sz="2600" dirty="0"/>
              <a:t> that appear in at least a predefined number of transactions [1].</a:t>
            </a:r>
          </a:p>
          <a:p>
            <a:r>
              <a:rPr lang="en-US" sz="2600" dirty="0"/>
              <a:t>Establishing relation: view favorite items of a user as a </a:t>
            </a:r>
            <a:r>
              <a:rPr lang="en-HK" sz="2600" dirty="0"/>
              <a:t>transaction.</a:t>
            </a:r>
          </a:p>
          <a:p>
            <a:r>
              <a:rPr lang="en-HK" sz="2600" dirty="0"/>
              <a:t>Difference with our problem:</a:t>
            </a:r>
          </a:p>
          <a:p>
            <a:pPr lvl="1"/>
            <a:r>
              <a:rPr lang="en-HK" sz="2600" dirty="0"/>
              <a:t>Transactions known beforehand.</a:t>
            </a:r>
            <a:endParaRPr lang="en-US" altLang="en-US" sz="2600" dirty="0"/>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4</a:t>
            </a:fld>
            <a:endParaRPr lang="en-US" altLang="zh-TW">
              <a:solidFill>
                <a:srgbClr val="000000"/>
              </a:solidFill>
              <a:latin typeface="Tahoma" panose="020B0604030504040204" pitchFamily="34" charset="0"/>
            </a:endParaRPr>
          </a:p>
        </p:txBody>
      </p:sp>
      <p:pic>
        <p:nvPicPr>
          <p:cNvPr id="3" name="Picture 2" descr="A close up of a logo&#10;&#10;Description automatically generated">
            <a:extLst>
              <a:ext uri="{FF2B5EF4-FFF2-40B4-BE49-F238E27FC236}">
                <a16:creationId xmlns:a16="http://schemas.microsoft.com/office/drawing/2014/main" id="{D488D28A-588D-484D-B92C-A0DEF2632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972" y="4098132"/>
            <a:ext cx="6258561" cy="2500454"/>
          </a:xfrm>
          <a:prstGeom prst="rect">
            <a:avLst/>
          </a:prstGeom>
        </p:spPr>
      </p:pic>
    </p:spTree>
    <p:extLst>
      <p:ext uri="{BB962C8B-B14F-4D97-AF65-F5344CB8AC3E}">
        <p14:creationId xmlns:p14="http://schemas.microsoft.com/office/powerpoint/2010/main" val="412963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Heavy hitter finding</a:t>
            </a:r>
            <a:endParaRPr lang="en-US" altLang="en-US" dirty="0"/>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r>
              <a:rPr lang="en-US" dirty="0"/>
              <a:t>Definition: essentially frequent item mining, but transactions come as </a:t>
            </a:r>
            <a:r>
              <a:rPr lang="en-HK" dirty="0"/>
              <a:t>a data stream [2].</a:t>
            </a:r>
          </a:p>
          <a:p>
            <a:r>
              <a:rPr lang="en-HK" dirty="0"/>
              <a:t>Difference with our problem:</a:t>
            </a:r>
          </a:p>
          <a:p>
            <a:pPr lvl="1"/>
            <a:r>
              <a:rPr lang="en-US" dirty="0"/>
              <a:t>Also assumes transactions are known.</a:t>
            </a:r>
            <a:endParaRPr lang="en-US" altLang="en-US" dirty="0"/>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5</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397573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Estimating population proportions</a:t>
            </a:r>
            <a:endParaRPr lang="en-US" altLang="en-US" dirty="0"/>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r>
              <a:rPr lang="en-US" dirty="0"/>
              <a:t>Definition: given users and categories. Each user belongs to </a:t>
            </a:r>
            <a:r>
              <a:rPr lang="en-US" b="1" dirty="0"/>
              <a:t>ONE </a:t>
            </a:r>
            <a:r>
              <a:rPr lang="en-US" dirty="0"/>
              <a:t>category only. Estimate the proportion of each category [3].</a:t>
            </a:r>
          </a:p>
          <a:p>
            <a:r>
              <a:rPr lang="en-HK" dirty="0"/>
              <a:t>Differences with our problem:</a:t>
            </a:r>
          </a:p>
          <a:p>
            <a:pPr lvl="1"/>
            <a:r>
              <a:rPr lang="en-US" dirty="0"/>
              <a:t>assumes each user favors one item only.</a:t>
            </a:r>
          </a:p>
          <a:p>
            <a:pPr lvl="1"/>
            <a:r>
              <a:rPr lang="en-US" dirty="0"/>
              <a:t>existing solutions make extra statistical assumptions.</a:t>
            </a:r>
          </a:p>
          <a:p>
            <a:r>
              <a:rPr lang="en-US" dirty="0"/>
              <a:t>Can solve a special case of our problem.</a:t>
            </a:r>
            <a:endParaRPr lang="en-US" altLang="en-US" dirty="0"/>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6</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68719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US" altLang="en-US" dirty="0"/>
              <a:t>Agenda</a:t>
            </a:r>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pPr marL="514350" indent="-514350">
              <a:buFont typeface="+mj-lt"/>
              <a:buAutoNum type="arabicPeriod"/>
            </a:pPr>
            <a:r>
              <a:rPr lang="en-HK" dirty="0">
                <a:solidFill>
                  <a:schemeClr val="bg2">
                    <a:lumMod val="50000"/>
                    <a:lumOff val="50000"/>
                  </a:schemeClr>
                </a:solidFill>
              </a:rPr>
              <a:t>Related Work</a:t>
            </a:r>
          </a:p>
          <a:p>
            <a:pPr marL="514350" indent="-514350">
              <a:buFont typeface="+mj-lt"/>
              <a:buAutoNum type="arabicPeriod"/>
            </a:pPr>
            <a:r>
              <a:rPr lang="en-HK" dirty="0"/>
              <a:t>Applications</a:t>
            </a:r>
          </a:p>
          <a:p>
            <a:pPr marL="514350" indent="-514350">
              <a:buFont typeface="+mj-lt"/>
              <a:buAutoNum type="arabicPeriod"/>
            </a:pPr>
            <a:r>
              <a:rPr lang="en-HK" dirty="0">
                <a:solidFill>
                  <a:schemeClr val="bg2">
                    <a:lumMod val="50000"/>
                    <a:lumOff val="50000"/>
                  </a:schemeClr>
                </a:solidFill>
              </a:rPr>
              <a:t>Problem Definition</a:t>
            </a:r>
          </a:p>
          <a:p>
            <a:pPr marL="514350" indent="-514350">
              <a:buFont typeface="+mj-lt"/>
              <a:buAutoNum type="arabicPeriod"/>
            </a:pPr>
            <a:r>
              <a:rPr lang="en-HK" dirty="0">
                <a:solidFill>
                  <a:schemeClr val="bg2">
                    <a:lumMod val="50000"/>
                    <a:lumOff val="50000"/>
                  </a:schemeClr>
                </a:solidFill>
              </a:rPr>
              <a:t>Algorithms</a:t>
            </a:r>
          </a:p>
          <a:p>
            <a:pPr marL="514350" indent="-514350">
              <a:buFont typeface="+mj-lt"/>
              <a:buAutoNum type="arabicPeriod"/>
            </a:pPr>
            <a:r>
              <a:rPr lang="en-HK" dirty="0">
                <a:solidFill>
                  <a:schemeClr val="bg2">
                    <a:lumMod val="50000"/>
                    <a:lumOff val="50000"/>
                  </a:schemeClr>
                </a:solidFill>
              </a:rPr>
              <a:t>Experiments</a:t>
            </a:r>
            <a:endParaRPr lang="en-US" altLang="en-US" dirty="0">
              <a:solidFill>
                <a:schemeClr val="bg2">
                  <a:lumMod val="50000"/>
                  <a:lumOff val="50000"/>
                </a:schemeClr>
              </a:solidFill>
            </a:endParaRPr>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7</a:t>
            </a:fld>
            <a:endParaRPr lang="en-US" altLang="zh-TW">
              <a:solidFill>
                <a:srgbClr val="000000"/>
              </a:solidFill>
              <a:latin typeface="Tahoma" panose="020B0604030504040204" pitchFamily="34" charset="0"/>
            </a:endParaRPr>
          </a:p>
        </p:txBody>
      </p:sp>
    </p:spTree>
    <p:extLst>
      <p:ext uri="{BB962C8B-B14F-4D97-AF65-F5344CB8AC3E}">
        <p14:creationId xmlns:p14="http://schemas.microsoft.com/office/powerpoint/2010/main" val="37477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Marketing survey</a:t>
            </a:r>
            <a:endParaRPr lang="en-US" altLang="en-US" dirty="0"/>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r>
              <a:rPr lang="en-US" dirty="0"/>
              <a:t>Helps various industries discover most popular products.</a:t>
            </a:r>
          </a:p>
          <a:p>
            <a:pPr lvl="1"/>
            <a:r>
              <a:rPr lang="en-US" dirty="0"/>
              <a:t>E.g., identify popular movie actors to promote their movies.</a:t>
            </a:r>
            <a:endParaRPr lang="en-US" altLang="en-US" dirty="0"/>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8</a:t>
            </a:fld>
            <a:endParaRPr lang="en-US" altLang="zh-TW">
              <a:solidFill>
                <a:srgbClr val="000000"/>
              </a:solidFill>
              <a:latin typeface="Tahoma" panose="020B0604030504040204" pitchFamily="34" charset="0"/>
            </a:endParaRPr>
          </a:p>
        </p:txBody>
      </p:sp>
      <p:pic>
        <p:nvPicPr>
          <p:cNvPr id="5" name="Picture 4" descr="A picture containing clipart&#10;&#10;Description automatically generated">
            <a:hlinkClick r:id="rId3"/>
            <a:extLst>
              <a:ext uri="{FF2B5EF4-FFF2-40B4-BE49-F238E27FC236}">
                <a16:creationId xmlns:a16="http://schemas.microsoft.com/office/drawing/2014/main" id="{19B2ED45-2D10-4B68-93E3-CDA4AA441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0487" y="3996339"/>
            <a:ext cx="4391025" cy="2136174"/>
          </a:xfrm>
          <a:prstGeom prst="rect">
            <a:avLst/>
          </a:prstGeom>
        </p:spPr>
      </p:pic>
    </p:spTree>
    <p:extLst>
      <p:ext uri="{BB962C8B-B14F-4D97-AF65-F5344CB8AC3E}">
        <p14:creationId xmlns:p14="http://schemas.microsoft.com/office/powerpoint/2010/main" val="33090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A3CDF6-E1F9-42D5-B948-72AD04A037D3}"/>
              </a:ext>
            </a:extLst>
          </p:cNvPr>
          <p:cNvSpPr>
            <a:spLocks noGrp="1"/>
          </p:cNvSpPr>
          <p:nvPr>
            <p:ph type="title"/>
          </p:nvPr>
        </p:nvSpPr>
        <p:spPr/>
        <p:txBody>
          <a:bodyPr/>
          <a:lstStyle/>
          <a:p>
            <a:r>
              <a:rPr lang="en-HK" dirty="0"/>
              <a:t>Sponsored search</a:t>
            </a:r>
            <a:endParaRPr lang="en-US" altLang="en-US" dirty="0"/>
          </a:p>
        </p:txBody>
      </p:sp>
      <p:sp>
        <p:nvSpPr>
          <p:cNvPr id="5123" name="Content Placeholder 2">
            <a:extLst>
              <a:ext uri="{FF2B5EF4-FFF2-40B4-BE49-F238E27FC236}">
                <a16:creationId xmlns:a16="http://schemas.microsoft.com/office/drawing/2014/main" id="{F2DA7E86-78B7-4FDC-B4D3-BEFDB64C04D2}"/>
              </a:ext>
            </a:extLst>
          </p:cNvPr>
          <p:cNvSpPr>
            <a:spLocks noGrp="1"/>
          </p:cNvSpPr>
          <p:nvPr>
            <p:ph idx="1"/>
          </p:nvPr>
        </p:nvSpPr>
        <p:spPr/>
        <p:txBody>
          <a:bodyPr/>
          <a:lstStyle/>
          <a:p>
            <a:r>
              <a:rPr lang="en-US" dirty="0"/>
              <a:t>Helps search engine companies uncover popular ads.</a:t>
            </a:r>
          </a:p>
          <a:p>
            <a:r>
              <a:rPr lang="en-US" dirty="0"/>
              <a:t>Given search terms (users) and ads (items), identify ads that receive highest score (i.e., </a:t>
            </a:r>
            <a:r>
              <a:rPr lang="en-US" dirty="0" err="1"/>
              <a:t>Adrank</a:t>
            </a:r>
            <a:r>
              <a:rPr lang="en-US" dirty="0"/>
              <a:t>) from many search terms.</a:t>
            </a:r>
          </a:p>
          <a:p>
            <a:pPr lvl="1"/>
            <a:r>
              <a:rPr lang="en-US" dirty="0"/>
              <a:t>Benefit both engine companies and advertisers.</a:t>
            </a:r>
            <a:endParaRPr lang="en-US" altLang="en-US" dirty="0"/>
          </a:p>
        </p:txBody>
      </p:sp>
      <p:sp>
        <p:nvSpPr>
          <p:cNvPr id="5125" name="Slide Number Placeholder 4">
            <a:extLst>
              <a:ext uri="{FF2B5EF4-FFF2-40B4-BE49-F238E27FC236}">
                <a16:creationId xmlns:a16="http://schemas.microsoft.com/office/drawing/2014/main" id="{8DC55D40-5DC1-4A19-9611-068894E0131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386D35E3-FDEE-4088-8019-F496B1723116}" type="slidenum">
              <a:rPr lang="zh-TW" altLang="en-US">
                <a:solidFill>
                  <a:srgbClr val="000000"/>
                </a:solidFill>
                <a:latin typeface="Tahoma" panose="020B0604030504040204" pitchFamily="34" charset="0"/>
              </a:rPr>
              <a:pPr defTabSz="914400" fontAlgn="base">
                <a:spcBef>
                  <a:spcPct val="0"/>
                </a:spcBef>
                <a:spcAft>
                  <a:spcPct val="0"/>
                </a:spcAft>
              </a:pPr>
              <a:t>9</a:t>
            </a:fld>
            <a:endParaRPr lang="en-US" altLang="zh-TW">
              <a:solidFill>
                <a:srgbClr val="000000"/>
              </a:solidFill>
              <a:latin typeface="Tahoma" panose="020B0604030504040204" pitchFamily="34" charset="0"/>
            </a:endParaRPr>
          </a:p>
        </p:txBody>
      </p:sp>
      <p:pic>
        <p:nvPicPr>
          <p:cNvPr id="5" name="Picture 4">
            <a:extLst>
              <a:ext uri="{FF2B5EF4-FFF2-40B4-BE49-F238E27FC236}">
                <a16:creationId xmlns:a16="http://schemas.microsoft.com/office/drawing/2014/main" id="{FC295844-0AEF-48E4-BC04-6BAE9D509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754179"/>
            <a:ext cx="5324474" cy="2087754"/>
          </a:xfrm>
          <a:prstGeom prst="rect">
            <a:avLst/>
          </a:prstGeom>
        </p:spPr>
      </p:pic>
    </p:spTree>
    <p:extLst>
      <p:ext uri="{BB962C8B-B14F-4D97-AF65-F5344CB8AC3E}">
        <p14:creationId xmlns:p14="http://schemas.microsoft.com/office/powerpoint/2010/main" val="24135050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816</TotalTime>
  <Words>2870</Words>
  <Application>Microsoft Office PowerPoint</Application>
  <PresentationFormat>Widescreen</PresentationFormat>
  <Paragraphs>338</Paragraphs>
  <Slides>31</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PMingLiU</vt:lpstr>
      <vt:lpstr>Arial</vt:lpstr>
      <vt:lpstr>Calibri</vt:lpstr>
      <vt:lpstr>Calibri Light</vt:lpstr>
      <vt:lpstr>Cambria Math</vt:lpstr>
      <vt:lpstr>Tahoma</vt:lpstr>
      <vt:lpstr>Wingdings</vt:lpstr>
      <vt:lpstr>Office Theme</vt:lpstr>
      <vt:lpstr>Blends</vt:lpstr>
      <vt:lpstr>PowerPoint Presentation</vt:lpstr>
      <vt:lpstr>Introduction</vt:lpstr>
      <vt:lpstr>Agenda</vt:lpstr>
      <vt:lpstr>Frequent item mining</vt:lpstr>
      <vt:lpstr>Heavy hitter finding</vt:lpstr>
      <vt:lpstr>Estimating population proportions</vt:lpstr>
      <vt:lpstr>Agenda</vt:lpstr>
      <vt:lpstr>Marketing survey</vt:lpstr>
      <vt:lpstr>Sponsored search</vt:lpstr>
      <vt:lpstr>Agenda</vt:lpstr>
      <vt:lpstr>Problem definition</vt:lpstr>
      <vt:lpstr>Approximation guarantee</vt:lpstr>
      <vt:lpstr>Agenda</vt:lpstr>
      <vt:lpstr>Algorithm: Support sampling</vt:lpstr>
      <vt:lpstr>Comparison: Method in survey sampling</vt:lpstr>
      <vt:lpstr>Proof idea</vt:lpstr>
      <vt:lpstr>Further results</vt:lpstr>
      <vt:lpstr>Update of user preferences</vt:lpstr>
      <vt:lpstr>Agenda</vt:lpstr>
      <vt:lpstr>Setup</vt:lpstr>
      <vt:lpstr>Experiment results (real datasets)</vt:lpstr>
      <vt:lpstr>Experiment results (real datasets)</vt:lpstr>
      <vt:lpstr>Experiment results (real datasets)</vt:lpstr>
      <vt:lpstr>Experiment results (real datasets)</vt:lpstr>
      <vt:lpstr>Experiment results (synthetic datasets)</vt:lpstr>
      <vt:lpstr>Response to reviewers’ comments</vt:lpstr>
      <vt:lpstr>Response to reviewers’ comments</vt:lpstr>
      <vt:lpstr>Response to reviewers’ comments</vt:lpstr>
      <vt:lpstr>Extensions for journal submission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 the following example</dc:title>
  <dc:creator>Wing Ho Lin</dc:creator>
  <cp:lastModifiedBy>raywong</cp:lastModifiedBy>
  <cp:revision>141</cp:revision>
  <dcterms:created xsi:type="dcterms:W3CDTF">2019-08-06T01:35:49Z</dcterms:created>
  <dcterms:modified xsi:type="dcterms:W3CDTF">2019-08-07T08:19:46Z</dcterms:modified>
</cp:coreProperties>
</file>