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300" r:id="rId11"/>
    <p:sldId id="301" r:id="rId12"/>
    <p:sldId id="302" r:id="rId13"/>
    <p:sldId id="303" r:id="rId14"/>
    <p:sldId id="304" r:id="rId15"/>
    <p:sldId id="305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307" r:id="rId24"/>
    <p:sldId id="299" r:id="rId25"/>
    <p:sldId id="306" r:id="rId26"/>
    <p:sldId id="29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>
        <p:scale>
          <a:sx n="70" d="100"/>
          <a:sy n="70" d="100"/>
        </p:scale>
        <p:origin x="605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BA15-C446-4A35-8A90-CCE20D5C4973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6A54-9F93-4844-A6CD-5E4C0F72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36A54-9F93-4844-A6CD-5E4C0F72CA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HK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HK" altLang="en-US" sz="18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HK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HK" alt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HK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HK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HK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657C7EC-B95E-496F-96F1-78E6E14E9ACC}" type="slidenum">
              <a:rPr lang="zh-TW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5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3A03-8F14-4720-B07C-7090F517CE0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7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C3E70-0F45-408F-AF4A-13796735369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4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A9E0-4025-4F17-9CE2-7966A828EF75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5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A620E-DF16-4C8D-A44D-97072D76457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3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320F1-CC59-4EDF-9E62-C13DAAB9BEEC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5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3CEE0-6C87-4515-A557-467A53042A8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7C974-E56C-4D43-9F80-DFEAF2877EE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719A-DA8A-4406-9AF9-0B280A0FDEE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3EA9-7D65-4BAA-815C-12946CAF40C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4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5047F-95D2-4A45-98C8-9284D9C4B79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7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4410-CFD8-4E9B-8FD0-4A4EA4EC83A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1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E0851-49D1-49C7-8046-BE8CEFD36265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B7CD7-5E21-4617-9BDA-CE3ACDDCC1B3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5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7.png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00.png"/><Relationship Id="rId18" Type="http://schemas.openxmlformats.org/officeDocument/2006/relationships/image" Target="../media/image18.png"/><Relationship Id="rId26" Type="http://schemas.openxmlformats.org/officeDocument/2006/relationships/image" Target="../media/image32.png"/><Relationship Id="rId3" Type="http://schemas.openxmlformats.org/officeDocument/2006/relationships/image" Target="../media/image110.png"/><Relationship Id="rId21" Type="http://schemas.openxmlformats.org/officeDocument/2006/relationships/image" Target="../media/image21.png"/><Relationship Id="rId7" Type="http://schemas.openxmlformats.org/officeDocument/2006/relationships/image" Target="../media/image150.png"/><Relationship Id="rId12" Type="http://schemas.openxmlformats.org/officeDocument/2006/relationships/image" Target="../media/image190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20" Type="http://schemas.openxmlformats.org/officeDocument/2006/relationships/image" Target="../media/image20.png"/><Relationship Id="rId1" Type="http://schemas.openxmlformats.org/officeDocument/2006/relationships/tags" Target="../tags/tag6.xml"/><Relationship Id="rId6" Type="http://schemas.openxmlformats.org/officeDocument/2006/relationships/image" Target="../media/image140.png"/><Relationship Id="rId11" Type="http://schemas.openxmlformats.org/officeDocument/2006/relationships/image" Target="../media/image180.png"/><Relationship Id="rId24" Type="http://schemas.openxmlformats.org/officeDocument/2006/relationships/image" Target="../media/image250.png"/><Relationship Id="rId5" Type="http://schemas.openxmlformats.org/officeDocument/2006/relationships/image" Target="../media/image181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290.png"/><Relationship Id="rId10" Type="http://schemas.openxmlformats.org/officeDocument/2006/relationships/image" Target="../media/image17.png"/><Relationship Id="rId19" Type="http://schemas.openxmlformats.org/officeDocument/2006/relationships/image" Target="../media/image19.png"/><Relationship Id="rId4" Type="http://schemas.openxmlformats.org/officeDocument/2006/relationships/image" Target="../media/image120.png"/><Relationship Id="rId9" Type="http://schemas.openxmlformats.org/officeDocument/2006/relationships/image" Target="../media/image16.png"/><Relationship Id="rId14" Type="http://schemas.openxmlformats.org/officeDocument/2006/relationships/image" Target="../media/image211.png"/><Relationship Id="rId27" Type="http://schemas.openxmlformats.org/officeDocument/2006/relationships/image" Target="../media/image2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7.xml"/><Relationship Id="rId6" Type="http://schemas.openxmlformats.org/officeDocument/2006/relationships/image" Target="../media/image36.png"/><Relationship Id="rId11" Type="http://schemas.openxmlformats.org/officeDocument/2006/relationships/image" Target="../media/image25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26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12A8EB5-B8B8-4FAD-83C0-41CBFBA1C256}" type="slidenum">
              <a:rPr kumimoji="0" lang="zh-TW" altLang="en-US" sz="1400">
                <a:solidFill>
                  <a:srgbClr val="1C1C1C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rgbClr val="1C1C1C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000" dirty="0" err="1" smtClean="0"/>
              <a:t>Hypersphere</a:t>
            </a:r>
            <a:r>
              <a:rPr lang="en-US" altLang="zh-TW" sz="4000" dirty="0" smtClean="0"/>
              <a:t> Dominance: An Optimal Approach</a:t>
            </a:r>
            <a:endParaRPr lang="en-US" altLang="zh-TW" sz="4000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3946584"/>
            <a:ext cx="8351837" cy="203152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b="1" dirty="0"/>
              <a:t>Cheng </a:t>
            </a:r>
            <a:r>
              <a:rPr lang="en-US" altLang="zh-TW" sz="1800" b="1" dirty="0" smtClean="0"/>
              <a:t>Long</a:t>
            </a:r>
            <a:r>
              <a:rPr lang="en-US" altLang="zh-TW" sz="1800" dirty="0" smtClean="0"/>
              <a:t>, Raymond Chi-Wing Wong, Bin Zhang, Min </a:t>
            </a:r>
            <a:r>
              <a:rPr lang="en-US" altLang="zh-TW" sz="1800" dirty="0" err="1" smtClean="0"/>
              <a:t>Xie</a:t>
            </a:r>
            <a:endParaRPr lang="en-US" altLang="zh-TW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i="1" dirty="0"/>
              <a:t>The Hong Kong University of Science and </a:t>
            </a:r>
            <a:r>
              <a:rPr lang="en-US" altLang="zh-TW" sz="1800" i="1" dirty="0" smtClean="0"/>
              <a:t>Technology</a:t>
            </a:r>
          </a:p>
          <a:p>
            <a:pPr eaLnBrk="1" hangingPunct="1">
              <a:lnSpc>
                <a:spcPct val="80000"/>
              </a:lnSpc>
            </a:pPr>
            <a:endParaRPr lang="en-US" altLang="zh-TW" sz="1800" dirty="0"/>
          </a:p>
          <a:p>
            <a:pPr eaLnBrk="1" hangingPunct="1">
              <a:lnSpc>
                <a:spcPct val="80000"/>
              </a:lnSpc>
            </a:pPr>
            <a:endParaRPr lang="en-US" altLang="zh-TW" sz="1800" dirty="0" smtClean="0"/>
          </a:p>
          <a:p>
            <a:pPr algn="r" eaLnBrk="1" hangingPunct="1">
              <a:lnSpc>
                <a:spcPct val="80000"/>
              </a:lnSpc>
            </a:pPr>
            <a:r>
              <a:rPr lang="en-US" altLang="zh-TW" sz="1800" dirty="0" smtClean="0"/>
              <a:t>Prepared by Cheng Long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zh-TW" sz="1800" dirty="0" smtClean="0"/>
              <a:t>Presented by Cheng Long</a:t>
            </a:r>
          </a:p>
          <a:p>
            <a:pPr algn="r" eaLnBrk="1" hangingPunct="1">
              <a:lnSpc>
                <a:spcPct val="80000"/>
              </a:lnSpc>
            </a:pPr>
            <a:r>
              <a:rPr lang="en-US" altLang="zh-TW" sz="1800" dirty="0" smtClean="0"/>
              <a:t>24 June, 2014</a:t>
            </a:r>
          </a:p>
          <a:p>
            <a:pPr algn="r" eaLnBrk="1" hangingPunct="1">
              <a:lnSpc>
                <a:spcPct val="80000"/>
              </a:lnSpc>
            </a:pP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11603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1"/>
    </mc:Choice>
    <mc:Fallback xmlns="">
      <p:transition spd="slow" advTm="294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Our approach: major idea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sz="2800" b="1" dirty="0" smtClean="0"/>
                  <a:t>Step 1: pre-checking</a:t>
                </a:r>
              </a:p>
              <a:p>
                <a:pPr lvl="1"/>
                <a:r>
                  <a:rPr lang="en-US" altLang="zh-HK" sz="2400" dirty="0" smtClean="0"/>
                  <a:t>Do the decision directly</a:t>
                </a:r>
              </a:p>
              <a:p>
                <a:r>
                  <a:rPr lang="en-US" altLang="zh-HK" sz="2800" b="1" dirty="0" smtClean="0"/>
                  <a:t>Step 2: dominance checking</a:t>
                </a:r>
              </a:p>
              <a:p>
                <a:pPr lvl="1"/>
                <a:r>
                  <a:rPr lang="en-US" altLang="zh-HK" sz="2400" dirty="0" smtClean="0"/>
                  <a:t>Drive an </a:t>
                </a:r>
                <a:r>
                  <a:rPr lang="en-US" altLang="zh-HK" sz="2400" dirty="0" smtClean="0">
                    <a:solidFill>
                      <a:schemeClr val="tx2"/>
                    </a:solidFill>
                  </a:rPr>
                  <a:t>equivalent</a:t>
                </a:r>
                <a:r>
                  <a:rPr lang="en-US" altLang="zh-HK" sz="2400" dirty="0" smtClean="0"/>
                  <a:t> condition of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𝐷𝑜𝑚</m:t>
                    </m:r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altLang="zh-HK" sz="2400" dirty="0" smtClean="0"/>
                  <a:t> which is easier to decide</a:t>
                </a:r>
              </a:p>
              <a:p>
                <a:pPr lvl="1"/>
                <a:r>
                  <a:rPr lang="en-US" altLang="zh-HK" sz="2400" dirty="0" smtClean="0"/>
                  <a:t>Do the decision</a:t>
                </a:r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4" t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4198473" y="619461"/>
            <a:ext cx="6335415" cy="974955"/>
          </a:xfrm>
          <a:prstGeom prst="wedgeRoundRectCallout">
            <a:avLst>
              <a:gd name="adj1" fmla="val -32443"/>
              <a:gd name="adj2" fmla="val 11031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en-US" altLang="zh-TW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新細明體" pitchFamily="18" charset="-120"/>
              </a:rPr>
              <a:t>For cases where it is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新細明體" pitchFamily="18" charset="-120"/>
              </a:rPr>
              <a:t>easy</a:t>
            </a:r>
            <a:r>
              <a:rPr kumimoji="1" lang="en-US" altLang="zh-TW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新細明體" pitchFamily="18" charset="-120"/>
              </a:rPr>
              <a:t> to decide whether the dominance condition is true</a:t>
            </a: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5608174" y="1419110"/>
            <a:ext cx="6443618" cy="974955"/>
          </a:xfrm>
          <a:prstGeom prst="wedgeRoundRectCallout">
            <a:avLst>
              <a:gd name="adj1" fmla="val -35343"/>
              <a:gd name="adj2" fmla="val 11031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en-US" altLang="zh-TW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新細明體" pitchFamily="18" charset="-120"/>
              </a:rPr>
              <a:t>For cases where it is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新細明體" pitchFamily="18" charset="-120"/>
              </a:rPr>
              <a:t>difficult</a:t>
            </a:r>
            <a:r>
              <a:rPr kumimoji="1" lang="en-US" altLang="zh-TW" sz="2400" dirty="0" smtClean="0">
                <a:solidFill>
                  <a:schemeClr val="tx2"/>
                </a:solidFill>
                <a:latin typeface="Cambria Math" panose="02040503050406030204" pitchFamily="18" charset="0"/>
                <a:ea typeface="新細明體" pitchFamily="18" charset="-120"/>
              </a:rPr>
              <a:t> </a:t>
            </a:r>
            <a:r>
              <a:rPr kumimoji="1" lang="en-US" altLang="zh-TW" sz="2400" dirty="0" smtClean="0">
                <a:solidFill>
                  <a:schemeClr val="tx1"/>
                </a:solidFill>
                <a:latin typeface="Cambria Math" panose="02040503050406030204" pitchFamily="18" charset="0"/>
                <a:ea typeface="新細明體" pitchFamily="18" charset="-120"/>
              </a:rPr>
              <a:t>to decide </a:t>
            </a:r>
            <a:r>
              <a:rPr kumimoji="1" lang="en-US" altLang="zh-TW" sz="2400" dirty="0" smtClean="0">
                <a:latin typeface="Cambria Math" panose="02040503050406030204" pitchFamily="18" charset="0"/>
                <a:ea typeface="新細明體" pitchFamily="18" charset="-120"/>
              </a:rPr>
              <a:t>whether </a:t>
            </a:r>
            <a:r>
              <a:rPr kumimoji="1" lang="en-US" altLang="zh-TW" sz="2400" dirty="0">
                <a:latin typeface="Cambria Math" panose="02040503050406030204" pitchFamily="18" charset="0"/>
                <a:ea typeface="新細明體" pitchFamily="18" charset="-120"/>
              </a:rPr>
              <a:t>the dominance condition is </a:t>
            </a:r>
            <a:r>
              <a:rPr kumimoji="1" lang="en-US" altLang="zh-TW" sz="2400" smtClean="0">
                <a:latin typeface="Cambria Math" panose="02040503050406030204" pitchFamily="18" charset="0"/>
                <a:ea typeface="新細明體" pitchFamily="18" charset="-120"/>
              </a:rPr>
              <a:t>true directly</a:t>
            </a:r>
            <a:endParaRPr kumimoji="1" lang="en-US" altLang="zh-TW" sz="2400" dirty="0">
              <a:latin typeface="Cambria Math" panose="02040503050406030204" pitchFamily="18" charset="0"/>
              <a:ea typeface="新細明體" pitchFamily="18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7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14"/>
    </mc:Choice>
    <mc:Fallback xmlns="">
      <p:transition spd="slow" advTm="41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pre-checking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89365" y="4885400"/>
            <a:ext cx="2927954" cy="1604289"/>
            <a:chOff x="5351821" y="2134403"/>
            <a:chExt cx="2927954" cy="1604289"/>
          </a:xfrm>
        </p:grpSpPr>
        <p:sp>
          <p:nvSpPr>
            <p:cNvPr id="6" name="Oval 5"/>
            <p:cNvSpPr/>
            <p:nvPr/>
          </p:nvSpPr>
          <p:spPr>
            <a:xfrm>
              <a:off x="6265468" y="2600768"/>
              <a:ext cx="640080" cy="6400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751627" y="2824292"/>
              <a:ext cx="914400" cy="914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65375" y="2481313"/>
              <a:ext cx="914400" cy="914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923241" y="2235086"/>
                  <a:ext cx="10012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 baseline="-2500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241" y="2235086"/>
                  <a:ext cx="10012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351821" y="3105805"/>
              <a:ext cx="510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b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8168" y="2134403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6310792" y="2869593"/>
              <a:ext cx="85687" cy="1437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87709" y="2970100"/>
              <a:ext cx="85687" cy="1437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485245" y="3067636"/>
              <a:ext cx="85687" cy="1437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450343" y="4870770"/>
            <a:ext cx="2475908" cy="1772996"/>
            <a:chOff x="8812799" y="2119773"/>
            <a:chExt cx="2475908" cy="1772996"/>
          </a:xfrm>
        </p:grpSpPr>
        <p:sp>
          <p:nvSpPr>
            <p:cNvPr id="20" name="Oval 19"/>
            <p:cNvSpPr/>
            <p:nvPr/>
          </p:nvSpPr>
          <p:spPr>
            <a:xfrm>
              <a:off x="9274400" y="2593221"/>
              <a:ext cx="640080" cy="6400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863093" y="2978369"/>
              <a:ext cx="914400" cy="914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0374307" y="2473766"/>
              <a:ext cx="914400" cy="9144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812799" y="2296647"/>
                  <a:ext cx="10012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 baseline="-2500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2799" y="2296647"/>
                  <a:ext cx="10012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9540426" y="3378705"/>
              <a:ext cx="510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b</a:t>
              </a:r>
              <a:endParaRPr lang="zh-CN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80288" y="2119773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10488692" y="3030226"/>
              <a:ext cx="85687" cy="1437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0565609" y="3130733"/>
              <a:ext cx="85687" cy="1437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0663145" y="3228269"/>
              <a:ext cx="85687" cy="1437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79966" y="2014783"/>
                <a:ext cx="3536839" cy="188225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Step 1: Pre-checking:</a:t>
                </a:r>
              </a:p>
              <a:p>
                <a:r>
                  <a:rPr lang="en-US" altLang="zh-HK" sz="2400" b="1" dirty="0"/>
                  <a:t>If</a:t>
                </a:r>
                <a:r>
                  <a:rPr lang="en-US" altLang="zh-HK" sz="2400" dirty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HK" sz="2400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HK" sz="2400" dirty="0" smtClean="0"/>
                  <a:t> </a:t>
                </a:r>
                <a:r>
                  <a:rPr lang="en-US" altLang="zh-HK" sz="2400" dirty="0"/>
                  <a:t>and </a:t>
                </a:r>
                <a:r>
                  <a:rPr lang="en-US" altLang="zh-HK" sz="2400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zh-HK" sz="2400" i="1" baseline="-25000" dirty="0">
                    <a:latin typeface="Cambria Math" panose="02040503050406030204" pitchFamily="18" charset="0"/>
                  </a:rPr>
                  <a:t>b</a:t>
                </a:r>
                <a:r>
                  <a:rPr lang="en-US" altLang="zh-HK" sz="2400" dirty="0"/>
                  <a:t> overlap</a:t>
                </a:r>
              </a:p>
              <a:p>
                <a:pPr lvl="1"/>
                <a:r>
                  <a:rPr lang="en-US" altLang="zh-HK" sz="2400" b="1" dirty="0"/>
                  <a:t>Return</a:t>
                </a:r>
                <a:r>
                  <a:rPr lang="en-US" altLang="zh-HK" sz="2400" dirty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altLang="zh-HK" sz="2400" dirty="0"/>
              </a:p>
              <a:p>
                <a:r>
                  <a:rPr lang="en-US" altLang="zh-HK" sz="2400" b="1" dirty="0"/>
                  <a:t>If</a:t>
                </a:r>
                <a:r>
                  <a:rPr lang="en-US" altLang="zh-HK" sz="2400" dirty="0"/>
                  <a:t> </a:t>
                </a:r>
                <a:r>
                  <a:rPr lang="en-US" altLang="zh-HK" sz="2400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zh-HK" sz="2400" i="1" baseline="-25000" dirty="0">
                    <a:latin typeface="Cambria Math" panose="02040503050406030204" pitchFamily="18" charset="0"/>
                  </a:rPr>
                  <a:t>b</a:t>
                </a:r>
                <a:r>
                  <a:rPr lang="en-US" altLang="zh-HK" sz="2400" dirty="0"/>
                  <a:t> and </a:t>
                </a:r>
                <a:r>
                  <a:rPr lang="en-US" altLang="zh-HK" sz="2400" i="1" dirty="0" err="1">
                    <a:latin typeface="Cambria Math" panose="02040503050406030204" pitchFamily="18" charset="0"/>
                  </a:rPr>
                  <a:t>S</a:t>
                </a:r>
                <a:r>
                  <a:rPr lang="en-US" altLang="zh-HK" sz="2400" i="1" baseline="-25000" dirty="0" err="1">
                    <a:latin typeface="Cambria Math" panose="02040503050406030204" pitchFamily="18" charset="0"/>
                  </a:rPr>
                  <a:t>q</a:t>
                </a:r>
                <a:r>
                  <a:rPr lang="en-US" altLang="zh-HK" sz="2400" dirty="0"/>
                  <a:t> overlap</a:t>
                </a:r>
              </a:p>
              <a:p>
                <a:pPr lvl="1"/>
                <a:r>
                  <a:rPr lang="en-US" altLang="zh-HK" sz="2400" b="1" dirty="0" smtClean="0"/>
                  <a:t>Return</a:t>
                </a:r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zh-HK" altLang="en-US" sz="2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966" y="2014783"/>
                <a:ext cx="3536839" cy="18822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AutoShape 31"/>
              <p:cNvSpPr>
                <a:spLocks noChangeArrowheads="1"/>
              </p:cNvSpPr>
              <p:nvPr/>
            </p:nvSpPr>
            <p:spPr bwMode="auto">
              <a:xfrm>
                <a:off x="2746295" y="4239582"/>
                <a:ext cx="2557276" cy="333624"/>
              </a:xfrm>
              <a:prstGeom prst="wedgeRoundRectCallout">
                <a:avLst>
                  <a:gd name="adj1" fmla="val 33317"/>
                  <a:gd name="adj2" fmla="val 33759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1800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TW" sz="1800" dirty="0" smtClean="0">
                    <a:latin typeface="Cambria Math" panose="02040503050406030204" pitchFamily="18" charset="0"/>
                  </a:rPr>
                  <a:t> and </a:t>
                </a:r>
                <a:r>
                  <a:rPr lang="en-US" altLang="zh-TW" sz="1800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zh-TW" sz="1800" i="1" baseline="-25000" dirty="0">
                    <a:latin typeface="Cambria Math" panose="02040503050406030204" pitchFamily="18" charset="0"/>
                  </a:rPr>
                  <a:t>b</a:t>
                </a:r>
                <a:r>
                  <a:rPr lang="en-US" altLang="zh-TW" sz="1800" dirty="0" smtClean="0">
                    <a:latin typeface="Cambria Math" panose="02040503050406030204" pitchFamily="18" charset="0"/>
                  </a:rPr>
                  <a:t> overlap</a:t>
                </a:r>
                <a:endParaRPr lang="en-US" altLang="zh-TW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6295" y="4239582"/>
                <a:ext cx="2557276" cy="333624"/>
              </a:xfrm>
              <a:prstGeom prst="wedgeRoundRectCallout">
                <a:avLst>
                  <a:gd name="adj1" fmla="val 33317"/>
                  <a:gd name="adj2" fmla="val 337594"/>
                  <a:gd name="adj3" fmla="val 16667"/>
                </a:avLst>
              </a:prstGeom>
              <a:blipFill rotWithShape="0">
                <a:blip r:embed="rId6"/>
                <a:stretch>
                  <a:fillRect t="-91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AutoShape 31"/>
              <p:cNvSpPr>
                <a:spLocks noChangeArrowheads="1"/>
              </p:cNvSpPr>
              <p:nvPr/>
            </p:nvSpPr>
            <p:spPr bwMode="auto">
              <a:xfrm>
                <a:off x="3523129" y="4589422"/>
                <a:ext cx="2912050" cy="333624"/>
              </a:xfrm>
              <a:prstGeom prst="wedgeRoundRectCallout">
                <a:avLst>
                  <a:gd name="adj1" fmla="val 12706"/>
                  <a:gd name="adj2" fmla="val 13443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latin typeface="Cambria Math" panose="02040503050406030204" pitchFamily="18" charset="0"/>
                        </a:rPr>
                        <m:t>𝐷𝑜𝑚</m:t>
                      </m:r>
                      <m:r>
                        <a:rPr lang="en-US" altLang="zh-TW" sz="16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160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16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TW" sz="16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16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1600" i="1" baseline="-25000" dirty="0" err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TW" sz="16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zh-TW" sz="1600" i="1" dirty="0" smtClean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m:oMathPara>
                </a14:m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3129" y="4589422"/>
                <a:ext cx="2912050" cy="333624"/>
              </a:xfrm>
              <a:prstGeom prst="wedgeRoundRectCallout">
                <a:avLst>
                  <a:gd name="adj1" fmla="val 12706"/>
                  <a:gd name="adj2" fmla="val 134436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6147757" y="4242512"/>
            <a:ext cx="2557276" cy="333624"/>
          </a:xfrm>
          <a:prstGeom prst="wedgeRoundRectCallout">
            <a:avLst>
              <a:gd name="adj1" fmla="val 59363"/>
              <a:gd name="adj2" fmla="val 37143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 dirty="0" smtClean="0">
                <a:latin typeface="Cambria Math" panose="02040503050406030204" pitchFamily="18" charset="0"/>
              </a:rPr>
              <a:t>S</a:t>
            </a:r>
            <a:r>
              <a:rPr lang="en-US" altLang="zh-TW" sz="1800" i="1" baseline="-25000" dirty="0" smtClean="0">
                <a:latin typeface="Cambria Math" panose="02040503050406030204" pitchFamily="18" charset="0"/>
              </a:rPr>
              <a:t>b</a:t>
            </a:r>
            <a:r>
              <a:rPr lang="en-US" altLang="zh-TW" sz="1800" dirty="0" smtClean="0">
                <a:latin typeface="Cambria Math" panose="02040503050406030204" pitchFamily="18" charset="0"/>
              </a:rPr>
              <a:t> and </a:t>
            </a:r>
            <a:r>
              <a:rPr lang="en-US" altLang="zh-TW" sz="1800" i="1" dirty="0" err="1" smtClean="0">
                <a:latin typeface="Cambria Math" panose="02040503050406030204" pitchFamily="18" charset="0"/>
              </a:rPr>
              <a:t>S</a:t>
            </a:r>
            <a:r>
              <a:rPr lang="en-US" altLang="zh-TW" sz="1800" i="1" baseline="-25000" dirty="0" err="1" smtClean="0">
                <a:latin typeface="Cambria Math" panose="02040503050406030204" pitchFamily="18" charset="0"/>
              </a:rPr>
              <a:t>q</a:t>
            </a:r>
            <a:r>
              <a:rPr lang="en-US" altLang="zh-TW" sz="1800" smtClean="0">
                <a:latin typeface="Cambria Math" panose="02040503050406030204" pitchFamily="18" charset="0"/>
              </a:rPr>
              <a:t> overlap</a:t>
            </a:r>
            <a:endParaRPr lang="en-US" altLang="zh-TW" sz="1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AutoShape 31"/>
              <p:cNvSpPr>
                <a:spLocks noChangeArrowheads="1"/>
              </p:cNvSpPr>
              <p:nvPr/>
            </p:nvSpPr>
            <p:spPr bwMode="auto">
              <a:xfrm>
                <a:off x="6799141" y="4593078"/>
                <a:ext cx="2865685" cy="333624"/>
              </a:xfrm>
              <a:prstGeom prst="wedgeRoundRectCallout">
                <a:avLst>
                  <a:gd name="adj1" fmla="val 26255"/>
                  <a:gd name="adj2" fmla="val 7366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i="1" dirty="0" smtClean="0">
                          <a:latin typeface="Cambria Math" panose="02040503050406030204" pitchFamily="18" charset="0"/>
                          <a:ea typeface="新細明體" pitchFamily="18" charset="-120"/>
                        </a:rPr>
                        <m:t>𝐷𝑜𝑚</m:t>
                      </m:r>
                      <m:r>
                        <a:rPr kumimoji="1" lang="en-US" altLang="zh-TW" i="1" dirty="0" smtClean="0">
                          <a:latin typeface="Cambria Math" panose="02040503050406030204" pitchFamily="18" charset="0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kumimoji="1" lang="en-US" altLang="zh-TW" i="1" dirty="0" smtClean="0">
                          <a:latin typeface="Cambria Math" panose="02040503050406030204" pitchFamily="18" charset="0"/>
                          <a:ea typeface="新細明體" pitchFamily="18" charset="-120"/>
                        </a:rPr>
                        <m:t>,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zh-TW" i="1" dirty="0" smtClean="0">
                          <a:latin typeface="Cambria Math" panose="02040503050406030204" pitchFamily="18" charset="0"/>
                          <a:ea typeface="新細明體" pitchFamily="18" charset="-120"/>
                        </a:rPr>
                        <m:t>, </m:t>
                      </m:r>
                      <m:r>
                        <a:rPr kumimoji="1" lang="en-US" altLang="zh-TW" i="1" dirty="0" err="1">
                          <a:latin typeface="Cambria Math" panose="02040503050406030204" pitchFamily="18" charset="0"/>
                          <a:ea typeface="新細明體" pitchFamily="18" charset="-120"/>
                        </a:rPr>
                        <m:t>𝑆</m:t>
                      </m:r>
                      <m:r>
                        <a:rPr kumimoji="1" lang="en-US" altLang="zh-TW" i="1" baseline="-25000" dirty="0" err="1">
                          <a:latin typeface="Cambria Math" panose="02040503050406030204" pitchFamily="18" charset="0"/>
                          <a:ea typeface="新細明體" pitchFamily="18" charset="-120"/>
                        </a:rPr>
                        <m:t>𝑞</m:t>
                      </m:r>
                      <m:r>
                        <a:rPr kumimoji="1" lang="en-US" altLang="zh-TW" i="1" dirty="0">
                          <a:latin typeface="Cambria Math" panose="02040503050406030204" pitchFamily="18" charset="0"/>
                          <a:ea typeface="新細明體" pitchFamily="18" charset="-120"/>
                        </a:rPr>
                        <m:t>) = </m:t>
                      </m:r>
                      <m:r>
                        <a:rPr kumimoji="1" lang="en-US" altLang="zh-TW" i="1" dirty="0">
                          <a:latin typeface="Cambria Math" panose="02040503050406030204" pitchFamily="18" charset="0"/>
                          <a:ea typeface="新細明體" pitchFamily="18" charset="-120"/>
                        </a:rPr>
                        <m:t>𝑓𝑎𝑙𝑠𝑒</m:t>
                      </m:r>
                    </m:oMath>
                  </m:oMathPara>
                </a14:m>
                <a:endParaRPr kumimoji="1" lang="en-US" altLang="zh-TW" i="1" dirty="0">
                  <a:latin typeface="Cambria Math" panose="02040503050406030204" pitchFamily="18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4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99141" y="4593078"/>
                <a:ext cx="2865685" cy="333624"/>
              </a:xfrm>
              <a:prstGeom prst="wedgeRoundRectCallout">
                <a:avLst>
                  <a:gd name="adj1" fmla="val 26255"/>
                  <a:gd name="adj2" fmla="val 73665"/>
                  <a:gd name="adj3" fmla="val 16667"/>
                </a:avLst>
              </a:prstGeom>
              <a:blipFill rotWithShape="0">
                <a:blip r:embed="rId8"/>
                <a:stretch>
                  <a:fillRect b="-422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55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66"/>
    </mc:Choice>
    <mc:Fallback xmlns="">
      <p:transition spd="slow" advTm="67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 dominance checking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28700" y="3682171"/>
                <a:ext cx="10245261" cy="512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 smtClean="0"/>
                  <a:t>Dominance condition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3682171"/>
                <a:ext cx="10245261" cy="5121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28700" y="4635884"/>
                <a:ext cx="10247376" cy="5121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Equivalent condition (1)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𝑀𝑎𝑥𝐷𝑖𝑠𝑡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𝑀𝑖𝑛𝐷𝑖𝑠𝑡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35884"/>
                <a:ext cx="10247376" cy="5121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utoShape 31"/>
              <p:cNvSpPr>
                <a:spLocks noChangeArrowheads="1"/>
              </p:cNvSpPr>
              <p:nvPr/>
            </p:nvSpPr>
            <p:spPr bwMode="auto">
              <a:xfrm>
                <a:off x="1662101" y="5519057"/>
                <a:ext cx="9613975" cy="974955"/>
              </a:xfrm>
              <a:prstGeom prst="wedgeRoundRectCallout">
                <a:avLst>
                  <a:gd name="adj1" fmla="val -7749"/>
                  <a:gd name="adj2" fmla="val -7503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:r>
                  <a:rPr kumimoji="1" lang="en-US" altLang="zh-TW" b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新細明體" pitchFamily="18" charset="-120"/>
                  </a:rPr>
                  <a:t>Proof of the equivalence between Condition (1) and Condition (2)</a:t>
                </a:r>
                <a:r>
                  <a:rPr kumimoji="1" lang="en-US" altLang="zh-TW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新細明體" pitchFamily="18" charset="-120"/>
                  </a:rPr>
                  <a:t>:</a:t>
                </a:r>
              </a:p>
              <a:p>
                <a:pPr>
                  <a:spcBef>
                    <a:spcPct val="0"/>
                  </a:spcBef>
                </a:pPr>
                <a:r>
                  <a:rPr kumimoji="1" lang="en-US" altLang="zh-TW" b="1" dirty="0" smtClean="0">
                    <a:latin typeface="Cambria Math" panose="02040503050406030204" pitchFamily="18" charset="0"/>
                    <a:ea typeface="新細明體" pitchFamily="18" charset="-120"/>
                  </a:rPr>
                  <a:t>“=&gt;”: </a:t>
                </a:r>
                <a:r>
                  <a:rPr kumimoji="1" lang="en-US" altLang="zh-TW" dirty="0" smtClean="0">
                    <a:latin typeface="Cambria Math" panose="02040503050406030204" pitchFamily="18" charset="0"/>
                    <a:ea typeface="新細明體" pitchFamily="18" charset="-120"/>
                  </a:rPr>
                  <a:t>By contradiction </a:t>
                </a:r>
              </a:p>
              <a:p>
                <a:pPr>
                  <a:spcBef>
                    <a:spcPct val="0"/>
                  </a:spcBef>
                </a:pPr>
                <a:r>
                  <a:rPr kumimoji="1" lang="en-US" altLang="zh-TW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新細明體" pitchFamily="18" charset="-120"/>
                  </a:rPr>
                  <a:t>“&lt;=”: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H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HK" dirty="0"/>
                      <m:t> </m:t>
                    </m:r>
                    <m:r>
                      <a:rPr lang="en-US" altLang="zh-HK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HK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HK" dirty="0">
                        <a:latin typeface="Cambria Math" panose="02040503050406030204" pitchFamily="18" charset="0"/>
                      </a:rPr>
                      <m:t>𝑀𝑎𝑥𝐷𝑖𝑠𝑡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HK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HK" dirty="0">
                        <a:latin typeface="Cambria Math" panose="02040503050406030204" pitchFamily="18" charset="0"/>
                      </a:rPr>
                      <m:t>𝑀𝑖𝑛𝐷𝑖𝑠𝑡</m:t>
                    </m:r>
                    <m:d>
                      <m:d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HK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HK" i="1" dirty="0"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altLang="zh-HK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HK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HK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HK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HK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TW" b="1" dirty="0">
                  <a:solidFill>
                    <a:schemeClr val="tx1"/>
                  </a:solidFill>
                  <a:latin typeface="Cambria Math" panose="02040503050406030204" pitchFamily="18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2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2101" y="5519057"/>
                <a:ext cx="9613975" cy="974955"/>
              </a:xfrm>
              <a:prstGeom prst="wedgeRoundRectCallout">
                <a:avLst>
                  <a:gd name="adj1" fmla="val -7749"/>
                  <a:gd name="adj2" fmla="val -75035"/>
                  <a:gd name="adj3" fmla="val 16667"/>
                </a:avLst>
              </a:prstGeom>
              <a:blipFill rotWithShape="0">
                <a:blip r:embed="rId5"/>
                <a:stretch>
                  <a:fillRect b="-591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409701" y="2047447"/>
                <a:ext cx="8507186" cy="114250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Step 2: Dominance checking:</a:t>
                </a:r>
              </a:p>
              <a:p>
                <a:r>
                  <a:rPr lang="en-US" altLang="zh-HK" sz="2400" dirty="0" smtClean="0">
                    <a:solidFill>
                      <a:schemeClr val="tx1"/>
                    </a:solidFill>
                  </a:rPr>
                  <a:t>Derive an equivalent condition of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HK" sz="2400" i="1" baseline="-250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HK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2400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altLang="zh-HK" sz="2400" dirty="0" smtClean="0">
                    <a:solidFill>
                      <a:schemeClr val="tx1"/>
                    </a:solidFill>
                  </a:rPr>
                  <a:t> and check whether the derived condition is true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1" y="2047447"/>
                <a:ext cx="8507186" cy="114250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110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65"/>
    </mc:Choice>
    <mc:Fallback xmlns="">
      <p:transition spd="slow" advTm="92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approach: dominance checking </a:t>
            </a:r>
            <a:r>
              <a:rPr lang="en-US" altLang="zh-HK" dirty="0" smtClean="0"/>
              <a:t>(5)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06501" y="2136522"/>
                <a:ext cx="9740900" cy="5121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>
                    <a:solidFill>
                      <a:schemeClr val="tx2"/>
                    </a:solidFill>
                  </a:rPr>
                  <a:t>Equivalent condition </a:t>
                </a:r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(2)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𝑀𝑎𝑥𝐷𝑖𝑠𝑡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𝑀𝑖𝑛𝐷𝑖𝑠𝑡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1" y="2136522"/>
                <a:ext cx="9740900" cy="5121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06501" y="3725818"/>
                <a:ext cx="9740899" cy="512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>
                    <a:solidFill>
                      <a:schemeClr val="tx2"/>
                    </a:solidFill>
                  </a:rPr>
                  <a:t>Equivalent condition </a:t>
                </a:r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(3)</a:t>
                </a:r>
                <a:r>
                  <a:rPr lang="en-US" altLang="zh-HK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HK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HK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HK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4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HK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HK" sz="2400" dirty="0"/>
                      <m:t> </m:t>
                    </m:r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HK" sz="2400" dirty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HK" sz="2400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HK" sz="2400" baseline="-2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1" y="3725818"/>
                <a:ext cx="9740899" cy="5121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411468" y="2166558"/>
            <a:ext cx="2084832" cy="51212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Rectangle 15"/>
          <p:cNvSpPr/>
          <p:nvPr/>
        </p:nvSpPr>
        <p:spPr>
          <a:xfrm>
            <a:off x="8862568" y="2136522"/>
            <a:ext cx="2084832" cy="51212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utoShape 31"/>
              <p:cNvSpPr>
                <a:spLocks noChangeArrowheads="1"/>
              </p:cNvSpPr>
              <p:nvPr/>
            </p:nvSpPr>
            <p:spPr bwMode="auto">
              <a:xfrm>
                <a:off x="317933" y="2969589"/>
                <a:ext cx="5808547" cy="448557"/>
              </a:xfrm>
              <a:prstGeom prst="wedgeRoundRectCallout">
                <a:avLst>
                  <a:gd name="adj1" fmla="val 53795"/>
                  <a:gd name="adj2" fmla="val -10509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dirty="0" smtClean="0">
                          <a:latin typeface="Cambria Math" panose="02040503050406030204" pitchFamily="18" charset="0"/>
                        </a:rPr>
                        <m:t>𝑀𝑎𝑥𝐷𝑖𝑠𝑡</m:t>
                      </m:r>
                      <m:d>
                        <m:dPr>
                          <m:ctrlPr>
                            <a:rPr lang="en-US" altLang="zh-H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dirty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HK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 baseline="-25000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𝐷𝑖𝑠𝑡</m:t>
                      </m:r>
                      <m:d>
                        <m:d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baseline="-25000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baseline="-25000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+0=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𝐷𝑖𝑠𝑡</m:t>
                      </m:r>
                      <m:d>
                        <m:d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baseline="-25000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i="1" baseline="-25000" dirty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en-US" altLang="zh-TW" b="1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933" y="2969589"/>
                <a:ext cx="5808547" cy="448557"/>
              </a:xfrm>
              <a:prstGeom prst="wedgeRoundRectCallout">
                <a:avLst>
                  <a:gd name="adj1" fmla="val 53795"/>
                  <a:gd name="adj2" fmla="val -105091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utoShape 31"/>
              <p:cNvSpPr>
                <a:spLocks noChangeArrowheads="1"/>
              </p:cNvSpPr>
              <p:nvPr/>
            </p:nvSpPr>
            <p:spPr bwMode="auto">
              <a:xfrm>
                <a:off x="6253309" y="2980297"/>
                <a:ext cx="5798821" cy="448557"/>
              </a:xfrm>
              <a:prstGeom prst="wedgeRoundRectCallout">
                <a:avLst>
                  <a:gd name="adj1" fmla="val 4995"/>
                  <a:gd name="adj2" fmla="val -10882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HK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altLang="zh-HK" b="0" i="0" dirty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altLang="zh-HK" dirty="0" smtClean="0">
                          <a:latin typeface="Cambria Math" panose="02040503050406030204" pitchFamily="18" charset="0"/>
                        </a:rPr>
                        <m:t>𝐷𝑖𝑠𝑡</m:t>
                      </m:r>
                      <m:r>
                        <a:rPr lang="en-US" altLang="zh-HK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𝐷𝑖𝑠𝑡</m:t>
                      </m:r>
                      <m:d>
                        <m:d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baseline="-25000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−0=</m:t>
                      </m:r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𝐷𝑖𝑠𝑡</m:t>
                      </m:r>
                      <m:d>
                        <m:d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HK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b="0" i="1" baseline="-25000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en-US" altLang="zh-TW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0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3309" y="2980297"/>
                <a:ext cx="5798821" cy="448557"/>
              </a:xfrm>
              <a:prstGeom prst="wedgeRoundRectCallout">
                <a:avLst>
                  <a:gd name="adj1" fmla="val 4995"/>
                  <a:gd name="adj2" fmla="val -108828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83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90"/>
    </mc:Choice>
    <mc:Fallback xmlns="">
      <p:transition spd="slow" advTm="76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>
            <a:off x="6002578" y="4609565"/>
            <a:ext cx="2299855" cy="978498"/>
          </a:xfrm>
          <a:custGeom>
            <a:avLst/>
            <a:gdLst>
              <a:gd name="connsiteX0" fmla="*/ 0 w 2396837"/>
              <a:gd name="connsiteY0" fmla="*/ 0 h 970771"/>
              <a:gd name="connsiteX1" fmla="*/ 678873 w 2396837"/>
              <a:gd name="connsiteY1" fmla="*/ 858981 h 970771"/>
              <a:gd name="connsiteX2" fmla="*/ 1634837 w 2396837"/>
              <a:gd name="connsiteY2" fmla="*/ 872836 h 970771"/>
              <a:gd name="connsiteX3" fmla="*/ 2396837 w 2396837"/>
              <a:gd name="connsiteY3" fmla="*/ 55418 h 9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6837" h="970771">
                <a:moveTo>
                  <a:pt x="0" y="0"/>
                </a:moveTo>
                <a:cubicBezTo>
                  <a:pt x="203200" y="356754"/>
                  <a:pt x="406400" y="713508"/>
                  <a:pt x="678873" y="858981"/>
                </a:cubicBezTo>
                <a:cubicBezTo>
                  <a:pt x="951346" y="1004454"/>
                  <a:pt x="1348510" y="1006763"/>
                  <a:pt x="1634837" y="872836"/>
                </a:cubicBezTo>
                <a:cubicBezTo>
                  <a:pt x="1921164" y="738909"/>
                  <a:pt x="2159000" y="397163"/>
                  <a:pt x="2396837" y="55418"/>
                </a:cubicBezTo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023530" y="3845143"/>
            <a:ext cx="2278904" cy="824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6002578" y="4599418"/>
            <a:ext cx="2299855" cy="978498"/>
          </a:xfrm>
          <a:custGeom>
            <a:avLst/>
            <a:gdLst>
              <a:gd name="connsiteX0" fmla="*/ 0 w 2396837"/>
              <a:gd name="connsiteY0" fmla="*/ 0 h 970771"/>
              <a:gd name="connsiteX1" fmla="*/ 678873 w 2396837"/>
              <a:gd name="connsiteY1" fmla="*/ 858981 h 970771"/>
              <a:gd name="connsiteX2" fmla="*/ 1634837 w 2396837"/>
              <a:gd name="connsiteY2" fmla="*/ 872836 h 970771"/>
              <a:gd name="connsiteX3" fmla="*/ 2396837 w 2396837"/>
              <a:gd name="connsiteY3" fmla="*/ 55418 h 97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6837" h="970771">
                <a:moveTo>
                  <a:pt x="0" y="0"/>
                </a:moveTo>
                <a:cubicBezTo>
                  <a:pt x="203200" y="356754"/>
                  <a:pt x="406400" y="713508"/>
                  <a:pt x="678873" y="858981"/>
                </a:cubicBezTo>
                <a:cubicBezTo>
                  <a:pt x="951346" y="1004454"/>
                  <a:pt x="1348510" y="1006763"/>
                  <a:pt x="1634837" y="872836"/>
                </a:cubicBezTo>
                <a:cubicBezTo>
                  <a:pt x="1921164" y="738909"/>
                  <a:pt x="2159000" y="397163"/>
                  <a:pt x="2396837" y="5541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approach: dominance checking </a:t>
            </a:r>
            <a:r>
              <a:rPr lang="en-US" altLang="zh-HK" dirty="0" smtClean="0"/>
              <a:t>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9254" y="304357"/>
                <a:ext cx="7685269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Space partitioning:</a:t>
                </a:r>
              </a:p>
              <a:p>
                <a:pPr marL="800100" lvl="1" indent="-342900">
                  <a:buFont typeface="Wingdings" panose="05000000000000000000" pitchFamily="2" charset="2"/>
                  <a:buChar char="n"/>
                </a:pPr>
                <a:r>
                  <a:rPr lang="en-US" altLang="zh-HK" sz="2400" b="1" dirty="0" smtClean="0"/>
                  <a:t>Boundary </a:t>
                </a:r>
                <a14:m>
                  <m:oMath xmlns:m="http://schemas.openxmlformats.org/officeDocument/2006/math">
                    <m:r>
                      <a:rPr lang="en-US" altLang="zh-HK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HK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HK" sz="24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400" b="1" baseline="-25000" dirty="0" smtClean="0"/>
              </a:p>
              <a:p>
                <a:pPr marL="800100" lvl="1" indent="-342900">
                  <a:buFont typeface="Wingdings" panose="05000000000000000000" pitchFamily="2" charset="2"/>
                  <a:buChar char="n"/>
                </a:pPr>
                <a:r>
                  <a:rPr lang="en-US" sz="2400" b="1" dirty="0" smtClean="0"/>
                  <a:t>Region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baseline="-25000" dirty="0" smtClean="0"/>
              </a:p>
              <a:p>
                <a:pPr marL="800100" lvl="1" indent="-342900">
                  <a:buFont typeface="Wingdings" panose="05000000000000000000" pitchFamily="2" charset="2"/>
                  <a:buChar char="n"/>
                </a:pPr>
                <a:r>
                  <a:rPr lang="en-US" sz="2400" b="1" dirty="0" smtClean="0"/>
                  <a:t>Region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sz="2400" b="1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254" y="304357"/>
                <a:ext cx="7685269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268" t="-3101" b="-7364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764028" y="3810463"/>
                <a:ext cx="42690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Cambria Math" panose="02040503050406030204" pitchFamily="18" charset="0"/>
                  </a:rPr>
                  <a:t>Boundary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1600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6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16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altLang="zh-HK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HK" sz="16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16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zh-CN" altLang="en-US" sz="1600" baseline="-250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28" y="3810463"/>
                <a:ext cx="426900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713" t="-7143" b="-1964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Connector 98"/>
          <p:cNvCxnSpPr/>
          <p:nvPr/>
        </p:nvCxnSpPr>
        <p:spPr>
          <a:xfrm flipH="1" flipV="1">
            <a:off x="5136355" y="4205842"/>
            <a:ext cx="864154" cy="5196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6088799" y="3855557"/>
            <a:ext cx="12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mbria Math" panose="02040503050406030204" pitchFamily="18" charset="0"/>
              </a:rPr>
              <a:t>Region </a:t>
            </a:r>
            <a:r>
              <a:rPr lang="en-US" altLang="zh-CN" b="1" i="1" dirty="0" smtClean="0">
                <a:latin typeface="Cambria Math" panose="02040503050406030204" pitchFamily="18" charset="0"/>
              </a:rPr>
              <a:t>R</a:t>
            </a:r>
            <a:r>
              <a:rPr lang="en-US" altLang="zh-CN" b="1" i="1" baseline="-25000" dirty="0" smtClean="0">
                <a:latin typeface="Cambria Math" panose="02040503050406030204" pitchFamily="18" charset="0"/>
              </a:rPr>
              <a:t>a</a:t>
            </a:r>
            <a:endParaRPr lang="zh-CN" altLang="en-US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136355" y="5427398"/>
            <a:ext cx="12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mbria Math" panose="02040503050406030204" pitchFamily="18" charset="0"/>
              </a:rPr>
              <a:t>Region </a:t>
            </a:r>
            <a:r>
              <a:rPr lang="en-US" altLang="zh-CN" b="1" i="1" dirty="0" err="1" smtClean="0">
                <a:latin typeface="Cambria Math" panose="02040503050406030204" pitchFamily="18" charset="0"/>
              </a:rPr>
              <a:t>R</a:t>
            </a:r>
            <a:r>
              <a:rPr lang="en-US" altLang="zh-CN" b="1" i="1" baseline="-25000" dirty="0" err="1" smtClean="0">
                <a:latin typeface="Cambria Math" panose="02040503050406030204" pitchFamily="18" charset="0"/>
              </a:rPr>
              <a:t>b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1016000" y="2776550"/>
                <a:ext cx="10758523" cy="5121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>
                    <a:solidFill>
                      <a:schemeClr val="tx2"/>
                    </a:solidFill>
                  </a:rPr>
                  <a:t>Equivalent condition </a:t>
                </a:r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(4)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i="0" dirty="0" smtClean="0">
                    <a:latin typeface="+mj-lt"/>
                  </a:rPr>
                  <a:t> is in </a:t>
                </a:r>
                <a:r>
                  <a:rPr lang="en-US" sz="2400" b="1" i="0" dirty="0" smtClean="0">
                    <a:latin typeface="+mj-lt"/>
                  </a:rPr>
                  <a:t>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1" i="1" dirty="0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HK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i="0" dirty="0" smtClean="0">
                    <a:latin typeface="+mj-lt"/>
                  </a:rPr>
                  <a:t> is in </a:t>
                </a:r>
                <a:r>
                  <a:rPr lang="en-US" sz="2400" b="1" i="0" dirty="0" smtClean="0">
                    <a:latin typeface="+mj-lt"/>
                  </a:rPr>
                  <a:t>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776550"/>
                <a:ext cx="10758523" cy="5121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46199" y="3839653"/>
            <a:ext cx="1598762" cy="2529250"/>
            <a:chOff x="9227650" y="3760729"/>
            <a:chExt cx="1598762" cy="2529250"/>
          </a:xfrm>
        </p:grpSpPr>
        <p:sp>
          <p:nvSpPr>
            <p:cNvPr id="77" name="Oval 76"/>
            <p:cNvSpPr/>
            <p:nvPr/>
          </p:nvSpPr>
          <p:spPr>
            <a:xfrm>
              <a:off x="9538693" y="4843549"/>
              <a:ext cx="442263" cy="43204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538693" y="5801352"/>
              <a:ext cx="442263" cy="43204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9742516" y="5013853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9714104" y="597165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227650" y="4899235"/>
              <a:ext cx="393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smtClean="0">
                  <a:latin typeface="Cambria Math" panose="02040503050406030204" pitchFamily="18" charset="0"/>
                </a:rPr>
                <a:t>a</a:t>
              </a:r>
              <a:endParaRPr lang="zh-CN" alt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251843" y="5628713"/>
              <a:ext cx="393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b</a:t>
              </a:r>
              <a:endParaRPr lang="zh-CN" alt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9544790" y="4960022"/>
              <a:ext cx="393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c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a</a:t>
              </a:r>
              <a:endParaRPr lang="zh-CN" alt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490372" y="5920647"/>
              <a:ext cx="393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c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b</a:t>
              </a:r>
              <a:endParaRPr lang="zh-CN" alt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9912012" y="4064610"/>
              <a:ext cx="914400" cy="91259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375115" y="3760729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10329395" y="450563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227389" y="4143690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c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16000" y="2051927"/>
                <a:ext cx="10758523" cy="512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>
                    <a:solidFill>
                      <a:schemeClr val="tx2"/>
                    </a:solidFill>
                  </a:rPr>
                  <a:t>Equivalent condition (3)</a:t>
                </a:r>
                <a:r>
                  <a:rPr lang="en-US" altLang="zh-HK" sz="2400" dirty="0"/>
                  <a:t>: </a:t>
                </a:r>
                <a14:m>
                  <m:oMath xmlns:m="http://schemas.openxmlformats.org/officeDocument/2006/math">
                    <m:r>
                      <a:rPr lang="en-US" altLang="zh-HK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HK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HK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4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HK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HK" sz="2400" dirty="0"/>
                      <m:t> </m:t>
                    </m:r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HK" sz="2400" dirty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HK" sz="2400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HK" sz="240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HK" sz="2400" baseline="-250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051927"/>
                <a:ext cx="10758523" cy="5121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92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61"/>
    </mc:Choice>
    <mc:Fallback xmlns="">
      <p:transition spd="slow" advTm="11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14" grpId="0" animBg="1"/>
      <p:bldP spid="94" grpId="0" animBg="1"/>
      <p:bldP spid="6" grpId="0" animBg="1"/>
      <p:bldP spid="95" grpId="0"/>
      <p:bldP spid="128" grpId="0"/>
      <p:bldP spid="129" grpId="0"/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Our approach: dominance checking </a:t>
            </a:r>
            <a:r>
              <a:rPr lang="en-US" altLang="zh-HK" dirty="0" smtClean="0"/>
              <a:t>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30300" y="2545780"/>
                <a:ext cx="10385957" cy="512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>
                    <a:solidFill>
                      <a:schemeClr val="tx2"/>
                    </a:solidFill>
                  </a:rPr>
                  <a:t>Equivalent condition </a:t>
                </a:r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(5)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 smtClean="0"/>
                  <a:t> is in </a:t>
                </a:r>
                <a:r>
                  <a:rPr lang="en-US" altLang="zh-HK" sz="2400" b="1" dirty="0"/>
                  <a:t>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HK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2545780"/>
                <a:ext cx="10385957" cy="5121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130300" y="1895145"/>
                <a:ext cx="10385957" cy="51212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>
                    <a:solidFill>
                      <a:schemeClr val="tx2"/>
                    </a:solidFill>
                  </a:rPr>
                  <a:t>Equivalent condition (4)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i="0" dirty="0" smtClean="0">
                    <a:latin typeface="+mj-lt"/>
                  </a:rPr>
                  <a:t> is in </a:t>
                </a:r>
                <a:r>
                  <a:rPr lang="en-US" sz="2400" b="1" i="0" dirty="0" smtClean="0">
                    <a:latin typeface="+mj-lt"/>
                  </a:rPr>
                  <a:t>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1895145"/>
                <a:ext cx="10385957" cy="5121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084248" y="3160761"/>
            <a:ext cx="8492711" cy="3019405"/>
            <a:chOff x="3084248" y="3160761"/>
            <a:chExt cx="8492711" cy="3019405"/>
          </a:xfrm>
        </p:grpSpPr>
        <p:sp>
          <p:nvSpPr>
            <p:cNvPr id="108" name="TextBox 107"/>
            <p:cNvSpPr txBox="1"/>
            <p:nvPr/>
          </p:nvSpPr>
          <p:spPr>
            <a:xfrm>
              <a:off x="7989315" y="4187610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r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7093821" y="5347457"/>
                  <a:ext cx="1961163" cy="410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𝐷𝑖𝑠𝑡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HK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CN" alt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3821" y="5347457"/>
                  <a:ext cx="1961163" cy="4104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3084248" y="3196415"/>
              <a:ext cx="4594025" cy="2983751"/>
              <a:chOff x="139880" y="3292499"/>
              <a:chExt cx="4594025" cy="298375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455001" y="3714085"/>
                <a:ext cx="2278904" cy="8248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2434049" y="4468360"/>
                <a:ext cx="2299855" cy="978498"/>
              </a:xfrm>
              <a:custGeom>
                <a:avLst/>
                <a:gdLst>
                  <a:gd name="connsiteX0" fmla="*/ 0 w 2396837"/>
                  <a:gd name="connsiteY0" fmla="*/ 0 h 970771"/>
                  <a:gd name="connsiteX1" fmla="*/ 678873 w 2396837"/>
                  <a:gd name="connsiteY1" fmla="*/ 858981 h 970771"/>
                  <a:gd name="connsiteX2" fmla="*/ 1634837 w 2396837"/>
                  <a:gd name="connsiteY2" fmla="*/ 872836 h 970771"/>
                  <a:gd name="connsiteX3" fmla="*/ 2396837 w 2396837"/>
                  <a:gd name="connsiteY3" fmla="*/ 55418 h 97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6837" h="970771">
                    <a:moveTo>
                      <a:pt x="0" y="0"/>
                    </a:moveTo>
                    <a:cubicBezTo>
                      <a:pt x="203200" y="356754"/>
                      <a:pt x="406400" y="713508"/>
                      <a:pt x="678873" y="858981"/>
                    </a:cubicBezTo>
                    <a:cubicBezTo>
                      <a:pt x="951346" y="1004454"/>
                      <a:pt x="1348510" y="1006763"/>
                      <a:pt x="1634837" y="872836"/>
                    </a:cubicBezTo>
                    <a:cubicBezTo>
                      <a:pt x="1921164" y="738909"/>
                      <a:pt x="2159000" y="397163"/>
                      <a:pt x="2396837" y="55418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288713" y="4791415"/>
                <a:ext cx="442263" cy="43204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288713" y="5787623"/>
                <a:ext cx="442263" cy="43204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492536" y="496171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64124" y="594859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1421614" y="3708595"/>
                <a:ext cx="1010366" cy="88587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2977670" y="4847101"/>
                <a:ext cx="39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smtClean="0">
                    <a:latin typeface="Cambria Math" panose="02040503050406030204" pitchFamily="18" charset="0"/>
                  </a:rPr>
                  <a:t>S</a:t>
                </a:r>
                <a:r>
                  <a:rPr lang="en-US" altLang="zh-CN" i="1" baseline="-25000" dirty="0" smtClean="0">
                    <a:latin typeface="Cambria Math" panose="02040503050406030204" pitchFamily="18" charset="0"/>
                  </a:rPr>
                  <a:t>a</a:t>
                </a:r>
                <a:endParaRPr lang="zh-CN" alt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001863" y="5633643"/>
                <a:ext cx="39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err="1" smtClean="0">
                    <a:latin typeface="Cambria Math" panose="02040503050406030204" pitchFamily="18" charset="0"/>
                  </a:rPr>
                  <a:t>S</a:t>
                </a:r>
                <a:r>
                  <a:rPr lang="en-US" altLang="zh-CN" i="1" baseline="-25000" dirty="0" err="1" smtClean="0">
                    <a:latin typeface="Cambria Math" panose="02040503050406030204" pitchFamily="18" charset="0"/>
                  </a:rPr>
                  <a:t>b</a:t>
                </a:r>
                <a:endParaRPr lang="zh-CN" alt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3294810" y="4907888"/>
                <a:ext cx="39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err="1" smtClean="0">
                    <a:latin typeface="Cambria Math" panose="02040503050406030204" pitchFamily="18" charset="0"/>
                  </a:rPr>
                  <a:t>c</a:t>
                </a:r>
                <a:r>
                  <a:rPr lang="en-US" altLang="zh-CN" i="1" baseline="-25000" dirty="0" err="1" smtClean="0">
                    <a:latin typeface="Cambria Math" panose="02040503050406030204" pitchFamily="18" charset="0"/>
                  </a:rPr>
                  <a:t>a</a:t>
                </a:r>
                <a:endParaRPr lang="zh-CN" alt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240392" y="5906918"/>
                <a:ext cx="39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err="1" smtClean="0">
                    <a:latin typeface="Cambria Math" panose="02040503050406030204" pitchFamily="18" charset="0"/>
                  </a:rPr>
                  <a:t>c</a:t>
                </a:r>
                <a:r>
                  <a:rPr lang="en-US" altLang="zh-CN" i="1" baseline="-25000" dirty="0" err="1" smtClean="0">
                    <a:latin typeface="Cambria Math" panose="02040503050406030204" pitchFamily="18" charset="0"/>
                  </a:rPr>
                  <a:t>b</a:t>
                </a:r>
                <a:endParaRPr lang="zh-CN" alt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520270" y="3724499"/>
                <a:ext cx="1222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Cambria Math" panose="02040503050406030204" pitchFamily="18" charset="0"/>
                  </a:rPr>
                  <a:t>Region </a:t>
                </a:r>
                <a:r>
                  <a:rPr lang="en-US" altLang="zh-CN" b="1" i="1" dirty="0" smtClean="0">
                    <a:latin typeface="Cambria Math" panose="02040503050406030204" pitchFamily="18" charset="0"/>
                  </a:rPr>
                  <a:t>R</a:t>
                </a:r>
                <a:r>
                  <a:rPr lang="en-US" altLang="zh-CN" b="1" i="1" baseline="-25000" dirty="0" smtClean="0">
                    <a:latin typeface="Cambria Math" panose="02040503050406030204" pitchFamily="18" charset="0"/>
                  </a:rPr>
                  <a:t>a</a:t>
                </a:r>
                <a:endParaRPr lang="zh-CN" altLang="en-US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567826" y="5296340"/>
                <a:ext cx="12228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latin typeface="Cambria Math" panose="02040503050406030204" pitchFamily="18" charset="0"/>
                  </a:rPr>
                  <a:t>Region </a:t>
                </a:r>
                <a:r>
                  <a:rPr lang="en-US" altLang="zh-CN" b="1" i="1" dirty="0" err="1" smtClean="0">
                    <a:latin typeface="Cambria Math" panose="02040503050406030204" pitchFamily="18" charset="0"/>
                  </a:rPr>
                  <a:t>R</a:t>
                </a:r>
                <a:r>
                  <a:rPr lang="en-US" altLang="zh-CN" b="1" i="1" baseline="-25000" dirty="0" err="1" smtClean="0">
                    <a:latin typeface="Cambria Math" panose="02040503050406030204" pitchFamily="18" charset="0"/>
                  </a:rPr>
                  <a:t>b</a:t>
                </a:r>
                <a:endParaRPr lang="zh-CN" altLang="en-US" b="1" dirty="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662032" y="4012476"/>
                <a:ext cx="914400" cy="9125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125135" y="3708595"/>
                <a:ext cx="433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err="1" smtClean="0">
                    <a:latin typeface="Cambria Math" panose="02040503050406030204" pitchFamily="18" charset="0"/>
                  </a:rPr>
                  <a:t>S</a:t>
                </a:r>
                <a:r>
                  <a:rPr lang="en-US" altLang="zh-CN" i="1" baseline="-25000" dirty="0" err="1" smtClean="0">
                    <a:latin typeface="Cambria Math" panose="02040503050406030204" pitchFamily="18" charset="0"/>
                  </a:rPr>
                  <a:t>q</a:t>
                </a:r>
                <a:endParaRPr lang="zh-CN" altLang="en-US" dirty="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079415" y="445349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977409" y="4091556"/>
                <a:ext cx="433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err="1" smtClean="0">
                    <a:latin typeface="Cambria Math" panose="02040503050406030204" pitchFamily="18" charset="0"/>
                  </a:rPr>
                  <a:t>c</a:t>
                </a:r>
                <a:r>
                  <a:rPr lang="en-US" altLang="zh-CN" i="1" baseline="-25000" dirty="0" err="1" smtClean="0">
                    <a:latin typeface="Cambria Math" panose="02040503050406030204" pitchFamily="18" charset="0"/>
                  </a:rPr>
                  <a:t>q</a:t>
                </a:r>
                <a:endParaRPr lang="zh-CN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139880" y="3292499"/>
                    <a:ext cx="426900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600" b="1" dirty="0" smtClean="0">
                        <a:latin typeface="Cambria Math" panose="02040503050406030204" pitchFamily="18" charset="0"/>
                      </a:rPr>
                      <a:t>Boundary </a:t>
                    </a:r>
                    <a14:m>
                      <m:oMath xmlns:m="http://schemas.openxmlformats.org/officeDocument/2006/math">
                        <m:r>
                          <a:rPr lang="en-US" altLang="zh-CN" sz="16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a14:m>
                    <a:r>
                      <a:rPr lang="en-US" altLang="zh-CN" sz="1600" dirty="0" smtClean="0">
                        <a:latin typeface="Cambria Math" panose="02040503050406030204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𝐷𝑖𝑠𝑡</m:t>
                        </m:r>
                        <m:d>
                          <m:dPr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600" i="1" baseline="-25000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𝐷𝑖𝑠𝑡</m:t>
                        </m:r>
                        <m:d>
                          <m:d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HK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1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HK" sz="16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sz="16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600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HK" sz="16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sz="16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a14:m>
                    <a:endParaRPr lang="zh-CN" altLang="en-US" sz="1600" baseline="-25000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880" y="3292499"/>
                    <a:ext cx="4269003" cy="33855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857" t="-7143" b="-19643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3" name="Straight Connector 102"/>
            <p:cNvCxnSpPr/>
            <p:nvPr/>
          </p:nvCxnSpPr>
          <p:spPr>
            <a:xfrm flipH="1" flipV="1">
              <a:off x="7353251" y="4349076"/>
              <a:ext cx="693226" cy="729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7100617" y="4214787"/>
              <a:ext cx="371574" cy="19777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H="1" flipV="1">
              <a:off x="7244142" y="4575140"/>
              <a:ext cx="564385" cy="83705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7112868" y="4434360"/>
              <a:ext cx="401024" cy="259606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037069" y="5181136"/>
                  <a:ext cx="2539890" cy="432923"/>
                </a:xfrm>
                <a:prstGeom prst="wedgeRoundRectCallout">
                  <a:avLst>
                    <a:gd name="adj1" fmla="val -66730"/>
                    <a:gd name="adj2" fmla="val -11182"/>
                    <a:gd name="adj3" fmla="val 16667"/>
                  </a:avLst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HK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𝐷𝑖𝑠𝑡</m:t>
                        </m:r>
                        <m:d>
                          <m:dPr>
                            <m:ctrlP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kumimoji="1" lang="en-US" altLang="zh-TW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93" name="AutoShap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37069" y="5181136"/>
                  <a:ext cx="2539890" cy="432923"/>
                </a:xfrm>
                <a:prstGeom prst="wedgeRoundRectCallout">
                  <a:avLst>
                    <a:gd name="adj1" fmla="val -66730"/>
                    <a:gd name="adj2" fmla="val -11182"/>
                    <a:gd name="adj3" fmla="val 16667"/>
                  </a:avLst>
                </a:prstGeom>
                <a:blipFill rotWithShape="0">
                  <a:blip r:embed="rId7"/>
                  <a:stretch>
                    <a:fillRect b="-137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AutoShape 31"/>
                <p:cNvSpPr>
                  <a:spLocks noChangeArrowheads="1"/>
                </p:cNvSpPr>
                <p:nvPr/>
              </p:nvSpPr>
              <p:spPr bwMode="auto">
                <a:xfrm>
                  <a:off x="8422667" y="3160761"/>
                  <a:ext cx="3093591" cy="432923"/>
                </a:xfrm>
                <a:prstGeom prst="wedgeRoundRectCallout">
                  <a:avLst>
                    <a:gd name="adj1" fmla="val -80521"/>
                    <a:gd name="adj2" fmla="val 135461"/>
                    <a:gd name="adj3" fmla="val 16667"/>
                  </a:avLst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2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chemeClr val="tx2"/>
                      </a:solidFill>
                      <a:latin typeface="Cambria Math" panose="02040503050406030204" pitchFamily="18" charset="0"/>
                    </a:rPr>
                    <a:t>is </a:t>
                  </a:r>
                  <a:r>
                    <a:rPr lang="en-US" altLang="zh-HK" b="1" dirty="0"/>
                    <a:t>Region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HK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HK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a14:m>
                  <a:endParaRPr lang="zh-CN" altLang="en-US" dirty="0">
                    <a:solidFill>
                      <a:schemeClr val="tx2"/>
                    </a:solidFill>
                  </a:endParaRPr>
                </a:p>
                <a:p>
                  <a:pPr>
                    <a:spcBef>
                      <a:spcPct val="0"/>
                    </a:spcBef>
                  </a:pPr>
                  <a:endParaRPr kumimoji="1" lang="en-US" altLang="zh-TW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96" name="AutoShap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22667" y="3160761"/>
                  <a:ext cx="3093591" cy="432923"/>
                </a:xfrm>
                <a:prstGeom prst="wedgeRoundRectCallout">
                  <a:avLst>
                    <a:gd name="adj1" fmla="val -80521"/>
                    <a:gd name="adj2" fmla="val 135461"/>
                    <a:gd name="adj3" fmla="val 16667"/>
                  </a:avLst>
                </a:prstGeom>
                <a:blipFill rotWithShape="0">
                  <a:blip r:embed="rId8"/>
                  <a:stretch>
                    <a:fillRect t="-1460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AutoShape 31"/>
                <p:cNvSpPr>
                  <a:spLocks noChangeArrowheads="1"/>
                </p:cNvSpPr>
                <p:nvPr/>
              </p:nvSpPr>
              <p:spPr bwMode="auto">
                <a:xfrm>
                  <a:off x="8316014" y="4725801"/>
                  <a:ext cx="3093591" cy="432923"/>
                </a:xfrm>
                <a:prstGeom prst="wedgeRoundRectCallout">
                  <a:avLst>
                    <a:gd name="adj1" fmla="val -84068"/>
                    <a:gd name="adj2" fmla="val -126446"/>
                    <a:gd name="adj3" fmla="val 16667"/>
                  </a:avLst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0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altLang="zh-CN" dirty="0">
                      <a:solidFill>
                        <a:schemeClr val="tx2"/>
                      </a:solidFill>
                      <a:latin typeface="Cambria Math" panose="02040503050406030204" pitchFamily="18" charset="0"/>
                    </a:rPr>
                    <a:t> </a:t>
                  </a:r>
                  <a:r>
                    <a:rPr lang="en-US" altLang="zh-CN" dirty="0" smtClean="0">
                      <a:solidFill>
                        <a:schemeClr val="tx2"/>
                      </a:solidFill>
                      <a:latin typeface="Cambria Math" panose="02040503050406030204" pitchFamily="18" charset="0"/>
                    </a:rPr>
                    <a:t>is in </a:t>
                  </a:r>
                  <a:r>
                    <a:rPr lang="en-US" altLang="zh-HK" b="1" dirty="0"/>
                    <a:t>Region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HK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1" i="1" dirty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HK" b="1" i="1" dirty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a14:m>
                  <a:endParaRPr lang="zh-CN" altLang="en-US" dirty="0">
                    <a:solidFill>
                      <a:schemeClr val="tx2"/>
                    </a:solidFill>
                  </a:endParaRPr>
                </a:p>
                <a:p>
                  <a:pPr>
                    <a:spcBef>
                      <a:spcPct val="0"/>
                    </a:spcBef>
                  </a:pPr>
                  <a:endParaRPr kumimoji="1" lang="en-US" altLang="zh-TW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67" name="AutoShap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16014" y="4725801"/>
                  <a:ext cx="3093591" cy="432923"/>
                </a:xfrm>
                <a:prstGeom prst="wedgeRoundRectCallout">
                  <a:avLst>
                    <a:gd name="adj1" fmla="val -84068"/>
                    <a:gd name="adj2" fmla="val -126446"/>
                    <a:gd name="adj3" fmla="val 16667"/>
                  </a:avLst>
                </a:prstGeom>
                <a:blipFill rotWithShape="0">
                  <a:blip r:embed="rId9"/>
                  <a:stretch>
                    <a:fillRect b="-5426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355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83"/>
    </mc:Choice>
    <mc:Fallback xmlns="">
      <p:transition spd="slow" advTm="78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approach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HK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constraint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objective</a:t>
                </a:r>
                <a:r>
                  <a:rPr lang="en-US" dirty="0" smtClean="0"/>
                  <a:t>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HK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use the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Lagrange Multiplier (LM)</a:t>
                </a:r>
                <a:r>
                  <a:rPr lang="en-US" dirty="0" smtClean="0"/>
                  <a:t> method.</a:t>
                </a:r>
              </a:p>
              <a:p>
                <a:pPr lvl="1"/>
                <a:r>
                  <a:rPr lang="en-US" dirty="0" smtClean="0"/>
                  <a:t>Details could be found in the paper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8304" y="5530400"/>
            <a:ext cx="1233055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altLang="zh-CN" dirty="0"/>
              <a:t>correct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19335" y="5529076"/>
            <a:ext cx="1223950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sound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1262" y="5529076"/>
            <a:ext cx="1404059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 smtClean="0"/>
              <a:t>efficient</a:t>
            </a:r>
            <a:endParaRPr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15188" y="2931179"/>
            <a:ext cx="614012" cy="28010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Rectangle 14"/>
          <p:cNvSpPr/>
          <p:nvPr/>
        </p:nvSpPr>
        <p:spPr>
          <a:xfrm>
            <a:off x="5072744" y="2760027"/>
            <a:ext cx="1937656" cy="45125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1576917" y="5971768"/>
            <a:ext cx="4338713" cy="781864"/>
          </a:xfrm>
          <a:prstGeom prst="wedgeRoundRectCallout">
            <a:avLst>
              <a:gd name="adj1" fmla="val 33943"/>
              <a:gd name="adj2" fmla="val -6470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en-US" altLang="zh-TW" sz="2400" dirty="0" smtClean="0">
                <a:latin typeface="Cambria Math" panose="02040503050406030204" pitchFamily="18" charset="0"/>
                <a:ea typeface="新細明體" pitchFamily="18" charset="-120"/>
              </a:rPr>
              <a:t>The condition (3) is equivalent to the dominance condition</a:t>
            </a:r>
            <a:endParaRPr kumimoji="1" lang="en-US" altLang="zh-TW" sz="2400" dirty="0" smtClean="0">
              <a:solidFill>
                <a:schemeClr val="tx1"/>
              </a:solidFill>
              <a:latin typeface="Cambria Math" panose="02040503050406030204" pitchFamily="18" charset="0"/>
              <a:ea typeface="新細明體" pitchFamily="18" charset="-120"/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6021225" y="5939816"/>
            <a:ext cx="5628192" cy="813816"/>
          </a:xfrm>
          <a:prstGeom prst="wedgeRoundRectCallout">
            <a:avLst>
              <a:gd name="adj1" fmla="val -10116"/>
              <a:gd name="adj2" fmla="val -6129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en-US" altLang="zh-TW" sz="2400" dirty="0" smtClean="0">
                <a:latin typeface="Cambria Math" panose="02040503050406030204" pitchFamily="18" charset="0"/>
                <a:ea typeface="新細明體" pitchFamily="18" charset="-120"/>
              </a:rPr>
              <a:t>Each condition transformation takes O(d) time and the cost of LM is also O(d)</a:t>
            </a:r>
            <a:endParaRPr kumimoji="1" lang="en-US" altLang="zh-TW" sz="2400" dirty="0" smtClean="0">
              <a:solidFill>
                <a:schemeClr val="tx1"/>
              </a:solidFill>
              <a:latin typeface="Cambria Math" panose="02040503050406030204" pitchFamily="18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33501" y="1947942"/>
                <a:ext cx="10488086" cy="60875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Equivalent condition (5)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HK" sz="2400" dirty="0"/>
                  <a:t> is in </a:t>
                </a:r>
                <a:r>
                  <a:rPr lang="en-US" altLang="zh-HK" sz="2400" b="1" dirty="0"/>
                  <a:t>Region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altLang="zh-HK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HK" sz="24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HK" sz="24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HK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1" y="1947942"/>
                <a:ext cx="10488086" cy="6087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7565" y="201962"/>
                <a:ext cx="7685269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Space partitioning:</a:t>
                </a:r>
              </a:p>
              <a:p>
                <a:pPr marL="800100" lvl="1" indent="-342900">
                  <a:buFont typeface="Wingdings" panose="05000000000000000000" pitchFamily="2" charset="2"/>
                  <a:buChar char="n"/>
                </a:pPr>
                <a:r>
                  <a:rPr lang="en-US" altLang="zh-HK" sz="2400" b="1" dirty="0" smtClean="0"/>
                  <a:t>Boundary </a:t>
                </a:r>
                <a14:m>
                  <m:oMath xmlns:m="http://schemas.openxmlformats.org/officeDocument/2006/math">
                    <m:r>
                      <a:rPr lang="en-US" altLang="zh-HK" sz="2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HK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sz="24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HK" sz="24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400" b="1" baseline="-25000" dirty="0" smtClean="0"/>
              </a:p>
              <a:p>
                <a:pPr marL="800100" lvl="1" indent="-342900">
                  <a:buFont typeface="Wingdings" panose="05000000000000000000" pitchFamily="2" charset="2"/>
                  <a:buChar char="n"/>
                </a:pPr>
                <a:r>
                  <a:rPr lang="en-US" sz="2400" b="1" dirty="0" smtClean="0"/>
                  <a:t>Region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baseline="-25000" dirty="0" smtClean="0"/>
              </a:p>
              <a:p>
                <a:pPr marL="800100" lvl="1" indent="-342900">
                  <a:buFont typeface="Wingdings" panose="05000000000000000000" pitchFamily="2" charset="2"/>
                  <a:buChar char="n"/>
                </a:pPr>
                <a:r>
                  <a:rPr lang="en-US" sz="2400" b="1" dirty="0" smtClean="0"/>
                  <a:t>Region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sz="2400" b="1" baseline="-25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565" y="201962"/>
                <a:ext cx="7685269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189" t="-3089" b="-6950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257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28"/>
    </mc:Choice>
    <mc:Fallback xmlns="">
      <p:transition spd="slow" advTm="866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study: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Datasets:</a:t>
            </a:r>
          </a:p>
          <a:p>
            <a:pPr lvl="1"/>
            <a:r>
              <a:rPr lang="en-US" dirty="0" smtClean="0"/>
              <a:t>Real datasets: NBA, Color, Texture, and Forest</a:t>
            </a:r>
          </a:p>
          <a:p>
            <a:pPr lvl="1"/>
            <a:r>
              <a:rPr lang="en-US" dirty="0" smtClean="0"/>
              <a:t>Synthetic datasets</a:t>
            </a:r>
          </a:p>
          <a:p>
            <a:r>
              <a:rPr lang="en-US" dirty="0" smtClean="0"/>
              <a:t>Algorithms:</a:t>
            </a:r>
          </a:p>
          <a:p>
            <a:pPr lvl="1"/>
            <a:r>
              <a:rPr lang="en-US" dirty="0" err="1" smtClean="0"/>
              <a:t>MinMax</a:t>
            </a:r>
            <a:r>
              <a:rPr lang="en-US" dirty="0" smtClean="0"/>
              <a:t>, MBR, GP, Trigonometric, Hyperbola (our method)</a:t>
            </a:r>
          </a:p>
          <a:p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precision = TP/(TP+FP)</a:t>
            </a:r>
          </a:p>
          <a:p>
            <a:pPr lvl="1"/>
            <a:r>
              <a:rPr lang="en-US" dirty="0" smtClean="0"/>
              <a:t>recall = TP/(TP+FN)</a:t>
            </a:r>
          </a:p>
          <a:p>
            <a:pPr lvl="1"/>
            <a:r>
              <a:rPr lang="en-US" dirty="0" smtClean="0"/>
              <a:t>running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AutoShape 31"/>
          <p:cNvSpPr>
            <a:spLocks noChangeArrowheads="1"/>
          </p:cNvSpPr>
          <p:nvPr/>
        </p:nvSpPr>
        <p:spPr bwMode="auto">
          <a:xfrm>
            <a:off x="4826000" y="4847533"/>
            <a:ext cx="7114117" cy="437699"/>
          </a:xfrm>
          <a:prstGeom prst="wedgeRoundRectCallout">
            <a:avLst>
              <a:gd name="adj1" fmla="val -32088"/>
              <a:gd name="adj2" fmla="val 8652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 smtClean="0">
                <a:latin typeface="Cambria Math" panose="02040503050406030204" pitchFamily="18" charset="0"/>
              </a:rPr>
              <a:t>A </a:t>
            </a:r>
            <a:r>
              <a:rPr lang="en-US" altLang="zh-TW" sz="2400" b="1" dirty="0" smtClean="0">
                <a:solidFill>
                  <a:schemeClr val="tx2"/>
                </a:solidFill>
                <a:latin typeface="Cambria Math" panose="02040503050406030204" pitchFamily="18" charset="0"/>
              </a:rPr>
              <a:t>correct</a:t>
            </a:r>
            <a:r>
              <a:rPr lang="en-US" altLang="zh-TW" sz="2400" dirty="0" smtClean="0">
                <a:latin typeface="Cambria Math" panose="02040503050406030204" pitchFamily="18" charset="0"/>
              </a:rPr>
              <a:t> method has the precision always </a:t>
            </a:r>
            <a:r>
              <a:rPr lang="en-US" altLang="zh-TW" sz="2400" b="1" dirty="0" smtClean="0">
                <a:solidFill>
                  <a:schemeClr val="tx2"/>
                </a:solidFill>
                <a:latin typeface="Cambria Math" panose="02040503050406030204" pitchFamily="18" charset="0"/>
              </a:rPr>
              <a:t>equal to 1</a:t>
            </a:r>
            <a:endParaRPr lang="en-US" altLang="zh-TW" sz="2400" b="1" baseline="-25000" dirty="0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4826000" y="6337304"/>
            <a:ext cx="7099301" cy="437699"/>
          </a:xfrm>
          <a:prstGeom prst="wedgeRoundRectCallout">
            <a:avLst>
              <a:gd name="adj1" fmla="val -37565"/>
              <a:gd name="adj2" fmla="val -9592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 smtClean="0">
                <a:latin typeface="Cambria Math" panose="02040503050406030204" pitchFamily="18" charset="0"/>
              </a:rPr>
              <a:t>A </a:t>
            </a:r>
            <a:r>
              <a:rPr lang="en-US" altLang="zh-TW" sz="2400" b="1" dirty="0" smtClean="0">
                <a:solidFill>
                  <a:schemeClr val="tx2"/>
                </a:solidFill>
                <a:latin typeface="Cambria Math" panose="02040503050406030204" pitchFamily="18" charset="0"/>
              </a:rPr>
              <a:t>sound</a:t>
            </a:r>
            <a:r>
              <a:rPr lang="en-US" altLang="zh-TW" sz="2400" dirty="0" smtClean="0">
                <a:latin typeface="Cambria Math" panose="02040503050406030204" pitchFamily="18" charset="0"/>
              </a:rPr>
              <a:t> method has the recall always </a:t>
            </a:r>
            <a:r>
              <a:rPr lang="en-US" altLang="zh-TW" sz="2400" b="1" dirty="0" smtClean="0">
                <a:solidFill>
                  <a:schemeClr val="tx2"/>
                </a:solidFill>
                <a:latin typeface="Cambria Math" panose="02040503050406030204" pitchFamily="18" charset="0"/>
              </a:rPr>
              <a:t>equal to 1</a:t>
            </a:r>
            <a:endParaRPr lang="en-US" altLang="zh-TW" sz="2400" b="1" baseline="-25000" dirty="0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5433" y="372364"/>
            <a:ext cx="596476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</a:rPr>
              <a:t>Criteria of a method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400" b="1" dirty="0" smtClean="0"/>
              <a:t>1. Correctness</a:t>
            </a:r>
            <a:r>
              <a:rPr lang="en-US" altLang="zh-CN" sz="2400" dirty="0"/>
              <a:t>: No false </a:t>
            </a:r>
            <a:r>
              <a:rPr lang="en-US" altLang="zh-CN" sz="2400" dirty="0" smtClean="0"/>
              <a:t>positive (FP)</a:t>
            </a:r>
            <a:endParaRPr lang="en-US" altLang="zh-CN" sz="2400" dirty="0"/>
          </a:p>
          <a:p>
            <a:pPr lvl="1"/>
            <a:r>
              <a:rPr lang="en-US" altLang="zh-CN" sz="2400" b="1" dirty="0" smtClean="0"/>
              <a:t>2. Soundness</a:t>
            </a:r>
            <a:r>
              <a:rPr lang="en-US" altLang="zh-CN" sz="2400" dirty="0"/>
              <a:t>: No false </a:t>
            </a:r>
            <a:r>
              <a:rPr lang="en-US" altLang="zh-CN" sz="2400" dirty="0" smtClean="0"/>
              <a:t>negative (FN)</a:t>
            </a:r>
            <a:endParaRPr lang="en-US" altLang="zh-CN" sz="2400" dirty="0"/>
          </a:p>
          <a:p>
            <a:pPr lvl="1"/>
            <a:r>
              <a:rPr lang="en-US" altLang="zh-CN" sz="2400" b="1" dirty="0" smtClean="0"/>
              <a:t>3. Efficiency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runs </a:t>
            </a:r>
            <a:r>
              <a:rPr lang="en-US" altLang="zh-CN" sz="2400" dirty="0"/>
              <a:t>in O(d) where d is the number of </a:t>
            </a:r>
            <a:r>
              <a:rPr lang="en-US" altLang="zh-CN" sz="2400" dirty="0" smtClean="0"/>
              <a:t>dimensionality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22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51"/>
    </mc:Choice>
    <mc:Fallback xmlns="">
      <p:transition spd="slow" advTm="49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study: results (precision, NBA)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All algorithms</a:t>
            </a:r>
            <a:r>
              <a:rPr lang="en-US" dirty="0" smtClean="0"/>
              <a:t> except Trigonometric have precisions =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87" y="2848461"/>
            <a:ext cx="5873773" cy="3870665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7398327" y="77788"/>
          <a:ext cx="46932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583"/>
                <a:gridCol w="1042336"/>
                <a:gridCol w="961000"/>
                <a:gridCol w="1173307"/>
              </a:tblGrid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Methods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Correct?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Sound?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Efficient?</a:t>
                      </a:r>
                      <a:endParaRPr lang="en-US" sz="1400" dirty="0"/>
                    </a:p>
                  </a:txBody>
                  <a:tcPr/>
                </a:tc>
              </a:tr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MinMax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MBR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3011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Trigonometric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3011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Our</a:t>
                      </a:r>
                      <a:r>
                        <a:rPr lang="en-US" sz="1400" baseline="0" dirty="0" smtClean="0"/>
                        <a:t> approach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082526" y="362151"/>
            <a:ext cx="736387" cy="154443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7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39"/>
    </mc:Choice>
    <mc:Fallback xmlns="">
      <p:transition spd="slow" advTm="19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study: results (recall, NBA)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b="1" dirty="0" smtClean="0">
                <a:solidFill>
                  <a:schemeClr val="tx2"/>
                </a:solidFill>
              </a:rPr>
              <a:t>our approach (Hyperbola)</a:t>
            </a:r>
            <a:r>
              <a:rPr lang="en-US" dirty="0" smtClean="0"/>
              <a:t> and </a:t>
            </a:r>
            <a:r>
              <a:rPr lang="en-US" dirty="0" err="1" smtClean="0"/>
              <a:t>Trigonometirc</a:t>
            </a:r>
            <a:r>
              <a:rPr lang="en-US" dirty="0" smtClean="0"/>
              <a:t> have recalls =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64" y="2961365"/>
            <a:ext cx="5708233" cy="3770713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7398327" y="77788"/>
          <a:ext cx="46932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583"/>
                <a:gridCol w="1042336"/>
                <a:gridCol w="961000"/>
                <a:gridCol w="1173307"/>
              </a:tblGrid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Methods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Correct?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Sound?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Efficient?</a:t>
                      </a:r>
                      <a:endParaRPr lang="en-US" sz="1400" dirty="0"/>
                    </a:p>
                  </a:txBody>
                  <a:tcPr/>
                </a:tc>
              </a:tr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MinMax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MBR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297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3011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Trigonometric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30119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Our</a:t>
                      </a:r>
                      <a:r>
                        <a:rPr lang="en-US" sz="1400" baseline="0" dirty="0" smtClean="0"/>
                        <a:t> approach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051354" y="362151"/>
            <a:ext cx="736387" cy="154443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1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60"/>
    </mc:Choice>
    <mc:Fallback xmlns="">
      <p:transition spd="slow" advTm="26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hypersphere</a:t>
            </a:r>
            <a:r>
              <a:rPr lang="en-US" dirty="0" smtClean="0"/>
              <a:t> in a d-dimensional space</a:t>
            </a:r>
          </a:p>
          <a:p>
            <a:pPr lvl="1"/>
            <a:r>
              <a:rPr lang="en-US" altLang="zh-HK" dirty="0"/>
              <a:t>(center, radius</a:t>
            </a:r>
            <a:r>
              <a:rPr lang="en-US" altLang="zh-HK" dirty="0" smtClean="0"/>
              <a:t>)</a:t>
            </a:r>
          </a:p>
          <a:p>
            <a:pPr lvl="1"/>
            <a:r>
              <a:rPr lang="en-US" altLang="zh-HK" dirty="0" smtClean="0"/>
              <a:t>the set of all points that have their distances from the center bounded by the radius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5204" y="4023518"/>
            <a:ext cx="1828800" cy="1828800"/>
            <a:chOff x="3405717" y="4190220"/>
            <a:chExt cx="1828800" cy="1828800"/>
          </a:xfrm>
        </p:grpSpPr>
        <p:sp>
          <p:nvSpPr>
            <p:cNvPr id="5" name="Oval 4"/>
            <p:cNvSpPr/>
            <p:nvPr/>
          </p:nvSpPr>
          <p:spPr>
            <a:xfrm>
              <a:off x="3405717" y="4190220"/>
              <a:ext cx="1828800" cy="18288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274397" y="5056061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7"/>
              <a:endCxn id="5" idx="7"/>
            </p:cNvCxnSpPr>
            <p:nvPr/>
          </p:nvCxnSpPr>
          <p:spPr>
            <a:xfrm flipV="1">
              <a:off x="4352446" y="4458042"/>
              <a:ext cx="614249" cy="611410"/>
            </a:xfrm>
            <a:prstGeom prst="line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006575" y="4850039"/>
                  <a:ext cx="2678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575" y="4850039"/>
                  <a:ext cx="26782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375584" y="4458042"/>
                  <a:ext cx="2678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584" y="4458042"/>
                  <a:ext cx="26782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791176" y="4023518"/>
            <a:ext cx="1828800" cy="1828800"/>
            <a:chOff x="6758517" y="4187381"/>
            <a:chExt cx="1828800" cy="1828800"/>
          </a:xfrm>
        </p:grpSpPr>
        <p:sp>
          <p:nvSpPr>
            <p:cNvPr id="8" name="Oval 7"/>
            <p:cNvSpPr/>
            <p:nvPr/>
          </p:nvSpPr>
          <p:spPr>
            <a:xfrm>
              <a:off x="6758517" y="4187381"/>
              <a:ext cx="1828800" cy="18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914400" h="914400"/>
              <a:bevelB w="914400" h="914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627197" y="5056061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694357" y="4458038"/>
              <a:ext cx="614249" cy="611410"/>
            </a:xfrm>
            <a:prstGeom prst="line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771521" y="4480707"/>
                  <a:ext cx="2678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1521" y="4480707"/>
                  <a:ext cx="26782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359375" y="4884782"/>
                  <a:ext cx="2678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9375" y="4884782"/>
                  <a:ext cx="267822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AutoShape 31"/>
          <p:cNvSpPr>
            <a:spLocks noChangeArrowheads="1"/>
          </p:cNvSpPr>
          <p:nvPr/>
        </p:nvSpPr>
        <p:spPr bwMode="auto">
          <a:xfrm>
            <a:off x="3731922" y="6084189"/>
            <a:ext cx="1297280" cy="333624"/>
          </a:xfrm>
          <a:prstGeom prst="wedgeRoundRectCallout">
            <a:avLst>
              <a:gd name="adj1" fmla="val -22745"/>
              <a:gd name="adj2" fmla="val -16657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latin typeface="Cambria Math" panose="02040503050406030204" pitchFamily="18" charset="0"/>
              </a:rPr>
              <a:t>2D: a disk</a:t>
            </a:r>
            <a:endParaRPr lang="en-US" altLang="zh-TW" sz="1800" dirty="0">
              <a:latin typeface="Cambria Math" panose="02040503050406030204" pitchFamily="18" charset="0"/>
            </a:endParaRPr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7290071" y="6129698"/>
            <a:ext cx="1297280" cy="333624"/>
          </a:xfrm>
          <a:prstGeom prst="wedgeRoundRectCallout">
            <a:avLst>
              <a:gd name="adj1" fmla="val -22745"/>
              <a:gd name="adj2" fmla="val -16657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</a:rPr>
              <a:t>3</a:t>
            </a:r>
            <a:r>
              <a:rPr lang="en-US" altLang="zh-TW" sz="1800" dirty="0" smtClean="0">
                <a:latin typeface="Cambria Math" panose="02040503050406030204" pitchFamily="18" charset="0"/>
              </a:rPr>
              <a:t>D: a ball</a:t>
            </a:r>
            <a:endParaRPr lang="en-US" altLang="zh-TW" sz="1800" dirty="0">
              <a:latin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1"/>
    </mc:Choice>
    <mc:Fallback xmlns="">
      <p:transition spd="slow" advTm="26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study: results (running time, NBA)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MinMax</a:t>
            </a:r>
            <a:r>
              <a:rPr lang="en-US" dirty="0" smtClean="0"/>
              <a:t> &lt; GP &lt; </a:t>
            </a:r>
            <a:r>
              <a:rPr lang="en-US" b="1" dirty="0" smtClean="0">
                <a:solidFill>
                  <a:schemeClr val="tx2"/>
                </a:solidFill>
              </a:rPr>
              <a:t>Hyperbola (our method)</a:t>
            </a:r>
            <a:r>
              <a:rPr lang="en-US" dirty="0" smtClean="0"/>
              <a:t> &lt; MBR &lt; Trigonometric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28" y="2976462"/>
            <a:ext cx="5640753" cy="377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6"/>
    </mc:Choice>
    <mc:Fallback xmlns="">
      <p:transition spd="slow" advTm="1446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solution for the </a:t>
            </a:r>
            <a:r>
              <a:rPr lang="en-US" dirty="0" err="1" smtClean="0"/>
              <a:t>hypersphere</a:t>
            </a:r>
            <a:r>
              <a:rPr lang="en-US" dirty="0" smtClean="0"/>
              <a:t> dominance problem, which is correct, sound and efficient for any dimension</a:t>
            </a:r>
          </a:p>
          <a:p>
            <a:r>
              <a:rPr lang="en-US" dirty="0" smtClean="0"/>
              <a:t>An application study: </a:t>
            </a:r>
            <a:r>
              <a:rPr lang="en-US" dirty="0" err="1" smtClean="0"/>
              <a:t>kNN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53"/>
    </mc:Choice>
    <mc:Fallback xmlns="">
      <p:transition spd="slow" advTm="3205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4"/>
    </mc:Choice>
    <mc:Fallback xmlns="">
      <p:transition spd="slow" advTm="475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The following slides are for backup use only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 smtClean="0"/>
              <a:t>Hyperspheres</a:t>
            </a:r>
            <a:r>
              <a:rPr lang="en-US" altLang="zh-HK" dirty="0" smtClean="0"/>
              <a:t> in uncertain databases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Song and </a:t>
            </a:r>
            <a:r>
              <a:rPr lang="en-US" altLang="zh-HK" dirty="0" err="1" smtClean="0"/>
              <a:t>Roussopoulos</a:t>
            </a:r>
            <a:r>
              <a:rPr lang="en-US" altLang="zh-HK" dirty="0"/>
              <a:t> </a:t>
            </a:r>
            <a:r>
              <a:rPr lang="en-US" altLang="zh-HK" dirty="0" smtClean="0"/>
              <a:t>[SSTD’01]</a:t>
            </a:r>
            <a:endParaRPr lang="en-US" altLang="zh-HK" dirty="0"/>
          </a:p>
          <a:p>
            <a:r>
              <a:rPr lang="en-US" altLang="zh-HK" dirty="0" smtClean="0"/>
              <a:t>Cheng et al. [TKDE’04]</a:t>
            </a:r>
            <a:endParaRPr lang="en-US" altLang="zh-HK" dirty="0"/>
          </a:p>
          <a:p>
            <a:r>
              <a:rPr lang="en-US" altLang="zh-HK" dirty="0" smtClean="0"/>
              <a:t>Chen and Cheng [ICDE’07]</a:t>
            </a:r>
            <a:endParaRPr lang="en-US" altLang="zh-HK" dirty="0"/>
          </a:p>
          <a:p>
            <a:r>
              <a:rPr lang="en-US" altLang="zh-HK" dirty="0" err="1" smtClean="0"/>
              <a:t>Beskales</a:t>
            </a:r>
            <a:r>
              <a:rPr lang="en-US" altLang="zh-HK" dirty="0" smtClean="0"/>
              <a:t> et al. [PVLDB’08]</a:t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TW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93801" y="3381858"/>
                <a:ext cx="10261600" cy="51212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Dominance condition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1" y="3381858"/>
                <a:ext cx="10261600" cy="51212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93801" y="4101257"/>
                <a:ext cx="10261600" cy="512127"/>
              </a:xfrm>
              <a:prstGeom prst="rect">
                <a:avLst/>
              </a:prstGeom>
              <a:solidFill>
                <a:schemeClr val="bg2">
                  <a:lumMod val="10000"/>
                  <a:lumOff val="9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>
                    <a:solidFill>
                      <a:schemeClr val="tx2"/>
                    </a:solidFill>
                  </a:rPr>
                  <a:t>Equivalent condition </a:t>
                </a:r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(1): 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𝑀𝑎𝑥𝐷𝑖𝑠𝑡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𝑀𝑖𝑛𝐷𝑖𝑠𝑡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1" y="4101257"/>
                <a:ext cx="10261600" cy="5121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93800" y="1994479"/>
                <a:ext cx="9164229" cy="114250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Major idea:</a:t>
                </a:r>
              </a:p>
              <a:p>
                <a:r>
                  <a:rPr lang="en-US" altLang="zh-HK" sz="2400" dirty="0" smtClean="0">
                    <a:solidFill>
                      <a:schemeClr val="tx1"/>
                    </a:solidFill>
                  </a:rPr>
                  <a:t>Derive an </a:t>
                </a:r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equivalent condition</a:t>
                </a:r>
                <a:r>
                  <a:rPr lang="en-US" altLang="zh-HK" sz="24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altLang="zh-H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HK" sz="2400" i="1" baseline="-2500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HK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HK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HK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2400" i="1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altLang="zh-HK" sz="2400" dirty="0" smtClean="0">
                    <a:solidFill>
                      <a:schemeClr val="tx1"/>
                    </a:solidFill>
                  </a:rPr>
                  <a:t> and check whether the derived condition is true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1994479"/>
                <a:ext cx="9164229" cy="11425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93801" y="4917763"/>
                <a:ext cx="10261600" cy="5121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Equivalent condition (2):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1" y="4917763"/>
                <a:ext cx="10261600" cy="5121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93800" y="5696668"/>
                <a:ext cx="10261601" cy="100417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HK" sz="2400" b="1" dirty="0" smtClean="0">
                    <a:solidFill>
                      <a:schemeClr val="tx2"/>
                    </a:solidFill>
                  </a:rPr>
                  <a:t>Equivalent condition (3)</a:t>
                </a:r>
                <a:r>
                  <a:rPr lang="en-US" altLang="zh-HK" sz="2400" dirty="0" smtClean="0"/>
                  <a:t>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sz="2400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HK" sz="24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HK" sz="24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2400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2400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2400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5696668"/>
                <a:ext cx="10261601" cy="10041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31"/>
              <p:cNvSpPr>
                <a:spLocks noChangeArrowheads="1"/>
              </p:cNvSpPr>
              <p:nvPr/>
            </p:nvSpPr>
            <p:spPr bwMode="auto">
              <a:xfrm>
                <a:off x="5239513" y="6305426"/>
                <a:ext cx="4942549" cy="333624"/>
              </a:xfrm>
              <a:prstGeom prst="wedgeRoundRectCallout">
                <a:avLst>
                  <a:gd name="adj1" fmla="val -110164"/>
                  <a:gd name="adj2" fmla="val 3957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altLang="zh-HK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HK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HK" sz="1800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HK" sz="1800" dirty="0"/>
                  <a:t>: </a:t>
                </a:r>
                <a14:m>
                  <m:oMath xmlns:m="http://schemas.openxmlformats.org/officeDocument/2006/math">
                    <m:r>
                      <a:rPr lang="en-US" altLang="zh-HK" sz="18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18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altLang="zh-HK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HK" sz="18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18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altLang="zh-HK" sz="18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HK" sz="1800" i="1" baseline="-25000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HK" sz="1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HK" sz="1800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HK" sz="1800" b="1" baseline="-25000" dirty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zh-TW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9513" y="6305426"/>
                <a:ext cx="4942549" cy="333624"/>
              </a:xfrm>
              <a:prstGeom prst="wedgeRoundRectCallout">
                <a:avLst>
                  <a:gd name="adj1" fmla="val -110164"/>
                  <a:gd name="adj2" fmla="val 39573"/>
                  <a:gd name="adj3" fmla="val 16667"/>
                </a:avLst>
              </a:prstGeom>
              <a:blipFill rotWithShape="0">
                <a:blip r:embed="rId8"/>
                <a:stretch>
                  <a:fillRect t="-1754" b="-4035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9"/>
              <p:cNvSpPr txBox="1">
                <a:spLocks noChangeArrowheads="1"/>
              </p:cNvSpPr>
              <p:nvPr/>
            </p:nvSpPr>
            <p:spPr bwMode="auto">
              <a:xfrm>
                <a:off x="2088291" y="57287"/>
                <a:ext cx="7301242" cy="196752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Definition 1: </a:t>
                </a:r>
                <a:r>
                  <a:rPr lang="en-US" sz="2400" b="1" dirty="0" err="1" smtClean="0">
                    <a:solidFill>
                      <a:schemeClr val="tx2"/>
                    </a:solidFill>
                  </a:rPr>
                  <a:t>Hypersphere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 dominance</a:t>
                </a:r>
              </a:p>
              <a:p>
                <a:r>
                  <a:rPr lang="en-US" sz="2400" dirty="0" smtClean="0"/>
                  <a:t>Given 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it decides </a:t>
                </a:r>
                <a:r>
                  <a:rPr lang="en-US" sz="2400" dirty="0"/>
                  <a:t>whether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1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8291" y="57287"/>
                <a:ext cx="7301242" cy="1967526"/>
              </a:xfrm>
              <a:prstGeom prst="rect">
                <a:avLst/>
              </a:prstGeom>
              <a:blipFill rotWithShape="0">
                <a:blip r:embed="rId9"/>
                <a:stretch>
                  <a:fillRect l="-1251" t="-2154" b="-184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31"/>
          <p:cNvSpPr>
            <a:spLocks noChangeArrowheads="1"/>
          </p:cNvSpPr>
          <p:nvPr/>
        </p:nvSpPr>
        <p:spPr bwMode="auto">
          <a:xfrm>
            <a:off x="8059677" y="339026"/>
            <a:ext cx="3934796" cy="519156"/>
          </a:xfrm>
          <a:prstGeom prst="wedgeRoundRectCallout">
            <a:avLst>
              <a:gd name="adj1" fmla="val -136268"/>
              <a:gd name="adj2" fmla="val 1679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dirty="0" smtClean="0">
                <a:solidFill>
                  <a:schemeClr val="tx2"/>
                </a:solidFill>
              </a:rPr>
              <a:t>Dominance condition</a:t>
            </a:r>
            <a:endParaRPr lang="en-US" altLang="zh-TW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AutoShape 31"/>
              <p:cNvSpPr>
                <a:spLocks noChangeArrowheads="1"/>
              </p:cNvSpPr>
              <p:nvPr/>
            </p:nvSpPr>
            <p:spPr bwMode="auto">
              <a:xfrm>
                <a:off x="8059676" y="815148"/>
                <a:ext cx="3934797" cy="817269"/>
              </a:xfrm>
              <a:prstGeom prst="wedgeRoundRectCallout">
                <a:avLst>
                  <a:gd name="adj1" fmla="val 9692"/>
                  <a:gd name="adj2" fmla="val -437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b="1" dirty="0" smtClean="0">
                    <a:solidFill>
                      <a:schemeClr val="tx2"/>
                    </a:solidFill>
                  </a:rPr>
                  <a:t>Yes: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altLang="zh-TW" sz="2800" dirty="0" smtClean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2000" b="1" dirty="0" smtClean="0">
                    <a:solidFill>
                      <a:schemeClr val="tx2"/>
                    </a:solidFill>
                  </a:rPr>
                  <a:t>No: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17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59676" y="815148"/>
                <a:ext cx="3934797" cy="817269"/>
              </a:xfrm>
              <a:prstGeom prst="wedgeRoundRectCallout">
                <a:avLst>
                  <a:gd name="adj1" fmla="val 9692"/>
                  <a:gd name="adj2" fmla="val -4372"/>
                  <a:gd name="adj3" fmla="val 16667"/>
                </a:avLst>
              </a:prstGeom>
              <a:blipFill rotWithShape="0">
                <a:blip r:embed="rId10"/>
                <a:stretch>
                  <a:fillRect l="-463" b="-110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511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45"/>
    </mc:Choice>
    <mc:Fallback xmlns="">
      <p:transition spd="slow" advTm="88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5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application study: </a:t>
            </a:r>
            <a:r>
              <a:rPr lang="en-US" dirty="0" err="1" smtClean="0"/>
              <a:t>kNN</a:t>
            </a:r>
            <a:r>
              <a:rPr lang="en-US" dirty="0" smtClean="0"/>
              <a:t> </a:t>
            </a:r>
            <a:r>
              <a:rPr lang="en-US" dirty="0" err="1" smtClean="0"/>
              <a:t>qeury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kNN query: </a:t>
                </a:r>
              </a:p>
              <a:p>
                <a:pPr lvl="1"/>
                <a:r>
                  <a:rPr lang="en-US" dirty="0" smtClean="0"/>
                  <a:t>Given a set </a:t>
                </a:r>
                <a:r>
                  <a:rPr lang="en-US" i="1" dirty="0">
                    <a:latin typeface="Cambria Math" panose="02040503050406030204" pitchFamily="18" charset="0"/>
                  </a:rPr>
                  <a:t>D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hyperspheres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, a query </a:t>
                </a:r>
                <a:r>
                  <a:rPr lang="en-US" dirty="0" err="1" smtClean="0"/>
                  <a:t>hypershere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/>
                  <a:t>the query finds a set of </a:t>
                </a:r>
                <a:r>
                  <a:rPr lang="en-US" dirty="0" err="1" smtClean="0"/>
                  <a:t>hyperspheres</a:t>
                </a:r>
                <a:r>
                  <a:rPr lang="en-US" dirty="0" smtClean="0"/>
                  <a:t> in </a:t>
                </a:r>
                <a:r>
                  <a:rPr lang="en-US" i="1" dirty="0">
                    <a:latin typeface="Cambria Math" panose="02040503050406030204" pitchFamily="18" charset="0"/>
                  </a:rPr>
                  <a:t>D</a:t>
                </a:r>
                <a:r>
                  <a:rPr lang="en-US" dirty="0" smtClean="0"/>
                  <a:t> each of which is not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:r>
                  <a:rPr lang="en-US" dirty="0" err="1" smtClean="0"/>
                  <a:t>hypersphere</a:t>
                </a:r>
                <a:r>
                  <a:rPr lang="en-US" dirty="0" smtClean="0"/>
                  <a:t> in </a:t>
                </a:r>
                <a:r>
                  <a:rPr lang="en-US" i="1" dirty="0">
                    <a:latin typeface="Cambria Math" panose="02040503050406030204" pitchFamily="18" charset="0"/>
                  </a:rPr>
                  <a:t>D</a:t>
                </a:r>
                <a:r>
                  <a:rPr lang="en-US" dirty="0" smtClean="0"/>
                  <a:t> with the </a:t>
                </a:r>
                <a:r>
                  <a:rPr lang="en-US" i="1" dirty="0">
                    <a:latin typeface="Cambria Math" panose="02040503050406030204" pitchFamily="18" charset="0"/>
                  </a:rPr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smallest maximum distance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A best-first search algorithm based on SS-tree</a:t>
                </a:r>
              </a:p>
              <a:p>
                <a:pPr lvl="1"/>
                <a:r>
                  <a:rPr lang="en-US" dirty="0" smtClean="0"/>
                  <a:t>Some pruning strategies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71" t="-1926" r="-706" b="-1570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2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3"/>
    </mc:Choice>
    <mc:Fallback xmlns="">
      <p:transition spd="slow" advTm="43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2112" y="2617528"/>
            <a:ext cx="2700403" cy="1268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14704" y="3642175"/>
            <a:ext cx="7945" cy="549839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690838" y="2629539"/>
            <a:ext cx="768251" cy="1234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20185" y="3904660"/>
            <a:ext cx="271233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83346" y="2233678"/>
                <a:ext cx="38596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latin typeface="Cambria Math" panose="02040503050406030204" pitchFamily="18" charset="0"/>
                  </a:rPr>
                  <a:t>Boundary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altLang="zh-CN" sz="1600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i="1" baseline="-25000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HK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sz="1600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HK" sz="16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346" y="2233678"/>
                <a:ext cx="3859611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948" t="-5357" b="-2142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536294" y="2629538"/>
            <a:ext cx="12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mbria Math" panose="02040503050406030204" pitchFamily="18" charset="0"/>
              </a:rPr>
              <a:t>Region </a:t>
            </a:r>
            <a:r>
              <a:rPr lang="en-US" altLang="zh-CN" b="1" i="1" dirty="0" smtClean="0">
                <a:latin typeface="Cambria Math" panose="02040503050406030204" pitchFamily="18" charset="0"/>
              </a:rPr>
              <a:t>R</a:t>
            </a:r>
            <a:r>
              <a:rPr lang="en-US" altLang="zh-CN" b="1" i="1" baseline="-25000" dirty="0" smtClean="0">
                <a:latin typeface="Cambria Math" panose="02040503050406030204" pitchFamily="18" charset="0"/>
              </a:rPr>
              <a:t>a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52642" y="4178623"/>
            <a:ext cx="122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Cambria Math" panose="02040503050406030204" pitchFamily="18" charset="0"/>
              </a:rPr>
              <a:t>Region </a:t>
            </a:r>
            <a:r>
              <a:rPr lang="en-US" altLang="zh-CN" b="1" i="1" dirty="0" err="1" smtClean="0">
                <a:latin typeface="Cambria Math" panose="02040503050406030204" pitchFamily="18" charset="0"/>
              </a:rPr>
              <a:t>R</a:t>
            </a:r>
            <a:r>
              <a:rPr lang="en-US" altLang="zh-CN" b="1" i="1" baseline="-25000" dirty="0" err="1" smtClean="0">
                <a:latin typeface="Cambria Math" panose="02040503050406030204" pitchFamily="18" charset="0"/>
              </a:rPr>
              <a:t>b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23839" y="4703046"/>
                <a:ext cx="49656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Illustration 1: 2D space,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are two points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= 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= 0)</a:t>
                </a:r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839" y="4703046"/>
                <a:ext cx="496569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106" t="-5607" r="-1106" b="-13084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012982" y="2548715"/>
            <a:ext cx="2086350" cy="2060967"/>
            <a:chOff x="2307704" y="4040058"/>
            <a:chExt cx="2086350" cy="2060967"/>
          </a:xfrm>
        </p:grpSpPr>
        <p:sp>
          <p:nvSpPr>
            <p:cNvPr id="14" name="Oval 13"/>
            <p:cNvSpPr/>
            <p:nvPr/>
          </p:nvSpPr>
          <p:spPr>
            <a:xfrm>
              <a:off x="3320688" y="4301037"/>
              <a:ext cx="914400" cy="91259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71651" y="5042078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68325" y="5669966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07704" y="5731693"/>
                  <a:ext cx="7461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mbria Math" panose="02040503050406030204" pitchFamily="18" charset="0"/>
                    </a:rPr>
                    <a:t>S</a:t>
                  </a:r>
                  <a:r>
                    <a:rPr lang="en-US" altLang="zh-CN" i="1" baseline="-25000" dirty="0" err="1" smtClean="0">
                      <a:latin typeface="Cambria Math" panose="02040503050406030204" pitchFamily="18" charset="0"/>
                    </a:rPr>
                    <a:t>b</a:t>
                  </a:r>
                  <a:r>
                    <a:rPr lang="en-US" altLang="zh-CN" dirty="0">
                      <a:latin typeface="Cambria Math" panose="02040503050406030204" pitchFamily="18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b="0" i="1" baseline="-25000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US" altLang="zh-CN" dirty="0">
                      <a:latin typeface="Cambria Math" panose="02040503050406030204" pitchFamily="18" charset="0"/>
                    </a:rPr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704" y="5731693"/>
                  <a:ext cx="746142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377" t="-8197" r="-19672" b="-24590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3960701" y="4040058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08817" y="4655451"/>
                  <a:ext cx="8925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i="1" dirty="0" smtClean="0">
                      <a:latin typeface="Cambria Math" panose="02040503050406030204" pitchFamily="18" charset="0"/>
                    </a:rPr>
                    <a:t>S</a:t>
                  </a:r>
                  <a:r>
                    <a:rPr lang="en-US" altLang="zh-CN" i="1" baseline="-25000" dirty="0" smtClean="0">
                      <a:latin typeface="Cambria Math" panose="02040503050406030204" pitchFamily="18" charset="0"/>
                    </a:rPr>
                    <a:t>a</a:t>
                  </a:r>
                  <a:r>
                    <a:rPr lang="en-US" altLang="zh-CN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zh-CN" dirty="0" smtClean="0">
                      <a:latin typeface="Cambria Math" panose="02040503050406030204" pitchFamily="18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CN" i="1" baseline="-25000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zh-CN" dirty="0" smtClean="0">
                      <a:latin typeface="Cambria Math" panose="02040503050406030204" pitchFamily="18" charset="0"/>
                    </a:rPr>
                    <a:t>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8817" y="4655451"/>
                  <a:ext cx="892591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164" t="-10000" b="-26667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3757907" y="4718990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55901" y="4357050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c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5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20" y="4543104"/>
            <a:ext cx="2162175" cy="1657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082" y="4498972"/>
            <a:ext cx="1986060" cy="183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Hyperspheres</a:t>
            </a:r>
            <a:r>
              <a:rPr lang="en-US" dirty="0" smtClean="0"/>
              <a:t> are commonly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Uncertain databases</a:t>
            </a:r>
          </a:p>
          <a:p>
            <a:pPr lvl="1"/>
            <a:r>
              <a:rPr lang="en-US" sz="2400" dirty="0" smtClean="0"/>
              <a:t>the location of an </a:t>
            </a:r>
            <a:r>
              <a:rPr lang="en-US" sz="2400" dirty="0" smtClean="0">
                <a:solidFill>
                  <a:schemeClr val="tx2"/>
                </a:solidFill>
              </a:rPr>
              <a:t>uncertain</a:t>
            </a:r>
            <a:r>
              <a:rPr lang="en-US" sz="2400" dirty="0" smtClean="0"/>
              <a:t> object</a:t>
            </a:r>
          </a:p>
          <a:p>
            <a:r>
              <a:rPr lang="en-US" sz="2800" dirty="0" smtClean="0"/>
              <a:t>Spatial databases </a:t>
            </a:r>
          </a:p>
          <a:p>
            <a:pPr lvl="1"/>
            <a:r>
              <a:rPr lang="en-US" sz="2400" dirty="0" smtClean="0"/>
              <a:t>SS-tree, SS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-tree, M-tree, VP-tree and SR-tree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6470" y="2909637"/>
            <a:ext cx="5029458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SS-tree: similar to R-tree with </a:t>
            </a:r>
            <a:r>
              <a:rPr lang="en-US" altLang="zh-CN" b="1" dirty="0" err="1" smtClean="0"/>
              <a:t>hyperrectangles</a:t>
            </a:r>
            <a:r>
              <a:rPr lang="en-US" altLang="zh-CN" dirty="0" smtClean="0"/>
              <a:t> replaced by </a:t>
            </a:r>
            <a:r>
              <a:rPr lang="en-US" altLang="zh-CN" b="1" dirty="0" err="1" smtClean="0"/>
              <a:t>hypersphere</a:t>
            </a:r>
            <a:r>
              <a:rPr lang="en-US" altLang="zh-CN" b="1" dirty="0" err="1"/>
              <a:t>s</a:t>
            </a:r>
            <a:endParaRPr lang="zh-CN" altLang="en-US" b="1" dirty="0"/>
          </a:p>
        </p:txBody>
      </p:sp>
      <p:sp>
        <p:nvSpPr>
          <p:cNvPr id="22" name="AutoShape 31"/>
          <p:cNvSpPr>
            <a:spLocks noChangeArrowheads="1"/>
          </p:cNvSpPr>
          <p:nvPr/>
        </p:nvSpPr>
        <p:spPr bwMode="auto">
          <a:xfrm>
            <a:off x="6429723" y="4102151"/>
            <a:ext cx="2871257" cy="445917"/>
          </a:xfrm>
          <a:prstGeom prst="wedgeRoundRectCallout">
            <a:avLst>
              <a:gd name="adj1" fmla="val -10718"/>
              <a:gd name="adj2" fmla="val 6185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latin typeface="Cambria Math" panose="02040503050406030204" pitchFamily="18" charset="0"/>
              </a:rPr>
              <a:t>SS-tree based on A-H</a:t>
            </a:r>
            <a:endParaRPr lang="en-US" altLang="zh-TW" sz="1800" dirty="0">
              <a:latin typeface="Cambria Math" panose="02040503050406030204" pitchFamily="18" charset="0"/>
            </a:endParaRPr>
          </a:p>
        </p:txBody>
      </p:sp>
      <p:sp>
        <p:nvSpPr>
          <p:cNvPr id="23" name="AutoShape 31"/>
          <p:cNvSpPr>
            <a:spLocks noChangeArrowheads="1"/>
          </p:cNvSpPr>
          <p:nvPr/>
        </p:nvSpPr>
        <p:spPr bwMode="auto">
          <a:xfrm>
            <a:off x="2800034" y="4053055"/>
            <a:ext cx="2607192" cy="445917"/>
          </a:xfrm>
          <a:prstGeom prst="wedgeRoundRectCallout">
            <a:avLst>
              <a:gd name="adj1" fmla="val 36108"/>
              <a:gd name="adj2" fmla="val 8138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Cambria Math" panose="02040503050406030204" pitchFamily="18" charset="0"/>
              </a:rPr>
              <a:t>l</a:t>
            </a:r>
            <a:r>
              <a:rPr lang="en-US" altLang="zh-TW" sz="1800" dirty="0" smtClean="0">
                <a:latin typeface="Cambria Math" panose="02040503050406030204" pitchFamily="18" charset="0"/>
              </a:rPr>
              <a:t>ayout of 8 objects: A-H</a:t>
            </a:r>
            <a:endParaRPr lang="en-US" altLang="zh-TW" sz="1800" dirty="0">
              <a:latin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6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2"/>
    </mc:Choice>
    <mc:Fallback xmlns="">
      <p:transition spd="slow" advTm="42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Scenario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Ada</a:t>
            </a:r>
            <a:r>
              <a:rPr lang="en-US" sz="2400" dirty="0" smtClean="0"/>
              <a:t> has her location uncertain, but constrained in a disk </a:t>
            </a:r>
            <a:r>
              <a:rPr lang="en-US" sz="2400" i="1" kern="1200" dirty="0">
                <a:solidFill>
                  <a:schemeClr val="tx2"/>
                </a:solidFill>
                <a:latin typeface="Cambria Math" panose="02040503050406030204" pitchFamily="18" charset="0"/>
                <a:cs typeface="+mn-cs"/>
              </a:rPr>
              <a:t>S</a:t>
            </a:r>
            <a:r>
              <a:rPr lang="en-US" sz="2400" i="1" kern="1200" baseline="-25000" dirty="0">
                <a:solidFill>
                  <a:schemeClr val="tx2"/>
                </a:solidFill>
                <a:latin typeface="Cambria Math" panose="02040503050406030204" pitchFamily="18" charset="0"/>
                <a:cs typeface="+mn-cs"/>
              </a:rPr>
              <a:t>a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Bob</a:t>
            </a:r>
            <a:r>
              <a:rPr lang="en-US" sz="2400" dirty="0" smtClean="0"/>
              <a:t> </a:t>
            </a:r>
            <a:r>
              <a:rPr lang="en-US" sz="2400" dirty="0"/>
              <a:t>has </a:t>
            </a:r>
            <a:r>
              <a:rPr lang="en-US" sz="2400" dirty="0" smtClean="0"/>
              <a:t>his </a:t>
            </a:r>
            <a:r>
              <a:rPr lang="en-US" sz="2400" dirty="0"/>
              <a:t>location uncertain, but constrained </a:t>
            </a:r>
            <a:r>
              <a:rPr lang="en-US" sz="2400" dirty="0" smtClean="0"/>
              <a:t>in</a:t>
            </a:r>
            <a:r>
              <a:rPr lang="en-US" altLang="zh-HK" sz="2400" dirty="0"/>
              <a:t> a disk</a:t>
            </a:r>
            <a:r>
              <a:rPr lang="en-US" sz="2400" dirty="0" smtClean="0"/>
              <a:t> </a:t>
            </a:r>
            <a:r>
              <a:rPr lang="en-US" sz="2400" i="1" kern="1200" dirty="0" smtClean="0">
                <a:solidFill>
                  <a:schemeClr val="tx2"/>
                </a:solidFill>
                <a:latin typeface="Cambria Math" panose="02040503050406030204" pitchFamily="18" charset="0"/>
                <a:cs typeface="+mn-cs"/>
              </a:rPr>
              <a:t>S</a:t>
            </a:r>
            <a:r>
              <a:rPr lang="en-US" sz="2400" i="1" kern="1200" baseline="-25000" dirty="0" smtClean="0">
                <a:solidFill>
                  <a:schemeClr val="tx2"/>
                </a:solidFill>
                <a:latin typeface="Cambria Math" panose="02040503050406030204" pitchFamily="18" charset="0"/>
                <a:cs typeface="+mn-cs"/>
              </a:rPr>
              <a:t>b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Connie</a:t>
            </a:r>
            <a:r>
              <a:rPr lang="en-US" sz="2400" dirty="0" smtClean="0"/>
              <a:t> has her </a:t>
            </a:r>
            <a:r>
              <a:rPr lang="en-US" sz="2400" dirty="0"/>
              <a:t>location uncertain, but constrained </a:t>
            </a:r>
            <a:r>
              <a:rPr lang="en-US" sz="2400" dirty="0" smtClean="0"/>
              <a:t>in</a:t>
            </a:r>
            <a:r>
              <a:rPr lang="en-US" altLang="zh-HK" sz="2400" dirty="0"/>
              <a:t> a </a:t>
            </a:r>
            <a:r>
              <a:rPr lang="en-US" altLang="zh-HK" sz="2400" dirty="0" smtClean="0"/>
              <a:t>disk</a:t>
            </a:r>
            <a:r>
              <a:rPr lang="en-US" sz="2400" dirty="0" smtClean="0"/>
              <a:t> </a:t>
            </a:r>
            <a:r>
              <a:rPr lang="en-US" sz="2400" i="1" kern="1200" dirty="0">
                <a:solidFill>
                  <a:schemeClr val="tx2"/>
                </a:solidFill>
                <a:latin typeface="Cambria Math" panose="02040503050406030204" pitchFamily="18" charset="0"/>
                <a:cs typeface="+mn-cs"/>
              </a:rPr>
              <a:t>S</a:t>
            </a:r>
            <a:r>
              <a:rPr lang="en-US" sz="2400" i="1" kern="1200" baseline="-25000" dirty="0">
                <a:solidFill>
                  <a:schemeClr val="tx2"/>
                </a:solidFill>
                <a:latin typeface="Cambria Math" panose="02040503050406030204" pitchFamily="18" charset="0"/>
                <a:cs typeface="+mn-cs"/>
              </a:rPr>
              <a:t>q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Question</a:t>
            </a:r>
          </a:p>
          <a:p>
            <a:pPr lvl="1"/>
            <a:r>
              <a:rPr lang="en-US" sz="2400" dirty="0" smtClean="0"/>
              <a:t>Is Ada always closer to Connie than Bob?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314466" y="5702345"/>
            <a:ext cx="288032" cy="288032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Oval 97"/>
          <p:cNvSpPr/>
          <p:nvPr/>
        </p:nvSpPr>
        <p:spPr>
          <a:xfrm>
            <a:off x="3664290" y="5126281"/>
            <a:ext cx="442263" cy="432048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Oval 98"/>
          <p:cNvSpPr/>
          <p:nvPr/>
        </p:nvSpPr>
        <p:spPr>
          <a:xfrm>
            <a:off x="4500139" y="5248652"/>
            <a:ext cx="221131" cy="216024"/>
          </a:xfrm>
          <a:prstGeom prst="ellipse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3203593" y="4749097"/>
                <a:ext cx="100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 smtClean="0"/>
                  <a:t> (Ada)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593" y="4749097"/>
                <a:ext cx="100121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13415" b="-2459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432065" y="5387877"/>
            <a:ext cx="117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latin typeface="Cambria Math" panose="02040503050406030204" pitchFamily="18" charset="0"/>
              </a:rPr>
              <a:t>S</a:t>
            </a:r>
            <a:r>
              <a:rPr lang="en-US" altLang="zh-CN" i="1" baseline="-25000" dirty="0" err="1">
                <a:latin typeface="Cambria Math" panose="02040503050406030204" pitchFamily="18" charset="0"/>
              </a:rPr>
              <a:t>b</a:t>
            </a:r>
            <a:r>
              <a:rPr lang="en-US" altLang="zh-CN" dirty="0"/>
              <a:t> </a:t>
            </a:r>
            <a:r>
              <a:rPr lang="en-US" altLang="zh-CN" dirty="0" smtClean="0"/>
              <a:t>(Bob)</a:t>
            </a:r>
            <a:endParaRPr lang="zh-CN" alt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486119" y="4870585"/>
            <a:ext cx="141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>
                <a:latin typeface="Cambria Math" panose="02040503050406030204" pitchFamily="18" charset="0"/>
              </a:rPr>
              <a:t>S</a:t>
            </a:r>
            <a:r>
              <a:rPr lang="en-US" altLang="zh-CN" i="1" baseline="-25000" dirty="0" err="1">
                <a:latin typeface="Cambria Math" panose="02040503050406030204" pitchFamily="18" charset="0"/>
              </a:rPr>
              <a:t>q</a:t>
            </a:r>
            <a:r>
              <a:rPr lang="en-US" altLang="zh-CN" dirty="0" smtClean="0"/>
              <a:t> (Connie)</a:t>
            </a:r>
            <a:endParaRPr lang="zh-CN" altLang="en-US" dirty="0"/>
          </a:p>
        </p:txBody>
      </p:sp>
      <p:sp>
        <p:nvSpPr>
          <p:cNvPr id="109" name="Oval 108"/>
          <p:cNvSpPr/>
          <p:nvPr/>
        </p:nvSpPr>
        <p:spPr>
          <a:xfrm>
            <a:off x="3530584" y="5854745"/>
            <a:ext cx="68731" cy="63624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Oval 109"/>
          <p:cNvSpPr/>
          <p:nvPr/>
        </p:nvSpPr>
        <p:spPr>
          <a:xfrm>
            <a:off x="3746608" y="5414313"/>
            <a:ext cx="68731" cy="63624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Oval 110"/>
          <p:cNvSpPr/>
          <p:nvPr/>
        </p:nvSpPr>
        <p:spPr>
          <a:xfrm>
            <a:off x="4541973" y="5342305"/>
            <a:ext cx="68731" cy="63624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Oval 111"/>
          <p:cNvSpPr/>
          <p:nvPr/>
        </p:nvSpPr>
        <p:spPr>
          <a:xfrm>
            <a:off x="8893341" y="5677311"/>
            <a:ext cx="68731" cy="63624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Oval 112"/>
          <p:cNvSpPr/>
          <p:nvPr/>
        </p:nvSpPr>
        <p:spPr>
          <a:xfrm>
            <a:off x="8332194" y="5746341"/>
            <a:ext cx="68731" cy="63624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Oval 113"/>
          <p:cNvSpPr/>
          <p:nvPr/>
        </p:nvSpPr>
        <p:spPr>
          <a:xfrm>
            <a:off x="8540657" y="5031488"/>
            <a:ext cx="68731" cy="63624"/>
          </a:xfrm>
          <a:prstGeom prst="ellipse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5" name="Straight Connector 114"/>
          <p:cNvCxnSpPr>
            <a:stCxn id="110" idx="0"/>
            <a:endCxn id="111" idx="2"/>
          </p:cNvCxnSpPr>
          <p:nvPr/>
        </p:nvCxnSpPr>
        <p:spPr>
          <a:xfrm flipV="1">
            <a:off x="3780974" y="5374117"/>
            <a:ext cx="760999" cy="40196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9" idx="7"/>
            <a:endCxn id="111" idx="4"/>
          </p:cNvCxnSpPr>
          <p:nvPr/>
        </p:nvCxnSpPr>
        <p:spPr>
          <a:xfrm flipV="1">
            <a:off x="3589250" y="5405929"/>
            <a:ext cx="987089" cy="458134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112" idx="6"/>
          </p:cNvCxnSpPr>
          <p:nvPr/>
        </p:nvCxnSpPr>
        <p:spPr>
          <a:xfrm>
            <a:off x="8601938" y="5061518"/>
            <a:ext cx="360134" cy="647605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112" idx="5"/>
          </p:cNvCxnSpPr>
          <p:nvPr/>
        </p:nvCxnSpPr>
        <p:spPr>
          <a:xfrm flipV="1">
            <a:off x="8391751" y="5731617"/>
            <a:ext cx="560256" cy="34754"/>
          </a:xfrm>
          <a:prstGeom prst="line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265394" y="4647652"/>
            <a:ext cx="3251610" cy="1237299"/>
            <a:chOff x="7265394" y="4647652"/>
            <a:chExt cx="3251610" cy="1237299"/>
          </a:xfrm>
        </p:grpSpPr>
        <p:sp>
          <p:nvSpPr>
            <p:cNvPr id="103" name="Oval 102"/>
            <p:cNvSpPr/>
            <p:nvPr/>
          </p:nvSpPr>
          <p:spPr>
            <a:xfrm>
              <a:off x="8097882" y="5596919"/>
              <a:ext cx="288032" cy="2880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47706" y="5020855"/>
              <a:ext cx="442263" cy="43204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8889969" y="5632923"/>
              <a:ext cx="221131" cy="21602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9102691" y="5444719"/>
              <a:ext cx="1414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>
                  <a:latin typeface="Cambria Math" panose="02040503050406030204" pitchFamily="18" charset="0"/>
                </a:rPr>
                <a:t>q</a:t>
              </a:r>
              <a:r>
                <a:rPr lang="en-US" altLang="zh-CN" dirty="0" smtClean="0"/>
                <a:t> (Connie)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/>
                <p:cNvSpPr txBox="1"/>
                <p:nvPr/>
              </p:nvSpPr>
              <p:spPr>
                <a:xfrm>
                  <a:off x="7741291" y="4647652"/>
                  <a:ext cx="10012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i="1" baseline="-25000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altLang="zh-CN" dirty="0" smtClean="0"/>
                    <a:t> (Ada)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130" name="TextBox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291" y="4647652"/>
                  <a:ext cx="10012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197" r="-13415" b="-24590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TextBox 130"/>
            <p:cNvSpPr txBox="1"/>
            <p:nvPr/>
          </p:nvSpPr>
          <p:spPr>
            <a:xfrm>
              <a:off x="7265394" y="5339791"/>
              <a:ext cx="1174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>
                  <a:latin typeface="Cambria Math" panose="02040503050406030204" pitchFamily="18" charset="0"/>
                </a:rPr>
                <a:t>b</a:t>
              </a:r>
              <a:r>
                <a:rPr lang="en-US" altLang="zh-CN" dirty="0"/>
                <a:t> </a:t>
              </a:r>
              <a:r>
                <a:rPr lang="en-US" altLang="zh-CN" dirty="0" smtClean="0"/>
                <a:t>(Bob)</a:t>
              </a:r>
              <a:endParaRPr lang="zh-CN" altLang="en-US" dirty="0"/>
            </a:p>
          </p:txBody>
        </p:sp>
      </p:grp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7917206" y="6176901"/>
            <a:ext cx="2557276" cy="333624"/>
          </a:xfrm>
          <a:prstGeom prst="wedgeRoundRectCallout">
            <a:avLst>
              <a:gd name="adj1" fmla="val -13916"/>
              <a:gd name="adj2" fmla="val -9890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chemeClr val="tx2"/>
                </a:solidFill>
              </a:rPr>
              <a:t>No</a:t>
            </a:r>
            <a:endParaRPr lang="en-US" altLang="zh-TW" sz="1800" b="1" i="1" baseline="-25000" dirty="0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60047" y="5809965"/>
            <a:ext cx="3143546" cy="890873"/>
          </a:xfrm>
          <a:prstGeom prst="wedgeRoundRectCallout">
            <a:avLst>
              <a:gd name="adj1" fmla="val 51845"/>
              <a:gd name="adj2" fmla="val -55167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chemeClr val="tx2"/>
                </a:solidFill>
              </a:rPr>
              <a:t>For this specification of the locations, Ada is closer to Connie than Bob</a:t>
            </a:r>
            <a:endParaRPr lang="en-US" altLang="zh-TW" sz="1800" i="1" baseline="-25000" dirty="0">
              <a:latin typeface="Cambria Math" panose="02040503050406030204" pitchFamily="18" charset="0"/>
            </a:endParaRPr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2895616" y="6071677"/>
            <a:ext cx="4546583" cy="615461"/>
          </a:xfrm>
          <a:prstGeom prst="wedgeRoundRectCallout">
            <a:avLst>
              <a:gd name="adj1" fmla="val -27146"/>
              <a:gd name="adj2" fmla="val -757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chemeClr val="tx2"/>
                </a:solidFill>
              </a:rPr>
              <a:t>In fact, for all specifications of the locations, Ada is closer to Connie than Bob</a:t>
            </a:r>
            <a:endParaRPr lang="en-US" altLang="zh-TW" sz="1800" i="1" baseline="-25000" dirty="0">
              <a:latin typeface="Cambria Math" panose="02040503050406030204" pitchFamily="18" charset="0"/>
            </a:endParaRPr>
          </a:p>
        </p:txBody>
      </p:sp>
      <p:sp>
        <p:nvSpPr>
          <p:cNvPr id="31" name="AutoShape 31"/>
          <p:cNvSpPr>
            <a:spLocks noChangeArrowheads="1"/>
          </p:cNvSpPr>
          <p:nvPr/>
        </p:nvSpPr>
        <p:spPr bwMode="auto">
          <a:xfrm>
            <a:off x="2420609" y="6133240"/>
            <a:ext cx="2557276" cy="333624"/>
          </a:xfrm>
          <a:prstGeom prst="wedgeRoundRectCallout">
            <a:avLst>
              <a:gd name="adj1" fmla="val -13916"/>
              <a:gd name="adj2" fmla="val -9890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chemeClr val="tx2"/>
                </a:solidFill>
              </a:rPr>
              <a:t>Yes</a:t>
            </a:r>
            <a:endParaRPr lang="en-US" altLang="zh-TW" sz="1800" b="1" i="1" baseline="-25000" dirty="0">
              <a:solidFill>
                <a:schemeClr val="tx2"/>
              </a:solidFill>
              <a:latin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8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94"/>
    </mc:Choice>
    <mc:Fallback xmlns="">
      <p:transition spd="slow" advTm="95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/>
      <p:bldP spid="101" grpId="0"/>
      <p:bldP spid="102" grpId="0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32" grpId="0" animBg="1"/>
      <p:bldP spid="34" grpId="0" animBg="1"/>
      <p:bldP spid="33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Hypersphere</a:t>
            </a:r>
            <a:r>
              <a:rPr lang="en-US" dirty="0" smtClean="0"/>
              <a:t> dominance</a:t>
            </a:r>
            <a:r>
              <a:rPr lang="en-US" smtClean="0"/>
              <a:t>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i="1" dirty="0">
              <a:latin typeface="Cambria Math" panose="02040503050406030204" pitchFamily="18" charset="0"/>
            </a:endParaRPr>
          </a:p>
          <a:p>
            <a:endParaRPr lang="en-US" sz="2800" i="1" dirty="0" smtClean="0">
              <a:latin typeface="Cambria Math" panose="02040503050406030204" pitchFamily="18" charset="0"/>
            </a:endParaRPr>
          </a:p>
          <a:p>
            <a:endParaRPr lang="en-US" sz="2800" i="1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701617" y="1967089"/>
                <a:ext cx="7301242" cy="1967526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Definition 1: </a:t>
                </a:r>
                <a:r>
                  <a:rPr lang="en-US" sz="2400" b="1" dirty="0" err="1" smtClean="0">
                    <a:solidFill>
                      <a:schemeClr val="tx2"/>
                    </a:solidFill>
                  </a:rPr>
                  <a:t>Hypersphere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 dominance</a:t>
                </a:r>
              </a:p>
              <a:p>
                <a:r>
                  <a:rPr lang="en-US" sz="2400" dirty="0" smtClean="0"/>
                  <a:t>Given </a:t>
                </a:r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it decides </a:t>
                </a:r>
                <a:r>
                  <a:rPr lang="en-US" sz="2400" dirty="0"/>
                  <a:t>whether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617" y="1967089"/>
                <a:ext cx="7301242" cy="1967526"/>
              </a:xfrm>
              <a:prstGeom prst="rect">
                <a:avLst/>
              </a:prstGeom>
              <a:blipFill rotWithShape="0">
                <a:blip r:embed="rId3"/>
                <a:stretch>
                  <a:fillRect l="-1167" t="-2160" b="-216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7673003" y="2248828"/>
            <a:ext cx="3934796" cy="535978"/>
          </a:xfrm>
          <a:prstGeom prst="wedgeRoundRectCallout">
            <a:avLst>
              <a:gd name="adj1" fmla="val -136268"/>
              <a:gd name="adj2" fmla="val 1679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dirty="0" smtClean="0">
                <a:solidFill>
                  <a:schemeClr val="tx2"/>
                </a:solidFill>
              </a:rPr>
              <a:t>Dominance condition</a:t>
            </a:r>
            <a:endParaRPr lang="en-US" altLang="zh-TW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AutoShape 31"/>
              <p:cNvSpPr>
                <a:spLocks noChangeArrowheads="1"/>
              </p:cNvSpPr>
              <p:nvPr/>
            </p:nvSpPr>
            <p:spPr bwMode="auto">
              <a:xfrm>
                <a:off x="7673002" y="2724950"/>
                <a:ext cx="3934797" cy="843750"/>
              </a:xfrm>
              <a:prstGeom prst="wedgeRoundRectCallout">
                <a:avLst>
                  <a:gd name="adj1" fmla="val 9692"/>
                  <a:gd name="adj2" fmla="val -437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b="1" dirty="0" smtClean="0">
                    <a:solidFill>
                      <a:schemeClr val="tx2"/>
                    </a:solidFill>
                  </a:rPr>
                  <a:t>Yes: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altLang="zh-TW" sz="2800" dirty="0" smtClean="0"/>
              </a:p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2000" b="1" dirty="0" smtClean="0">
                    <a:solidFill>
                      <a:schemeClr val="tx2"/>
                    </a:solidFill>
                  </a:rPr>
                  <a:t>No: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2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3002" y="2724950"/>
                <a:ext cx="3934797" cy="843750"/>
              </a:xfrm>
              <a:prstGeom prst="wedgeRoundRectCallout">
                <a:avLst>
                  <a:gd name="adj1" fmla="val 9692"/>
                  <a:gd name="adj2" fmla="val -4372"/>
                  <a:gd name="adj3" fmla="val 16667"/>
                </a:avLst>
              </a:prstGeom>
              <a:blipFill rotWithShape="0">
                <a:blip r:embed="rId4"/>
                <a:stretch>
                  <a:fillRect l="-464" b="-857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1534585" y="4034452"/>
            <a:ext cx="10363200" cy="214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HK" kern="0" dirty="0" smtClean="0"/>
              <a:t>Basic operator used in many queries</a:t>
            </a:r>
          </a:p>
          <a:p>
            <a:pPr lvl="1"/>
            <a:r>
              <a:rPr lang="en-US" altLang="zh-HK" kern="0" dirty="0" smtClean="0"/>
              <a:t>Probabilistic </a:t>
            </a:r>
            <a:r>
              <a:rPr lang="en-US" altLang="zh-HK" kern="0" dirty="0" err="1" smtClean="0"/>
              <a:t>RkNN</a:t>
            </a:r>
            <a:r>
              <a:rPr lang="en-US" altLang="zh-HK" kern="0" dirty="0" smtClean="0"/>
              <a:t> query </a:t>
            </a:r>
            <a:r>
              <a:rPr lang="en-US" altLang="zh-HK" i="1" kern="0" dirty="0" smtClean="0"/>
              <a:t>[</a:t>
            </a:r>
            <a:r>
              <a:rPr lang="en-US" altLang="zh-HK" i="1" kern="0" dirty="0" err="1" smtClean="0"/>
              <a:t>Lian</a:t>
            </a:r>
            <a:r>
              <a:rPr lang="en-US" altLang="zh-HK" i="1" kern="0" dirty="0" smtClean="0"/>
              <a:t> and Chen, VLDBJ’09]</a:t>
            </a:r>
            <a:endParaRPr lang="en-US" kern="0" dirty="0" smtClean="0"/>
          </a:p>
          <a:p>
            <a:pPr lvl="1"/>
            <a:r>
              <a:rPr lang="en-US" kern="0" dirty="0" err="1" smtClean="0"/>
              <a:t>AkNN</a:t>
            </a:r>
            <a:r>
              <a:rPr lang="en-US" kern="0" dirty="0" smtClean="0"/>
              <a:t> query </a:t>
            </a:r>
            <a:r>
              <a:rPr lang="en-US" i="1" kern="0" dirty="0" smtClean="0"/>
              <a:t>[</a:t>
            </a:r>
            <a:r>
              <a:rPr lang="en-US" i="1" kern="0" dirty="0" err="1" smtClean="0"/>
              <a:t>Emrich</a:t>
            </a:r>
            <a:r>
              <a:rPr lang="en-US" i="1" kern="0" dirty="0" smtClean="0"/>
              <a:t> et al., SSDBM’10]</a:t>
            </a:r>
          </a:p>
          <a:p>
            <a:pPr lvl="1"/>
            <a:r>
              <a:rPr lang="en-US" kern="0" dirty="0" err="1" smtClean="0"/>
              <a:t>kNN</a:t>
            </a:r>
            <a:r>
              <a:rPr lang="en-US" kern="0" dirty="0" smtClean="0"/>
              <a:t> query </a:t>
            </a:r>
            <a:r>
              <a:rPr lang="en-US" i="1" kern="0" dirty="0" smtClean="0"/>
              <a:t>[Long et al., SIGMOD’14]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9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05"/>
    </mc:Choice>
    <mc:Fallback xmlns="">
      <p:transition spd="slow" advTm="66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Hypersphere</a:t>
            </a:r>
            <a:r>
              <a:rPr lang="en-US" dirty="0" smtClean="0"/>
              <a:t> dominance: existing solutions—overview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MinMax</a:t>
            </a:r>
            <a:r>
              <a:rPr lang="en-US" dirty="0" smtClean="0"/>
              <a:t> 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Roussopoulos</a:t>
            </a:r>
            <a:r>
              <a:rPr lang="en-US" sz="2000" i="1" dirty="0"/>
              <a:t> </a:t>
            </a:r>
            <a:r>
              <a:rPr lang="en-US" sz="2000" i="1" dirty="0" smtClean="0"/>
              <a:t>et al., SIGMOD Record’95; </a:t>
            </a:r>
            <a:r>
              <a:rPr lang="en-US" sz="2000" i="1" dirty="0" err="1" smtClean="0"/>
              <a:t>Hjaltason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Samet</a:t>
            </a:r>
            <a:r>
              <a:rPr lang="en-US" sz="2000" i="1" dirty="0" smtClean="0"/>
              <a:t>, TODS’99]</a:t>
            </a:r>
          </a:p>
          <a:p>
            <a:pPr lvl="0">
              <a:buClr>
                <a:srgbClr val="3333CC"/>
              </a:buClr>
            </a:pPr>
            <a:r>
              <a:rPr lang="en-US" dirty="0" smtClean="0"/>
              <a:t>MBR </a:t>
            </a:r>
            <a:r>
              <a:rPr lang="en-US" sz="2000" i="1" dirty="0" smtClean="0">
                <a:solidFill>
                  <a:srgbClr val="000000"/>
                </a:solidFill>
              </a:rPr>
              <a:t>[</a:t>
            </a:r>
            <a:r>
              <a:rPr lang="en-US" sz="2000" i="1" dirty="0" err="1" smtClean="0">
                <a:solidFill>
                  <a:srgbClr val="000000"/>
                </a:solidFill>
              </a:rPr>
              <a:t>Emrich</a:t>
            </a:r>
            <a:r>
              <a:rPr lang="en-US" sz="2000" i="1" dirty="0" smtClean="0">
                <a:solidFill>
                  <a:srgbClr val="000000"/>
                </a:solidFill>
              </a:rPr>
              <a:t> et al., SIGMOD’10]</a:t>
            </a:r>
            <a:endParaRPr lang="en-US" dirty="0" smtClean="0"/>
          </a:p>
          <a:p>
            <a:r>
              <a:rPr lang="en-US" dirty="0" smtClean="0"/>
              <a:t>GP </a:t>
            </a:r>
            <a:r>
              <a:rPr lang="en-US" sz="2000" i="1" dirty="0" smtClean="0">
                <a:solidFill>
                  <a:srgbClr val="000000"/>
                </a:solidFill>
              </a:rPr>
              <a:t>[</a:t>
            </a:r>
            <a:r>
              <a:rPr lang="en-US" sz="2000" i="1" dirty="0" err="1" smtClean="0">
                <a:solidFill>
                  <a:srgbClr val="000000"/>
                </a:solidFill>
              </a:rPr>
              <a:t>Lian</a:t>
            </a:r>
            <a:r>
              <a:rPr lang="en-US" sz="2000" i="1" dirty="0" smtClean="0">
                <a:solidFill>
                  <a:srgbClr val="000000"/>
                </a:solidFill>
              </a:rPr>
              <a:t> and Chen, VLDBJ’09]</a:t>
            </a:r>
            <a:endParaRPr lang="en-US" dirty="0" smtClean="0"/>
          </a:p>
          <a:p>
            <a:r>
              <a:rPr lang="en-US" dirty="0" smtClean="0"/>
              <a:t>Trigonometric </a:t>
            </a:r>
            <a:r>
              <a:rPr lang="en-US" sz="2000" i="1" dirty="0">
                <a:solidFill>
                  <a:srgbClr val="000000"/>
                </a:solidFill>
              </a:rPr>
              <a:t>[</a:t>
            </a:r>
            <a:r>
              <a:rPr lang="en-US" sz="2000" i="1" dirty="0" err="1">
                <a:solidFill>
                  <a:srgbClr val="000000"/>
                </a:solidFill>
              </a:rPr>
              <a:t>Emrich</a:t>
            </a:r>
            <a:r>
              <a:rPr lang="en-US" sz="2000" i="1" dirty="0">
                <a:solidFill>
                  <a:srgbClr val="000000"/>
                </a:solidFill>
              </a:rPr>
              <a:t> et al., </a:t>
            </a:r>
            <a:r>
              <a:rPr lang="en-US" sz="2000" i="1" dirty="0" smtClean="0">
                <a:solidFill>
                  <a:srgbClr val="000000"/>
                </a:solidFill>
              </a:rPr>
              <a:t>SSDBM’10</a:t>
            </a:r>
            <a:r>
              <a:rPr lang="en-US" sz="2000" i="1" dirty="0">
                <a:solidFill>
                  <a:srgbClr val="000000"/>
                </a:solidFill>
              </a:rPr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34585" y="2017713"/>
            <a:ext cx="2034115" cy="575733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6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6"/>
    </mc:Choice>
    <mc:Fallback xmlns="">
      <p:transition spd="slow" advTm="26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Hypersphere</a:t>
            </a:r>
            <a:r>
              <a:rPr lang="en-US" dirty="0"/>
              <a:t> dominance: existing </a:t>
            </a:r>
            <a:r>
              <a:rPr lang="en-US" dirty="0" smtClean="0"/>
              <a:t>solutions—</a:t>
            </a:r>
            <a:r>
              <a:rPr lang="en-US" dirty="0" err="1" smtClean="0"/>
              <a:t>MinMax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63988" y="3881209"/>
            <a:ext cx="2861320" cy="1518380"/>
            <a:chOff x="1669399" y="3612278"/>
            <a:chExt cx="2861320" cy="1518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709168" y="3749428"/>
                  <a:ext cx="490583" cy="375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 baseline="-2500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9168" y="3749428"/>
                  <a:ext cx="490583" cy="3753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725347" y="3612278"/>
                  <a:ext cx="490583" cy="375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baseline="-2500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347" y="3612278"/>
                  <a:ext cx="490583" cy="3753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1669399" y="3987658"/>
              <a:ext cx="2861320" cy="1143000"/>
              <a:chOff x="1669399" y="3987658"/>
              <a:chExt cx="2861320" cy="1143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669399" y="4107774"/>
                <a:ext cx="914400" cy="9125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346392" y="3987658"/>
                <a:ext cx="1143000" cy="114300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108311" y="4546686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924919" y="4552782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742429" y="4258606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2429" y="4258606"/>
                    <a:ext cx="490583" cy="37538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525776" y="4212724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5776" y="4212724"/>
                    <a:ext cx="490583" cy="37538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/>
              <p:cNvCxnSpPr/>
              <p:nvPr/>
            </p:nvCxnSpPr>
            <p:spPr>
              <a:xfrm flipV="1">
                <a:off x="2144887" y="4194436"/>
                <a:ext cx="243840" cy="37968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979783" y="4100182"/>
                <a:ext cx="305645" cy="4406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167820" y="4229583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67820" y="4229583"/>
                    <a:ext cx="490583" cy="37538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040136" y="4198738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0136" y="4198738"/>
                    <a:ext cx="490583" cy="37538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2" name="Straight Arrow Connector 21"/>
          <p:cNvCxnSpPr/>
          <p:nvPr/>
        </p:nvCxnSpPr>
        <p:spPr>
          <a:xfrm flipV="1">
            <a:off x="1563988" y="4918589"/>
            <a:ext cx="2819993" cy="23016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621595" y="5009358"/>
            <a:ext cx="180056" cy="53520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79280" y="3281935"/>
                <a:ext cx="4373855" cy="362984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𝑀𝑎𝑥𝐷𝑖𝑠𝑡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b="0" i="1" baseline="-25000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𝐷𝑖𝑠𝑡</m:t>
                      </m:r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HK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HK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baseline="-25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80" y="3281935"/>
                <a:ext cx="4373855" cy="3629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endCxn id="31" idx="2"/>
          </p:cNvCxnSpPr>
          <p:nvPr/>
        </p:nvCxnSpPr>
        <p:spPr>
          <a:xfrm>
            <a:off x="9748403" y="5121667"/>
            <a:ext cx="748804" cy="3328"/>
          </a:xfrm>
          <a:prstGeom prst="straightConnector1">
            <a:avLst/>
          </a:prstGeom>
          <a:ln w="31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9929093" y="5203967"/>
            <a:ext cx="152993" cy="4496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30785" y="3189679"/>
                <a:ext cx="5567216" cy="92333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𝑀𝑖𝑛𝐷𝑖𝑠𝑡</m:t>
                    </m:r>
                    <m:r>
                      <a:rPr lang="en-US" altLang="zh-CN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solidFill>
                      <a:schemeClr val="tx2"/>
                    </a:solidFill>
                  </a:rPr>
                  <a:t>=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 smtClean="0"/>
                  <a:t>                             (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TW" b="1" i="1" baseline="-25000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zh-TW" b="1" dirty="0">
                    <a:latin typeface="Cambria Math" panose="02040503050406030204" pitchFamily="18" charset="0"/>
                  </a:rPr>
                  <a:t> and </a:t>
                </a:r>
                <a:r>
                  <a:rPr lang="en-US" altLang="zh-TW" b="1" i="1" dirty="0" smtClean="0">
                    <a:latin typeface="Cambria Math" panose="02040503050406030204" pitchFamily="18" charset="0"/>
                  </a:rPr>
                  <a:t>S</a:t>
                </a:r>
                <a:r>
                  <a:rPr lang="en-US" altLang="zh-TW" b="1" i="1" baseline="-25000" dirty="0" smtClean="0">
                    <a:latin typeface="Cambria Math" panose="02040503050406030204" pitchFamily="18" charset="0"/>
                  </a:rPr>
                  <a:t>b</a:t>
                </a:r>
                <a:r>
                  <a:rPr lang="en-US" altLang="zh-TW" b="1" dirty="0" smtClean="0">
                    <a:latin typeface="Cambria Math" panose="02040503050406030204" pitchFamily="18" charset="0"/>
                  </a:rPr>
                  <a:t> overlap</a:t>
                </a:r>
                <a:r>
                  <a:rPr lang="en-US" altLang="zh-CN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HK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–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 –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TW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altLang="zh-TW" b="1" i="1" baseline="-25000" dirty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zh-TW" b="1" dirty="0">
                    <a:latin typeface="Cambria Math" panose="02040503050406030204" pitchFamily="18" charset="0"/>
                  </a:rPr>
                  <a:t> and </a:t>
                </a:r>
                <a:r>
                  <a:rPr lang="en-US" altLang="zh-TW" b="1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zh-TW" b="1" i="1" baseline="-25000" dirty="0">
                    <a:latin typeface="Cambria Math" panose="02040503050406030204" pitchFamily="18" charset="0"/>
                  </a:rPr>
                  <a:t>b</a:t>
                </a:r>
                <a:r>
                  <a:rPr lang="en-US" altLang="zh-TW" b="1" dirty="0">
                    <a:latin typeface="Cambria Math" panose="02040503050406030204" pitchFamily="18" charset="0"/>
                  </a:rPr>
                  <a:t> do not overlap</a:t>
                </a:r>
                <a:r>
                  <a:rPr lang="en-US" altLang="zh-CN" dirty="0" smtClean="0"/>
                  <a:t>)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785" y="3189679"/>
                <a:ext cx="5567216" cy="9233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820214" y="4178115"/>
            <a:ext cx="2861320" cy="1518380"/>
            <a:chOff x="6342773" y="3677979"/>
            <a:chExt cx="2861320" cy="1518380"/>
          </a:xfrm>
        </p:grpSpPr>
        <p:grpSp>
          <p:nvGrpSpPr>
            <p:cNvPr id="14" name="Group 13"/>
            <p:cNvGrpSpPr/>
            <p:nvPr/>
          </p:nvGrpSpPr>
          <p:grpSpPr>
            <a:xfrm>
              <a:off x="6342773" y="3815129"/>
              <a:ext cx="2861320" cy="1381230"/>
              <a:chOff x="6342773" y="3815129"/>
              <a:chExt cx="2861320" cy="138123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6342773" y="4173475"/>
                <a:ext cx="914400" cy="9125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019766" y="4053359"/>
                <a:ext cx="1143000" cy="114300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781685" y="461238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598293" y="461848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382542" y="3815129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2542" y="3815129"/>
                    <a:ext cx="490583" cy="37538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6534942" y="4278425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4942" y="4278425"/>
                    <a:ext cx="490583" cy="37538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8199150" y="4278425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9150" y="4278425"/>
                    <a:ext cx="490583" cy="37538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/>
              <p:nvPr/>
            </p:nvCxnSpPr>
            <p:spPr>
              <a:xfrm flipV="1">
                <a:off x="6818261" y="4260137"/>
                <a:ext cx="243840" cy="37968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8653157" y="4165883"/>
                <a:ext cx="305645" cy="4406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841194" y="4295284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1194" y="4295284"/>
                    <a:ext cx="490583" cy="37538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713510" y="4264439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3510" y="4264439"/>
                    <a:ext cx="490583" cy="37538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8269922" y="3677979"/>
                  <a:ext cx="490583" cy="375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baseline="-2500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922" y="3677979"/>
                  <a:ext cx="490583" cy="37538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79280" y="2035890"/>
                <a:ext cx="4334224" cy="107907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000" b="1" dirty="0" smtClean="0">
                    <a:solidFill>
                      <a:schemeClr val="tx2"/>
                    </a:solidFill>
                  </a:rPr>
                  <a:t>Definition: </a:t>
                </a:r>
                <a14:m>
                  <m:oMath xmlns:m="http://schemas.openxmlformats.org/officeDocument/2006/math"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𝑴𝒂𝒙𝑫𝒊𝒔𝒕</m:t>
                    </m:r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HK" sz="20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HK" sz="20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HK" sz="2000" b="1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altLang="zh-HK" sz="2000" dirty="0" smtClean="0"/>
                  <a:t>the </a:t>
                </a:r>
                <a:r>
                  <a:rPr lang="en-US" altLang="zh-HK" sz="2000" dirty="0">
                    <a:solidFill>
                      <a:schemeClr val="tx2"/>
                    </a:solidFill>
                  </a:rPr>
                  <a:t>maximum</a:t>
                </a:r>
                <a:r>
                  <a:rPr lang="en-US" altLang="zh-HK" sz="2000" dirty="0"/>
                  <a:t> distance between a point in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HK" sz="2000" i="1" baseline="-2500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HK" sz="2000" dirty="0" smtClean="0"/>
                  <a:t> </a:t>
                </a:r>
                <a:r>
                  <a:rPr lang="en-US" altLang="zh-HK" sz="2000" dirty="0"/>
                  <a:t>and a point in </a:t>
                </a:r>
                <a:r>
                  <a:rPr lang="en-US" altLang="zh-HK" sz="2000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zh-HK" sz="2000" i="1" baseline="-25000" dirty="0">
                    <a:latin typeface="Cambria Math" panose="02040503050406030204" pitchFamily="18" charset="0"/>
                  </a:rPr>
                  <a:t>b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80" y="2035890"/>
                <a:ext cx="4334224" cy="107907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5932249" y="2021486"/>
                <a:ext cx="4334224" cy="107907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000" b="1" dirty="0" smtClean="0">
                    <a:solidFill>
                      <a:schemeClr val="tx2"/>
                    </a:solidFill>
                  </a:rPr>
                  <a:t>Definition: </a:t>
                </a:r>
                <a14:m>
                  <m:oMath xmlns:m="http://schemas.openxmlformats.org/officeDocument/2006/math"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𝑴𝒊𝒏𝑫𝒊𝒔𝒕</m:t>
                    </m:r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HK" sz="20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HK" sz="20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altLang="zh-HK" sz="20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HK" sz="2000" b="1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altLang="zh-HK" sz="2000" dirty="0" smtClean="0"/>
                  <a:t>the </a:t>
                </a:r>
                <a:r>
                  <a:rPr lang="en-US" altLang="zh-HK" sz="2000" dirty="0" smtClean="0">
                    <a:solidFill>
                      <a:schemeClr val="tx2"/>
                    </a:solidFill>
                  </a:rPr>
                  <a:t>minimum</a:t>
                </a:r>
                <a:r>
                  <a:rPr lang="en-US" altLang="zh-HK" sz="2000" dirty="0" smtClean="0"/>
                  <a:t> </a:t>
                </a:r>
                <a:r>
                  <a:rPr lang="en-US" altLang="zh-HK" sz="2000" dirty="0"/>
                  <a:t>distance between a point in </a:t>
                </a:r>
                <a:r>
                  <a:rPr lang="en-US" altLang="zh-HK" sz="2000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zh-HK" sz="2000" i="1" baseline="-25000" dirty="0">
                    <a:latin typeface="Cambria Math" panose="02040503050406030204" pitchFamily="18" charset="0"/>
                  </a:rPr>
                  <a:t>a</a:t>
                </a:r>
                <a:r>
                  <a:rPr lang="en-US" altLang="zh-HK" sz="2000" dirty="0"/>
                  <a:t> and a point in </a:t>
                </a:r>
                <a:r>
                  <a:rPr lang="en-US" altLang="zh-HK" sz="2000" i="1" dirty="0">
                    <a:latin typeface="Cambria Math" panose="02040503050406030204" pitchFamily="18" charset="0"/>
                  </a:rPr>
                  <a:t>S</a:t>
                </a:r>
                <a:r>
                  <a:rPr lang="en-US" altLang="zh-HK" sz="2000" i="1" baseline="-25000" dirty="0">
                    <a:latin typeface="Cambria Math" panose="02040503050406030204" pitchFamily="18" charset="0"/>
                  </a:rPr>
                  <a:t>b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249" y="2021486"/>
                <a:ext cx="4334224" cy="107907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63082" y="5552995"/>
                <a:ext cx="185685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𝑀𝑎𝑥𝐷𝑖𝑠𝑡</m:t>
                      </m:r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082" y="5552995"/>
                <a:ext cx="1856854" cy="362984"/>
              </a:xfrm>
              <a:prstGeom prst="rect">
                <a:avLst/>
              </a:prstGeom>
              <a:blipFill rotWithShape="0">
                <a:blip r:embed="rId19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9020831" y="5672818"/>
                <a:ext cx="1836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𝑀𝑖𝑛𝐷𝑖𝑠𝑡</m:t>
                      </m:r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HK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831" y="5672818"/>
                <a:ext cx="1836015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989923" y="5749036"/>
                <a:ext cx="23213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𝑀𝑖𝑛𝐷𝑖𝑠𝑡</m:t>
                      </m:r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923" y="5749036"/>
                <a:ext cx="2321340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040852" y="4205279"/>
            <a:ext cx="1974916" cy="1518380"/>
            <a:chOff x="9820044" y="3675279"/>
            <a:chExt cx="1974916" cy="15183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0860789" y="3675279"/>
                  <a:ext cx="490583" cy="3753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baseline="-25000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0789" y="3675279"/>
                  <a:ext cx="490583" cy="37538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9820044" y="3812429"/>
              <a:ext cx="1974916" cy="1381230"/>
              <a:chOff x="9820044" y="3812429"/>
              <a:chExt cx="1974916" cy="138123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9820044" y="4170775"/>
                <a:ext cx="914400" cy="91259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610633" y="4050659"/>
                <a:ext cx="1143000" cy="114300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0258956" y="4609687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1189160" y="461578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9859813" y="3812429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9813" y="3812429"/>
                    <a:ext cx="490583" cy="375380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9870193" y="4366119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0193" y="4366119"/>
                    <a:ext cx="490583" cy="375380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0797266" y="4330415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7266" y="4330415"/>
                    <a:ext cx="490583" cy="375380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/>
              <p:nvPr/>
            </p:nvCxnSpPr>
            <p:spPr>
              <a:xfrm flipV="1">
                <a:off x="10295532" y="4257437"/>
                <a:ext cx="243840" cy="37968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11244024" y="4163183"/>
                <a:ext cx="305645" cy="4406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0114377" y="4124019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i="1" baseline="-25000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4377" y="4124019"/>
                    <a:ext cx="490583" cy="375380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11304377" y="4261739"/>
                    <a:ext cx="490583" cy="3753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b="0" i="1" baseline="-25000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04377" y="4261739"/>
                    <a:ext cx="490583" cy="375380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HK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Connector 69"/>
              <p:cNvCxnSpPr/>
              <p:nvPr/>
            </p:nvCxnSpPr>
            <p:spPr>
              <a:xfrm flipV="1">
                <a:off x="10606847" y="4482974"/>
                <a:ext cx="100277" cy="12257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0635821" y="4578549"/>
                <a:ext cx="100277" cy="12257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12"/>
    </mc:Choice>
    <mc:Fallback xmlns="">
      <p:transition spd="slow" advTm="93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 animBg="1"/>
      <p:bldP spid="62" grpId="0" animBg="1"/>
      <p:bldP spid="65" grpId="0" animBg="1"/>
      <p:bldP spid="12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Hypersphere</a:t>
            </a:r>
            <a:r>
              <a:rPr lang="en-US" dirty="0"/>
              <a:t> dominance: existing </a:t>
            </a:r>
            <a:r>
              <a:rPr lang="en-US" dirty="0" smtClean="0"/>
              <a:t>solutions—</a:t>
            </a:r>
            <a:r>
              <a:rPr lang="en-US" dirty="0" err="1" smtClean="0"/>
              <a:t>MinMax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92162" y="5827304"/>
            <a:ext cx="2540000" cy="457200"/>
          </a:xfrm>
        </p:spPr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76917" y="1641548"/>
                <a:ext cx="5046947" cy="22484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HK" sz="2000" b="1" dirty="0" smtClean="0">
                    <a:solidFill>
                      <a:schemeClr val="tx2"/>
                    </a:solidFill>
                  </a:rPr>
                  <a:t>MinMax</a:t>
                </a:r>
              </a:p>
              <a:p>
                <a:pPr lvl="1"/>
                <a:r>
                  <a:rPr lang="en-US" sz="2000" dirty="0"/>
                  <a:t>Compute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𝑀𝑎𝑥𝐷𝑖𝑠𝑡</m:t>
                    </m:r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Compute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𝑀𝑖𝑛𝐷𝑖𝑠𝑡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b="1" dirty="0"/>
                  <a:t>If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𝑀𝑎𝑥𝐷𝑖𝑠𝑡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𝑀𝑖𝑛𝐷𝑖𝑠𝑡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baseline="-25000" dirty="0" err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sz="2000" b="1" dirty="0"/>
                  <a:t>Return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b="1" dirty="0"/>
                  <a:t>Else</a:t>
                </a:r>
              </a:p>
              <a:p>
                <a:pPr lvl="2"/>
                <a:r>
                  <a:rPr lang="en-US" sz="2000" b="1" dirty="0"/>
                  <a:t>Return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zh-HK" alt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17" y="1641548"/>
                <a:ext cx="5046947" cy="22484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3371682" y="4852144"/>
            <a:ext cx="1056980" cy="14359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478975" y="4236358"/>
            <a:ext cx="2166363" cy="1314432"/>
            <a:chOff x="2478975" y="4236358"/>
            <a:chExt cx="2166363" cy="1314432"/>
          </a:xfrm>
        </p:grpSpPr>
        <p:sp>
          <p:nvSpPr>
            <p:cNvPr id="9" name="Oval 8"/>
            <p:cNvSpPr/>
            <p:nvPr/>
          </p:nvSpPr>
          <p:spPr>
            <a:xfrm>
              <a:off x="2838978" y="5262758"/>
              <a:ext cx="288032" cy="28803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71682" y="4613542"/>
              <a:ext cx="442263" cy="43204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207531" y="4735913"/>
              <a:ext cx="221131" cy="21602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10985" y="4236358"/>
                  <a:ext cx="10012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 baseline="-2500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0985" y="4236358"/>
                  <a:ext cx="10012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2478975" y="4836745"/>
              <a:ext cx="510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b</a:t>
              </a:r>
              <a:endParaRPr lang="zh-CN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985" y="4244210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108722" y="4909576"/>
            <a:ext cx="1131193" cy="431610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709149" y="4808974"/>
            <a:ext cx="2712330" cy="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8112645" y="4025882"/>
            <a:ext cx="1684189" cy="489812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2" idx="3"/>
          </p:cNvCxnSpPr>
          <p:nvPr/>
        </p:nvCxnSpPr>
        <p:spPr>
          <a:xfrm flipV="1">
            <a:off x="8149221" y="4504671"/>
            <a:ext cx="867124" cy="597586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514614" y="3318669"/>
            <a:ext cx="2282220" cy="2207041"/>
            <a:chOff x="7514614" y="3318669"/>
            <a:chExt cx="2282220" cy="2207041"/>
          </a:xfrm>
        </p:grpSpPr>
        <p:sp>
          <p:nvSpPr>
            <p:cNvPr id="52" name="Oval 51"/>
            <p:cNvSpPr/>
            <p:nvPr/>
          </p:nvSpPr>
          <p:spPr>
            <a:xfrm>
              <a:off x="8882434" y="3725722"/>
              <a:ext cx="914400" cy="91259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033397" y="4466763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043926" y="5094651"/>
              <a:ext cx="91440" cy="914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514614" y="4076977"/>
                  <a:ext cx="10012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i="1" baseline="-2500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4614" y="4076977"/>
                  <a:ext cx="10012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/>
            <p:cNvSpPr txBox="1"/>
            <p:nvPr/>
          </p:nvSpPr>
          <p:spPr>
            <a:xfrm>
              <a:off x="7869450" y="5156378"/>
              <a:ext cx="510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b</a:t>
              </a:r>
              <a:endParaRPr lang="zh-CN" alt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065314" y="3318669"/>
              <a:ext cx="433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err="1" smtClean="0">
                  <a:latin typeface="Cambria Math" panose="02040503050406030204" pitchFamily="18" charset="0"/>
                </a:rPr>
                <a:t>S</a:t>
              </a:r>
              <a:r>
                <a:rPr lang="en-US" altLang="zh-CN" i="1" baseline="-25000" dirty="0" err="1" smtClean="0">
                  <a:latin typeface="Cambria Math" panose="02040503050406030204" pitchFamily="18" charset="0"/>
                </a:rPr>
                <a:t>q</a:t>
              </a:r>
              <a:endParaRPr lang="zh-CN" altLang="en-US" dirty="0"/>
            </a:p>
          </p:txBody>
        </p:sp>
      </p:grpSp>
      <p:cxnSp>
        <p:nvCxnSpPr>
          <p:cNvPr id="66" name="Straight Connector 65"/>
          <p:cNvCxnSpPr>
            <a:endCxn id="67" idx="1"/>
          </p:cNvCxnSpPr>
          <p:nvPr/>
        </p:nvCxnSpPr>
        <p:spPr>
          <a:xfrm>
            <a:off x="3950430" y="4886455"/>
            <a:ext cx="341868" cy="4237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92298" y="5114836"/>
                <a:ext cx="100121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𝑀𝑎𝑥𝐷𝑖𝑠𝑡</m:t>
                      </m:r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298" y="5114836"/>
                <a:ext cx="1001213" cy="390748"/>
              </a:xfrm>
              <a:prstGeom prst="rect">
                <a:avLst/>
              </a:prstGeom>
              <a:blipFill rotWithShape="0">
                <a:blip r:embed="rId6"/>
                <a:stretch>
                  <a:fillRect r="-81707" b="-93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266701" y="5346812"/>
                <a:ext cx="100121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𝑀𝑖𝑛𝐷𝑖𝑠𝑡</m:t>
                      </m:r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701" y="5346812"/>
                <a:ext cx="1001213" cy="390748"/>
              </a:xfrm>
              <a:prstGeom prst="rect">
                <a:avLst/>
              </a:prstGeom>
              <a:blipFill rotWithShape="0">
                <a:blip r:embed="rId7"/>
                <a:stretch>
                  <a:fillRect r="-76829" b="-93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/>
          <p:nvPr/>
        </p:nvCxnSpPr>
        <p:spPr>
          <a:xfrm flipH="1" flipV="1">
            <a:off x="3813945" y="5166811"/>
            <a:ext cx="248145" cy="3010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8284253" y="3877677"/>
            <a:ext cx="268073" cy="3986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148008" y="3464698"/>
                <a:ext cx="1001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𝑀𝑎𝑥𝐷𝑖𝑠𝑡</m:t>
                      </m:r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008" y="3464698"/>
                <a:ext cx="1001213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81707" b="-1639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8339251" y="5163984"/>
                <a:ext cx="1001213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𝑀𝑖𝑛𝐷𝑖𝑠𝑡</m:t>
                      </m:r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HK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251" y="5163984"/>
                <a:ext cx="1001213" cy="390748"/>
              </a:xfrm>
              <a:prstGeom prst="rect">
                <a:avLst/>
              </a:prstGeom>
              <a:blipFill rotWithShape="0">
                <a:blip r:embed="rId9"/>
                <a:stretch>
                  <a:fillRect r="-76829" b="-937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/>
          <p:cNvCxnSpPr/>
          <p:nvPr/>
        </p:nvCxnSpPr>
        <p:spPr>
          <a:xfrm flipH="1" flipV="1">
            <a:off x="8751419" y="4899578"/>
            <a:ext cx="248145" cy="3010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AutoShape 31"/>
              <p:cNvSpPr>
                <a:spLocks noChangeArrowheads="1"/>
              </p:cNvSpPr>
              <p:nvPr/>
            </p:nvSpPr>
            <p:spPr bwMode="auto">
              <a:xfrm>
                <a:off x="1874793" y="5998900"/>
                <a:ext cx="3054274" cy="354375"/>
              </a:xfrm>
              <a:prstGeom prst="wedgeRoundRectCallout">
                <a:avLst>
                  <a:gd name="adj1" fmla="val -7380"/>
                  <a:gd name="adj2" fmla="val 2136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𝐷𝑜𝑚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000" i="1" baseline="-25000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000" i="1" baseline="-25000" dirty="0" err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altLang="zh-TW" sz="2000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4793" y="5998900"/>
                <a:ext cx="3054274" cy="354375"/>
              </a:xfrm>
              <a:prstGeom prst="wedgeRoundRectCallout">
                <a:avLst>
                  <a:gd name="adj1" fmla="val -7380"/>
                  <a:gd name="adj2" fmla="val 21366"/>
                  <a:gd name="adj3" fmla="val 16667"/>
                </a:avLst>
              </a:prstGeom>
              <a:blipFill rotWithShape="0">
                <a:blip r:embed="rId10"/>
                <a:stretch>
                  <a:fillRect b="-3333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AutoShape 31"/>
              <p:cNvSpPr>
                <a:spLocks noChangeArrowheads="1"/>
              </p:cNvSpPr>
              <p:nvPr/>
            </p:nvSpPr>
            <p:spPr bwMode="auto">
              <a:xfrm>
                <a:off x="6420382" y="5623889"/>
                <a:ext cx="2898135" cy="410445"/>
              </a:xfrm>
              <a:prstGeom prst="wedgeRoundRectCallout">
                <a:avLst>
                  <a:gd name="adj1" fmla="val -14863"/>
                  <a:gd name="adj2" fmla="val -14123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b="1" dirty="0" smtClean="0">
                    <a:latin typeface="Cambria Math" panose="02040503050406030204" pitchFamily="18" charset="0"/>
                  </a:rPr>
                  <a:t>MinMax</a:t>
                </a:r>
                <a:r>
                  <a:rPr lang="en-US" altLang="zh-TW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dirty="0" smtClean="0">
                    <a:latin typeface="Cambria Math" panose="02040503050406030204" pitchFamily="18" charset="0"/>
                  </a:rPr>
                  <a:t>returns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US" altLang="zh-TW" sz="2000" b="1" baseline="-25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0382" y="5623889"/>
                <a:ext cx="2898135" cy="410445"/>
              </a:xfrm>
              <a:prstGeom prst="wedgeRoundRectCallout">
                <a:avLst>
                  <a:gd name="adj1" fmla="val -14863"/>
                  <a:gd name="adj2" fmla="val -141234"/>
                  <a:gd name="adj3" fmla="val 16667"/>
                </a:avLst>
              </a:prstGeom>
              <a:blipFill rotWithShape="0">
                <a:blip r:embed="rId11"/>
                <a:stretch>
                  <a:fillRect l="-1255" b="-1374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utoShape 31"/>
          <p:cNvSpPr>
            <a:spLocks noChangeArrowheads="1"/>
          </p:cNvSpPr>
          <p:nvPr/>
        </p:nvSpPr>
        <p:spPr bwMode="auto">
          <a:xfrm>
            <a:off x="6847078" y="6277935"/>
            <a:ext cx="1965123" cy="410445"/>
          </a:xfrm>
          <a:prstGeom prst="wedgeRoundRectCallout">
            <a:avLst>
              <a:gd name="adj1" fmla="val -4610"/>
              <a:gd name="adj2" fmla="val -10113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dirty="0" smtClean="0">
                <a:solidFill>
                  <a:srgbClr val="FF0000"/>
                </a:solidFill>
                <a:latin typeface="Cambria Math" panose="02040503050406030204" pitchFamily="18" charset="0"/>
              </a:rPr>
              <a:t>“false negative”</a:t>
            </a:r>
            <a:endParaRPr lang="en-US" altLang="zh-TW" sz="2000" b="1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utoShape 31"/>
              <p:cNvSpPr>
                <a:spLocks noChangeArrowheads="1"/>
              </p:cNvSpPr>
              <p:nvPr/>
            </p:nvSpPr>
            <p:spPr bwMode="auto">
              <a:xfrm>
                <a:off x="2805669" y="3937691"/>
                <a:ext cx="4078224" cy="389131"/>
              </a:xfrm>
              <a:prstGeom prst="wedgeRoundRectCallout">
                <a:avLst>
                  <a:gd name="adj1" fmla="val 2392"/>
                  <a:gd name="adj2" fmla="val 28849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</a:rPr>
                  <a:t>&lt;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𝑀𝑖𝑛𝐷𝑖𝑠𝑡</m:t>
                    </m:r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5669" y="3937691"/>
                <a:ext cx="4078224" cy="389131"/>
              </a:xfrm>
              <a:prstGeom prst="wedgeRoundRectCallout">
                <a:avLst>
                  <a:gd name="adj1" fmla="val 2392"/>
                  <a:gd name="adj2" fmla="val 288494"/>
                  <a:gd name="adj3" fmla="val 16667"/>
                </a:avLst>
              </a:prstGeom>
              <a:blipFill rotWithShape="0">
                <a:blip r:embed="rId13"/>
                <a:stretch>
                  <a:fillRect t="-90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AutoShape 31"/>
              <p:cNvSpPr>
                <a:spLocks noChangeArrowheads="1"/>
              </p:cNvSpPr>
              <p:nvPr/>
            </p:nvSpPr>
            <p:spPr bwMode="auto">
              <a:xfrm>
                <a:off x="1203151" y="5690136"/>
                <a:ext cx="2666781" cy="339891"/>
              </a:xfrm>
              <a:prstGeom prst="wedgeRoundRectCallout">
                <a:avLst>
                  <a:gd name="adj1" fmla="val -3439"/>
                  <a:gd name="adj2" fmla="val -12984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b="1" dirty="0" err="1" smtClean="0">
                    <a:latin typeface="Cambria Math" panose="02040503050406030204" pitchFamily="18" charset="0"/>
                  </a:rPr>
                  <a:t>MinMax</a:t>
                </a:r>
                <a:r>
                  <a:rPr lang="en-US" altLang="zh-TW" sz="2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000" dirty="0" smtClean="0">
                    <a:latin typeface="Cambria Math" panose="02040503050406030204" pitchFamily="18" charset="0"/>
                  </a:rPr>
                  <a:t>returns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altLang="zh-TW" sz="2000" b="1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151" y="5690136"/>
                <a:ext cx="2666781" cy="339891"/>
              </a:xfrm>
              <a:prstGeom prst="wedgeRoundRectCallout">
                <a:avLst>
                  <a:gd name="adj1" fmla="val -3439"/>
                  <a:gd name="adj2" fmla="val -129844"/>
                  <a:gd name="adj3" fmla="val 16667"/>
                </a:avLst>
              </a:prstGeom>
              <a:blipFill rotWithShape="0">
                <a:blip r:embed="rId14"/>
                <a:stretch>
                  <a:fillRect l="-1364" b="-2788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AutoShape 31"/>
              <p:cNvSpPr>
                <a:spLocks noChangeArrowheads="1"/>
              </p:cNvSpPr>
              <p:nvPr/>
            </p:nvSpPr>
            <p:spPr bwMode="auto">
              <a:xfrm>
                <a:off x="7235470" y="2811750"/>
                <a:ext cx="4078224" cy="389131"/>
              </a:xfrm>
              <a:prstGeom prst="wedgeRoundRectCallout">
                <a:avLst>
                  <a:gd name="adj1" fmla="val -27204"/>
                  <a:gd name="adj2" fmla="val 13105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𝐷𝑖𝑠𝑡</m:t>
                    </m:r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</a:rPr>
                  <a:t>&gt;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𝑀𝑖𝑛𝐷𝑖𝑠𝑡</m:t>
                    </m:r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sz="20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5470" y="2811750"/>
                <a:ext cx="4078224" cy="389131"/>
              </a:xfrm>
              <a:prstGeom prst="wedgeRoundRectCallout">
                <a:avLst>
                  <a:gd name="adj1" fmla="val -27204"/>
                  <a:gd name="adj2" fmla="val 131054"/>
                  <a:gd name="adj3" fmla="val 16667"/>
                </a:avLst>
              </a:prstGeom>
              <a:blipFill rotWithShape="0">
                <a:blip r:embed="rId15"/>
                <a:stretch>
                  <a:fillRect t="-168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31"/>
          <p:cNvSpPr>
            <a:spLocks noChangeArrowheads="1"/>
          </p:cNvSpPr>
          <p:nvPr/>
        </p:nvSpPr>
        <p:spPr bwMode="auto">
          <a:xfrm>
            <a:off x="892231" y="6385037"/>
            <a:ext cx="1965123" cy="410445"/>
          </a:xfrm>
          <a:prstGeom prst="wedgeRoundRectCallout">
            <a:avLst>
              <a:gd name="adj1" fmla="val -4610"/>
              <a:gd name="adj2" fmla="val -13207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b="1" dirty="0" smtClean="0">
                <a:solidFill>
                  <a:srgbClr val="00B050"/>
                </a:solidFill>
                <a:latin typeface="Cambria Math" panose="02040503050406030204" pitchFamily="18" charset="0"/>
              </a:rPr>
              <a:t>correct</a:t>
            </a:r>
            <a:endParaRPr lang="en-US" altLang="zh-TW" sz="2000" b="1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AutoShape 31"/>
              <p:cNvSpPr>
                <a:spLocks noChangeArrowheads="1"/>
              </p:cNvSpPr>
              <p:nvPr/>
            </p:nvSpPr>
            <p:spPr bwMode="auto">
              <a:xfrm>
                <a:off x="8210413" y="5943564"/>
                <a:ext cx="2982741" cy="370282"/>
              </a:xfrm>
              <a:prstGeom prst="wedgeRoundRectCallout">
                <a:avLst>
                  <a:gd name="adj1" fmla="val -15619"/>
                  <a:gd name="adj2" fmla="val 21139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𝐷𝑜𝑚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000" i="1" baseline="-25000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0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000" i="1" baseline="-25000" dirty="0" err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altLang="zh-TW" sz="2000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0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0413" y="5943564"/>
                <a:ext cx="2982741" cy="370282"/>
              </a:xfrm>
              <a:prstGeom prst="wedgeRoundRectCallout">
                <a:avLst>
                  <a:gd name="adj1" fmla="val -15619"/>
                  <a:gd name="adj2" fmla="val 21139"/>
                  <a:gd name="adj3" fmla="val 16667"/>
                </a:avLst>
              </a:prstGeom>
              <a:blipFill rotWithShape="0">
                <a:blip r:embed="rId16"/>
                <a:stretch>
                  <a:fillRect b="-2698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AutoShape 31"/>
              <p:cNvSpPr>
                <a:spLocks noChangeArrowheads="1"/>
              </p:cNvSpPr>
              <p:nvPr/>
            </p:nvSpPr>
            <p:spPr bwMode="auto">
              <a:xfrm>
                <a:off x="9855136" y="4177767"/>
                <a:ext cx="2186531" cy="410445"/>
              </a:xfrm>
              <a:prstGeom prst="wedgeRoundRectCallout">
                <a:avLst>
                  <a:gd name="adj1" fmla="val -38878"/>
                  <a:gd name="adj2" fmla="val 10308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000" dirty="0" smtClean="0">
                    <a:latin typeface="Cambria Math" panose="02040503050406030204" pitchFamily="18" charset="0"/>
                  </a:rPr>
                  <a:t>bisector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zh-TW" sz="2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5136" y="4177767"/>
                <a:ext cx="2186531" cy="410445"/>
              </a:xfrm>
              <a:prstGeom prst="wedgeRoundRectCallout">
                <a:avLst>
                  <a:gd name="adj1" fmla="val -38878"/>
                  <a:gd name="adj2" fmla="val 103085"/>
                  <a:gd name="adj3" fmla="val 16667"/>
                </a:avLst>
              </a:prstGeom>
              <a:blipFill rotWithShape="0">
                <a:blip r:embed="rId17"/>
                <a:stretch>
                  <a:fillRect l="-1944" t="-93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97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548"/>
    </mc:Choice>
    <mc:Fallback xmlns="">
      <p:transition spd="slow" advTm="133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7" grpId="0"/>
      <p:bldP spid="68" grpId="0"/>
      <p:bldP spid="72" grpId="0"/>
      <p:bldP spid="73" grpId="0"/>
      <p:bldP spid="79" grpId="0" animBg="1"/>
      <p:bldP spid="81" grpId="0" animBg="1"/>
      <p:bldP spid="41" grpId="0" animBg="1"/>
      <p:bldP spid="38" grpId="0" animBg="1"/>
      <p:bldP spid="78" grpId="0" animBg="1"/>
      <p:bldP spid="42" grpId="0" animBg="1"/>
      <p:bldP spid="43" grpId="0" animBg="1"/>
      <p:bldP spid="80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Hypersphere</a:t>
            </a:r>
            <a:r>
              <a:rPr lang="en-US" dirty="0"/>
              <a:t> dominance: existing </a:t>
            </a:r>
            <a:r>
              <a:rPr lang="en-US" dirty="0" smtClean="0"/>
              <a:t>solutions--Insufficiency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422756"/>
              </p:ext>
            </p:extLst>
          </p:nvPr>
        </p:nvGraphicFramePr>
        <p:xfrm>
          <a:off x="1576388" y="2017713"/>
          <a:ext cx="10380084" cy="186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021"/>
                <a:gridCol w="2595021"/>
                <a:gridCol w="2595021"/>
                <a:gridCol w="2595021"/>
              </a:tblGrid>
              <a:tr h="372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Correct?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Sound?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Efficient?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260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MinMax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2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MBR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2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GP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2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Trigonometric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20F1-CC59-4EDF-9E62-C13DAAB9BEEC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3734" y="54864"/>
            <a:ext cx="576156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sz="2400" b="1" dirty="0" smtClean="0">
                <a:solidFill>
                  <a:schemeClr val="tx2"/>
                </a:solidFill>
              </a:rPr>
              <a:t>Criteria of a method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altLang="zh-CN" sz="2400" b="1" dirty="0" smtClean="0"/>
              <a:t>1. Correctness</a:t>
            </a:r>
            <a:r>
              <a:rPr lang="en-US" altLang="zh-CN" sz="2400" dirty="0"/>
              <a:t>: No false positive</a:t>
            </a:r>
          </a:p>
          <a:p>
            <a:pPr lvl="1"/>
            <a:r>
              <a:rPr lang="en-US" altLang="zh-CN" sz="2400" b="1" dirty="0" smtClean="0"/>
              <a:t>2. Soundness</a:t>
            </a:r>
            <a:r>
              <a:rPr lang="en-US" altLang="zh-CN" sz="2400" dirty="0"/>
              <a:t>: No false negative</a:t>
            </a:r>
          </a:p>
          <a:p>
            <a:pPr lvl="1"/>
            <a:r>
              <a:rPr lang="en-US" altLang="zh-CN" sz="2400" b="1" dirty="0" smtClean="0"/>
              <a:t>3. Efficiency</a:t>
            </a:r>
            <a:r>
              <a:rPr lang="en-US" altLang="zh-CN" sz="2400" dirty="0"/>
              <a:t>: </a:t>
            </a:r>
            <a:r>
              <a:rPr lang="en-US" altLang="zh-CN" sz="2400" dirty="0" smtClean="0"/>
              <a:t>runs </a:t>
            </a:r>
            <a:r>
              <a:rPr lang="en-US" altLang="zh-CN" sz="2400" dirty="0"/>
              <a:t>in O(d) where d is the number of </a:t>
            </a:r>
            <a:r>
              <a:rPr lang="en-US" altLang="zh-CN" sz="2400" dirty="0" smtClean="0"/>
              <a:t>dimensionality</a:t>
            </a:r>
            <a:endParaRPr lang="zh-CN" altLang="en-US" sz="2400" dirty="0"/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311326" y="5432749"/>
            <a:ext cx="9022718" cy="547427"/>
          </a:xfrm>
          <a:prstGeom prst="wedgeRoundRectCallout">
            <a:avLst>
              <a:gd name="adj1" fmla="val -8334"/>
              <a:gd name="adj2" fmla="val -21127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en-US" altLang="zh-TW" sz="2400" dirty="0">
                <a:solidFill>
                  <a:schemeClr val="tx1"/>
                </a:solidFill>
                <a:latin typeface="Cambria Math" panose="02040503050406030204" pitchFamily="18" charset="0"/>
                <a:ea typeface="新細明體" pitchFamily="18" charset="-120"/>
              </a:rPr>
              <a:t>Our approach is the </a:t>
            </a:r>
            <a:r>
              <a:rPr kumimoji="1" lang="en-US" altLang="zh-TW" sz="2400" b="1" dirty="0">
                <a:solidFill>
                  <a:schemeClr val="tx2"/>
                </a:solidFill>
                <a:latin typeface="Cambria Math" panose="02040503050406030204" pitchFamily="18" charset="0"/>
                <a:ea typeface="新細明體" pitchFamily="18" charset="-120"/>
              </a:rPr>
              <a:t>only</a:t>
            </a:r>
            <a:r>
              <a:rPr kumimoji="1" lang="en-US" altLang="zh-TW" sz="2400" dirty="0">
                <a:solidFill>
                  <a:schemeClr val="tx1"/>
                </a:solidFill>
                <a:latin typeface="Cambria Math" panose="02040503050406030204" pitchFamily="18" charset="0"/>
                <a:ea typeface="新細明體" pitchFamily="18" charset="-120"/>
              </a:rPr>
              <a:t> one which is </a:t>
            </a:r>
            <a:r>
              <a:rPr kumimoji="1" lang="en-US" altLang="zh-TW" sz="2400" b="1" dirty="0">
                <a:solidFill>
                  <a:schemeClr val="tx2"/>
                </a:solidFill>
                <a:latin typeface="Cambria Math" panose="02040503050406030204" pitchFamily="18" charset="0"/>
                <a:ea typeface="新細明體" pitchFamily="18" charset="-120"/>
              </a:rPr>
              <a:t>correct, sound and efficient</a:t>
            </a:r>
            <a:r>
              <a:rPr kumimoji="1" lang="en-US" altLang="zh-TW" sz="2400" dirty="0">
                <a:solidFill>
                  <a:schemeClr val="tx1"/>
                </a:solidFill>
                <a:latin typeface="Cambria Math" panose="02040503050406030204" pitchFamily="18" charset="0"/>
                <a:ea typeface="新細明體" pitchFamily="18" charset="-120"/>
              </a:rPr>
              <a:t>!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138827"/>
              </p:ext>
            </p:extLst>
          </p:nvPr>
        </p:nvGraphicFramePr>
        <p:xfrm>
          <a:off x="1563623" y="3846914"/>
          <a:ext cx="104241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40"/>
                <a:gridCol w="2606040"/>
                <a:gridCol w="2606040"/>
                <a:gridCol w="2606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Our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approach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(Hyperbola)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025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80"/>
    </mc:Choice>
    <mc:Fallback xmlns="">
      <p:transition spd="slow" advTm="6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|4.7|8.3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1.4|0.7|21.2|1.3|4.5|0.9|1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.1|26|2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8|2.2|16.4|3.8|0.8|1|1.2|2.5|1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3.1|4.6|6.1|15.7|23|17.5|8|4.2|1.8|1.4|0.7|3|4.1|1.6|1.6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30|4.5|7.7|7.8|0.3|2.5|0.4|0.2|0.2|0.6|0.5|0.4|0.2|0.4|4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3.5|23.9|3.8|6.8|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8|2.1|5.2|7.1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6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9.6|9.7|2.8|20.2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5|14.9|11.2|0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9.9|1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3|1.2|3.9|2.9|3.2|1.8|6.5|7.1|0.6|2.9|2|3.4|5.5|9|4.2|4|1.2|4.4|0.6|3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8.4|18.4|3.7|13.7|6.3|4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1|14.4|1.1|9.9|0.7|13.8|22.5|2.9|1.9|3.4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7.4|3.8|5|1.3|4.8|1.4|7.2|5.3|9.4|2.7|16.6|4|5.3|0.9|3|0.9|3.6|3.4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9|5.1|4.2|9.2|28.9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6.8|5.6|8.9|7.4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1295</Words>
  <Application>Microsoft Office PowerPoint</Application>
  <PresentationFormat>Widescreen</PresentationFormat>
  <Paragraphs>380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新細明體</vt:lpstr>
      <vt:lpstr>Calibri</vt:lpstr>
      <vt:lpstr>Cambria Math</vt:lpstr>
      <vt:lpstr>Tahoma</vt:lpstr>
      <vt:lpstr>Wingdings</vt:lpstr>
      <vt:lpstr>Blends</vt:lpstr>
      <vt:lpstr>Hypersphere Dominance: An Optimal Approach</vt:lpstr>
      <vt:lpstr>Hyperspheres</vt:lpstr>
      <vt:lpstr>Hyperspheres are commonly used</vt:lpstr>
      <vt:lpstr>Motivating example</vt:lpstr>
      <vt:lpstr>Hypersphere dominance: definition</vt:lpstr>
      <vt:lpstr>Hypersphere dominance: existing solutions—overview</vt:lpstr>
      <vt:lpstr>Hypersphere dominance: existing solutions—MinMax (1)</vt:lpstr>
      <vt:lpstr>Hypersphere dominance: existing solutions—MinMax (2)</vt:lpstr>
      <vt:lpstr>Hypersphere dominance: existing solutions--Insufficiency</vt:lpstr>
      <vt:lpstr>Our approach: major idea</vt:lpstr>
      <vt:lpstr>Our approach: pre-checking</vt:lpstr>
      <vt:lpstr>Our approach: dominance checking (1)</vt:lpstr>
      <vt:lpstr>Our approach: dominance checking (5)</vt:lpstr>
      <vt:lpstr>Our approach: dominance checking (3)</vt:lpstr>
      <vt:lpstr>Our approach: dominance checking (4)</vt:lpstr>
      <vt:lpstr>Our approach (2)</vt:lpstr>
      <vt:lpstr>Empirical study: set-up</vt:lpstr>
      <vt:lpstr>Empirical study: results (precision, NBA)</vt:lpstr>
      <vt:lpstr>Empirical study: results (recall, NBA)</vt:lpstr>
      <vt:lpstr>Empirical study: results (running time, NBA) </vt:lpstr>
      <vt:lpstr>Conclusion</vt:lpstr>
      <vt:lpstr>Q &amp; A</vt:lpstr>
      <vt:lpstr>The following slides are for backup use only</vt:lpstr>
      <vt:lpstr>Hyperspheres in uncertain databases</vt:lpstr>
      <vt:lpstr>Our approach (1)</vt:lpstr>
      <vt:lpstr>An application study: kNN qeury</vt:lpstr>
      <vt:lpstr>PowerPoint Presentation</vt:lpstr>
    </vt:vector>
  </TitlesOfParts>
  <Company>HKUST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Hypersphere Dominance: An Optimal Approach</dc:title>
  <dc:creator>clong</dc:creator>
  <cp:lastModifiedBy>raywong</cp:lastModifiedBy>
  <cp:revision>385</cp:revision>
  <dcterms:created xsi:type="dcterms:W3CDTF">2014-06-20T07:04:02Z</dcterms:created>
  <dcterms:modified xsi:type="dcterms:W3CDTF">2014-06-24T23:51:05Z</dcterms:modified>
</cp:coreProperties>
</file>