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1" r:id="rId3"/>
    <p:sldId id="258" r:id="rId4"/>
    <p:sldId id="301" r:id="rId5"/>
    <p:sldId id="302" r:id="rId6"/>
    <p:sldId id="310" r:id="rId7"/>
    <p:sldId id="260" r:id="rId8"/>
    <p:sldId id="280" r:id="rId9"/>
    <p:sldId id="309" r:id="rId10"/>
    <p:sldId id="262" r:id="rId11"/>
    <p:sldId id="306" r:id="rId12"/>
    <p:sldId id="308" r:id="rId13"/>
    <p:sldId id="269" r:id="rId14"/>
    <p:sldId id="307" r:id="rId15"/>
    <p:sldId id="29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9" autoAdjust="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  <a:endParaRPr lang="zh-TW" altLang="en-US" noProof="0" smtClean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  <a:endParaRPr lang="zh-TW" altLang="en-US" noProof="0" smtClean="0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4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4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1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r>
              <a:rPr lang="en-US" altLang="zh-HK" smtClean="0"/>
              <a:t>Click icon to add table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5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7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5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0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8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6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1D8BD707-D9CF-40AE-B4C6-C98DA3205C09}" type="datetimeFigureOut">
              <a:rPr lang="en-US" smtClean="0"/>
              <a:pPr/>
              <a:t>17-Jul-14</a:t>
            </a:fld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5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Viral Marketing for Dedicated Customers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Presented by: Cheng Long</a:t>
            </a:r>
          </a:p>
          <a:p>
            <a:r>
              <a:rPr lang="en-US" sz="2000" dirty="0" smtClean="0"/>
              <a:t>25 August, 2012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07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IS-MAX-Influence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Greedy algorithm (</a:t>
            </a:r>
            <a:r>
              <a:rPr lang="en-US" sz="2800" dirty="0" smtClean="0">
                <a:solidFill>
                  <a:schemeClr val="tx2"/>
                </a:solidFill>
              </a:rPr>
              <a:t>MI-Greedy</a:t>
            </a:r>
            <a:r>
              <a:rPr lang="en-US" sz="2800" dirty="0" smtClean="0"/>
              <a:t>):</a:t>
            </a:r>
          </a:p>
          <a:p>
            <a:pPr lvl="1"/>
            <a:r>
              <a:rPr lang="en-US" sz="2400" dirty="0" smtClean="0"/>
              <a:t>S: seed set.</a:t>
            </a:r>
          </a:p>
          <a:p>
            <a:pPr lvl="1"/>
            <a:r>
              <a:rPr lang="en-US" sz="2400" dirty="0" smtClean="0"/>
              <a:t>Set S to be empty.</a:t>
            </a:r>
          </a:p>
          <a:p>
            <a:pPr lvl="1"/>
            <a:r>
              <a:rPr lang="en-US" sz="2400" dirty="0" smtClean="0"/>
              <a:t>For </a:t>
            </a:r>
            <a:r>
              <a:rPr lang="en-US" sz="2400" dirty="0" err="1" smtClean="0"/>
              <a:t>i</a:t>
            </a:r>
            <a:r>
              <a:rPr lang="en-US" sz="2400" dirty="0" smtClean="0"/>
              <a:t>=1 to k</a:t>
            </a:r>
          </a:p>
          <a:p>
            <a:pPr lvl="2"/>
            <a:r>
              <a:rPr lang="en-US" sz="2000" dirty="0" smtClean="0"/>
              <a:t>Add the user that incurs the </a:t>
            </a:r>
            <a:r>
              <a:rPr lang="en-US" sz="2000" dirty="0" smtClean="0">
                <a:solidFill>
                  <a:schemeClr val="tx2"/>
                </a:solidFill>
              </a:rPr>
              <a:t>largest gain</a:t>
            </a:r>
            <a:r>
              <a:rPr lang="en-US" sz="2000" dirty="0" smtClean="0"/>
              <a:t> into S.</a:t>
            </a:r>
          </a:p>
          <a:p>
            <a:pPr lvl="1"/>
            <a:r>
              <a:rPr lang="en-US" sz="2400" dirty="0" smtClean="0"/>
              <a:t>Return S</a:t>
            </a:r>
          </a:p>
          <a:p>
            <a:r>
              <a:rPr lang="en-US" sz="2800" dirty="0" smtClean="0"/>
              <a:t>We prove that </a:t>
            </a:r>
            <a:r>
              <a:rPr lang="en-US" sz="2800" dirty="0" smtClean="0">
                <a:solidFill>
                  <a:schemeClr val="tx2"/>
                </a:solidFill>
              </a:rPr>
              <a:t>MI-Greedy</a:t>
            </a:r>
            <a:r>
              <a:rPr lang="en-US" sz="2800" dirty="0" smtClean="0"/>
              <a:t> provides a </a:t>
            </a:r>
            <a:r>
              <a:rPr lang="en-US" sz="2800" dirty="0" smtClean="0">
                <a:solidFill>
                  <a:schemeClr val="tx2"/>
                </a:solidFill>
              </a:rPr>
              <a:t>0.63-factor</a:t>
            </a:r>
            <a:r>
              <a:rPr lang="en-US" sz="2800" dirty="0" smtClean="0"/>
              <a:t> approximation.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4711700" y="2895600"/>
            <a:ext cx="3886200" cy="685800"/>
          </a:xfrm>
          <a:prstGeom prst="wedgeRectCallout">
            <a:avLst>
              <a:gd name="adj1" fmla="val -1530"/>
              <a:gd name="adj2" fmla="val 105886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Gain</a:t>
            </a:r>
            <a:r>
              <a:rPr lang="en-US" altLang="zh-HK" dirty="0" smtClean="0">
                <a:solidFill>
                  <a:srgbClr val="7030A0"/>
                </a:solidFill>
              </a:rPr>
              <a:t>: the increase of the number of influenced users that are </a:t>
            </a:r>
            <a:r>
              <a:rPr lang="en-US" altLang="zh-HK" dirty="0" smtClean="0">
                <a:solidFill>
                  <a:srgbClr val="FFC000"/>
                </a:solidFill>
              </a:rPr>
              <a:t>of interest</a:t>
            </a:r>
            <a:endParaRPr lang="zh-HK" altLang="en-US" dirty="0">
              <a:solidFill>
                <a:srgbClr val="FFC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227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IS-J-MIN-Seed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800" dirty="0" smtClean="0"/>
              <a:t>Three approximate algorithms</a:t>
            </a:r>
          </a:p>
          <a:p>
            <a:pPr lvl="1"/>
            <a:r>
              <a:rPr lang="en-US" altLang="zh-HK" sz="2400" dirty="0" smtClean="0">
                <a:solidFill>
                  <a:schemeClr val="tx2"/>
                </a:solidFill>
              </a:rPr>
              <a:t>MS-Independent</a:t>
            </a:r>
          </a:p>
          <a:p>
            <a:pPr lvl="1"/>
            <a:r>
              <a:rPr lang="en-US" altLang="zh-HK" sz="2400" dirty="0">
                <a:solidFill>
                  <a:schemeClr val="tx2"/>
                </a:solidFill>
              </a:rPr>
              <a:t>MS-Incremental</a:t>
            </a:r>
          </a:p>
          <a:p>
            <a:pPr lvl="1"/>
            <a:r>
              <a:rPr lang="en-US" altLang="zh-HK" sz="2400" dirty="0">
                <a:solidFill>
                  <a:schemeClr val="tx2"/>
                </a:solidFill>
              </a:rPr>
              <a:t>MS-Greedy</a:t>
            </a:r>
          </a:p>
          <a:p>
            <a:r>
              <a:rPr lang="en-US" altLang="zh-HK" sz="2800" dirty="0" smtClean="0"/>
              <a:t>Among these algorithms,</a:t>
            </a:r>
            <a:r>
              <a:rPr lang="zh-HK" altLang="en-US" sz="2800" dirty="0" smtClean="0"/>
              <a:t> </a:t>
            </a:r>
            <a:r>
              <a:rPr lang="en-US" altLang="zh-HK" sz="2800" dirty="0">
                <a:solidFill>
                  <a:schemeClr val="tx2"/>
                </a:solidFill>
              </a:rPr>
              <a:t>MS-Independent</a:t>
            </a:r>
            <a:r>
              <a:rPr lang="en-US" altLang="zh-HK" sz="2800" dirty="0" smtClean="0"/>
              <a:t> and </a:t>
            </a:r>
            <a:r>
              <a:rPr lang="en-US" altLang="zh-HK" sz="2800" dirty="0">
                <a:solidFill>
                  <a:schemeClr val="tx2"/>
                </a:solidFill>
              </a:rPr>
              <a:t>MS-Greedy</a:t>
            </a:r>
            <a:r>
              <a:rPr lang="en-US" altLang="zh-HK" sz="2800" dirty="0" smtClean="0"/>
              <a:t> provide a certain degree of </a:t>
            </a:r>
            <a:r>
              <a:rPr lang="en-US" altLang="zh-HK" sz="2800" dirty="0" smtClean="0">
                <a:solidFill>
                  <a:schemeClr val="tx2"/>
                </a:solidFill>
              </a:rPr>
              <a:t>error guarantees</a:t>
            </a:r>
            <a:r>
              <a:rPr lang="en-US" altLang="zh-HK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70300" y="914400"/>
            <a:ext cx="51816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At least </a:t>
            </a:r>
            <a:r>
              <a:rPr lang="en-US" altLang="zh-HK" dirty="0" err="1" smtClean="0">
                <a:solidFill>
                  <a:schemeClr val="tx2"/>
                </a:solidFill>
              </a:rPr>
              <a:t>J</a:t>
            </a:r>
            <a:r>
              <a:rPr lang="en-US" altLang="zh-HK" baseline="-25000" dirty="0" err="1" smtClean="0">
                <a:solidFill>
                  <a:schemeClr val="tx2"/>
                </a:solidFill>
              </a:rPr>
              <a:t>i</a:t>
            </a:r>
            <a:r>
              <a:rPr lang="en-US" altLang="zh-HK" dirty="0" smtClean="0">
                <a:solidFill>
                  <a:schemeClr val="tx2"/>
                </a:solidFill>
              </a:rPr>
              <a:t> influenced users containing attribute value </a:t>
            </a:r>
            <a:r>
              <a:rPr lang="en-US" altLang="zh-HK" dirty="0" err="1" smtClean="0">
                <a:solidFill>
                  <a:schemeClr val="tx2"/>
                </a:solidFill>
              </a:rPr>
              <a:t>a</a:t>
            </a:r>
            <a:r>
              <a:rPr lang="en-US" altLang="zh-HK" baseline="-25000" dirty="0" err="1" smtClean="0">
                <a:solidFill>
                  <a:schemeClr val="tx2"/>
                </a:solidFill>
              </a:rPr>
              <a:t>i</a:t>
            </a:r>
            <a:r>
              <a:rPr lang="en-US" altLang="zh-HK" dirty="0" smtClean="0">
                <a:solidFill>
                  <a:schemeClr val="tx2"/>
                </a:solidFill>
              </a:rPr>
              <a:t> for </a:t>
            </a:r>
            <a:r>
              <a:rPr lang="en-US" altLang="zh-HK" dirty="0" err="1" smtClean="0">
                <a:solidFill>
                  <a:schemeClr val="tx2"/>
                </a:solidFill>
              </a:rPr>
              <a:t>i</a:t>
            </a:r>
            <a:r>
              <a:rPr lang="en-US" altLang="zh-HK" dirty="0" smtClean="0">
                <a:solidFill>
                  <a:schemeClr val="tx2"/>
                </a:solidFill>
              </a:rPr>
              <a:t> = 1, 2, …, m</a:t>
            </a:r>
            <a:endParaRPr lang="zh-HK" altLang="en-US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344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Problems</a:t>
            </a:r>
          </a:p>
          <a:p>
            <a:r>
              <a:rPr lang="en-US" dirty="0" smtClean="0"/>
              <a:t>Solutions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3759200"/>
            <a:ext cx="41910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96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Real datasets:</a:t>
            </a:r>
          </a:p>
          <a:p>
            <a:pPr lvl="1"/>
            <a:r>
              <a:rPr lang="en-US" sz="2400" dirty="0" smtClean="0"/>
              <a:t>HEP-T, </a:t>
            </a:r>
            <a:r>
              <a:rPr lang="en-US" sz="2400" dirty="0" err="1" smtClean="0"/>
              <a:t>Epinions</a:t>
            </a:r>
            <a:r>
              <a:rPr lang="en-US" sz="2400" dirty="0" smtClean="0"/>
              <a:t>, Amazon, DBLP</a:t>
            </a:r>
          </a:p>
          <a:p>
            <a:r>
              <a:rPr lang="en-US" sz="2800" dirty="0" smtClean="0"/>
              <a:t>Baselines:</a:t>
            </a:r>
          </a:p>
          <a:p>
            <a:pPr lvl="1"/>
            <a:r>
              <a:rPr lang="en-US" sz="2400" dirty="0" smtClean="0"/>
              <a:t>Random</a:t>
            </a:r>
          </a:p>
          <a:p>
            <a:pPr lvl="1"/>
            <a:r>
              <a:rPr lang="en-US" sz="2400" dirty="0" smtClean="0"/>
              <a:t>Degree-heuristic</a:t>
            </a:r>
          </a:p>
          <a:p>
            <a:pPr lvl="1"/>
            <a:r>
              <a:rPr lang="en-US" sz="2400" dirty="0" smtClean="0"/>
              <a:t>Centrality-heuristic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238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Results for IS-k-MAX-Influence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803103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10515" y="5105400"/>
            <a:ext cx="51816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Conclusion: our MI-Greedy beats all the baselines in terms of quality but runs slower. 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219200" y="1498600"/>
            <a:ext cx="2590800" cy="609600"/>
          </a:xfrm>
          <a:prstGeom prst="wedgeRectCallout">
            <a:avLst>
              <a:gd name="adj1" fmla="val -61661"/>
              <a:gd name="adj2" fmla="val 131812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rgbClr val="7030A0"/>
                </a:solidFill>
              </a:rPr>
              <a:t>No. of influenced users that are of interest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876800" y="1473200"/>
            <a:ext cx="2590800" cy="609600"/>
          </a:xfrm>
          <a:prstGeom prst="wedgeRectCallout">
            <a:avLst>
              <a:gd name="adj1" fmla="val -41563"/>
              <a:gd name="adj2" fmla="val 131812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rgbClr val="7030A0"/>
                </a:solidFill>
              </a:rPr>
              <a:t>Running time</a:t>
            </a:r>
            <a:endParaRPr lang="zh-HK" altLang="en-US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809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Problems</a:t>
            </a:r>
          </a:p>
          <a:p>
            <a:r>
              <a:rPr lang="en-US" dirty="0" smtClean="0"/>
              <a:t>Solutions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66800" y="4343400"/>
            <a:ext cx="30480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37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propose a new paradigm of Viral Marketing, </a:t>
            </a:r>
            <a:r>
              <a:rPr lang="en-US" sz="2800" dirty="0" smtClean="0">
                <a:solidFill>
                  <a:schemeClr val="tx2"/>
                </a:solidFill>
              </a:rPr>
              <a:t>Interest-Specified Viral Marketing</a:t>
            </a:r>
            <a:r>
              <a:rPr lang="en-US" sz="2800" dirty="0" smtClean="0"/>
              <a:t>, which is more general and flexible than the traditional one.</a:t>
            </a:r>
          </a:p>
          <a:p>
            <a:r>
              <a:rPr lang="en-US" sz="2800" dirty="0" smtClean="0"/>
              <a:t>Within the new paradigm, We study two typical problems, </a:t>
            </a:r>
            <a:r>
              <a:rPr lang="en-US" sz="2800" dirty="0" smtClean="0">
                <a:solidFill>
                  <a:schemeClr val="tx2"/>
                </a:solidFill>
              </a:rPr>
              <a:t>IS-k-MAX-Influence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chemeClr val="tx2"/>
                </a:solidFill>
              </a:rPr>
              <a:t>IS-J-MIN-Seed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We conducted extensive experiments which verified the effectiveness of our algorithms.</a:t>
            </a:r>
          </a:p>
          <a:p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8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you.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6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Problems</a:t>
            </a:r>
          </a:p>
          <a:p>
            <a:r>
              <a:rPr lang="en-US" dirty="0" smtClean="0"/>
              <a:t>Solutions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71600" y="1981200"/>
            <a:ext cx="27432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96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https://encrypted-tbn1.google.com/images?q=tbn:ANd9GcRYkpcr9duNS8xihpo8bNLrKg-v2gBaMWh7D1Ez61RbxEl3H5Sk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070" y="454023"/>
            <a:ext cx="4407919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Media:</a:t>
            </a:r>
          </a:p>
          <a:p>
            <a:pPr lvl="1"/>
            <a:r>
              <a:rPr lang="en-US" sz="2400" dirty="0" smtClean="0"/>
              <a:t>social network</a:t>
            </a:r>
          </a:p>
          <a:p>
            <a:r>
              <a:rPr lang="en-US" sz="2800" dirty="0" smtClean="0"/>
              <a:t>Process:</a:t>
            </a:r>
          </a:p>
          <a:p>
            <a:pPr lvl="1"/>
            <a:r>
              <a:rPr lang="en-US" sz="2400" dirty="0" smtClean="0"/>
              <a:t>Target some initial users (</a:t>
            </a:r>
            <a:r>
              <a:rPr lang="en-US" sz="2400" dirty="0" smtClean="0">
                <a:solidFill>
                  <a:schemeClr val="tx2"/>
                </a:solidFill>
              </a:rPr>
              <a:t>seeds</a:t>
            </a:r>
            <a:r>
              <a:rPr lang="en-US" sz="2400" dirty="0" smtClean="0"/>
              <a:t>).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Propagation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Question:</a:t>
            </a:r>
          </a:p>
          <a:p>
            <a:pPr lvl="1"/>
            <a:r>
              <a:rPr lang="en-US" sz="2400" dirty="0" smtClean="0"/>
              <a:t>Which </a:t>
            </a:r>
            <a:r>
              <a:rPr lang="en-US" sz="2400" dirty="0" smtClean="0">
                <a:solidFill>
                  <a:schemeClr val="tx2"/>
                </a:solidFill>
              </a:rPr>
              <a:t>seeds</a:t>
            </a:r>
            <a:r>
              <a:rPr lang="en-US" sz="2400" dirty="0" smtClean="0"/>
              <a:t> in the social network should be targeted at the beginning?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274875" y="2187573"/>
            <a:ext cx="634996" cy="0"/>
          </a:xfrm>
          <a:prstGeom prst="straightConnector1">
            <a:avLst/>
          </a:prstGeom>
          <a:ln w="57150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 rot="16200000">
            <a:off x="5728775" y="1749423"/>
            <a:ext cx="6858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 rot="16200000">
            <a:off x="7592493" y="1098546"/>
            <a:ext cx="508003" cy="26035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614471" y="2251073"/>
            <a:ext cx="431808" cy="222250"/>
          </a:xfrm>
          <a:prstGeom prst="straightConnector1">
            <a:avLst/>
          </a:prstGeom>
          <a:ln w="57150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5690671" y="1787523"/>
            <a:ext cx="355608" cy="393700"/>
          </a:xfrm>
          <a:prstGeom prst="straightConnector1">
            <a:avLst/>
          </a:prstGeom>
          <a:ln w="57150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811575" y="1406523"/>
            <a:ext cx="469896" cy="114299"/>
          </a:xfrm>
          <a:prstGeom prst="straightConnector1">
            <a:avLst/>
          </a:prstGeom>
          <a:ln w="57150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214671" y="1374773"/>
            <a:ext cx="457200" cy="0"/>
          </a:xfrm>
          <a:prstGeom prst="straightConnector1">
            <a:avLst/>
          </a:prstGeom>
          <a:ln w="57150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7811575" y="1101723"/>
            <a:ext cx="241296" cy="273050"/>
          </a:xfrm>
          <a:prstGeom prst="straightConnector1">
            <a:avLst/>
          </a:prstGeom>
          <a:ln w="57150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 rot="16200000">
            <a:off x="5119171" y="2082797"/>
            <a:ext cx="6858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 rot="16200000">
            <a:off x="6643171" y="1739896"/>
            <a:ext cx="6858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 rot="16200000">
            <a:off x="6903520" y="1057271"/>
            <a:ext cx="546102" cy="3810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700071" y="2590798"/>
            <a:ext cx="558804" cy="0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474771" y="2636835"/>
            <a:ext cx="431800" cy="339725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100375" y="1787523"/>
            <a:ext cx="266696" cy="393700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909871" y="2251073"/>
            <a:ext cx="533400" cy="339725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6909871" y="1101723"/>
            <a:ext cx="154328" cy="304800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16200000">
            <a:off x="5579217" y="2463639"/>
            <a:ext cx="685800" cy="482917"/>
          </a:xfrm>
          <a:prstGeom prst="ellipse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5" name="Rectangular Callout 44"/>
          <p:cNvSpPr/>
          <p:nvPr/>
        </p:nvSpPr>
        <p:spPr>
          <a:xfrm>
            <a:off x="3191775" y="1139823"/>
            <a:ext cx="952500" cy="533400"/>
          </a:xfrm>
          <a:prstGeom prst="wedgeRectCallout">
            <a:avLst>
              <a:gd name="adj1" fmla="val 233410"/>
              <a:gd name="adj2" fmla="val 59124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seed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46" name="Rectangular Callout 45"/>
          <p:cNvSpPr/>
          <p:nvPr/>
        </p:nvSpPr>
        <p:spPr>
          <a:xfrm>
            <a:off x="2844326" y="1783967"/>
            <a:ext cx="1333500" cy="533400"/>
          </a:xfrm>
          <a:prstGeom prst="wedgeRectCallout">
            <a:avLst>
              <a:gd name="adj1" fmla="val 132498"/>
              <a:gd name="adj2" fmla="val 10510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Influenced user</a:t>
            </a:r>
            <a:endParaRPr lang="zh-HK" altLang="en-US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248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Viral Marketing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Scenario 1:</a:t>
            </a:r>
          </a:p>
          <a:p>
            <a:pPr lvl="1"/>
            <a:r>
              <a:rPr lang="en-US" altLang="zh-HK" dirty="0" smtClean="0"/>
              <a:t>Condition: at most k </a:t>
            </a:r>
            <a:r>
              <a:rPr lang="en-US" altLang="zh-HK" dirty="0" smtClean="0">
                <a:solidFill>
                  <a:schemeClr val="tx2"/>
                </a:solidFill>
              </a:rPr>
              <a:t>seeds</a:t>
            </a:r>
            <a:r>
              <a:rPr lang="en-US" altLang="zh-HK" dirty="0" smtClean="0"/>
              <a:t>.</a:t>
            </a:r>
          </a:p>
          <a:p>
            <a:pPr lvl="1"/>
            <a:r>
              <a:rPr lang="en-US" altLang="zh-HK" dirty="0" smtClean="0"/>
              <a:t>Goal: </a:t>
            </a:r>
            <a:r>
              <a:rPr lang="en-US" altLang="zh-HK" dirty="0" smtClean="0">
                <a:solidFill>
                  <a:schemeClr val="tx2"/>
                </a:solidFill>
              </a:rPr>
              <a:t>max. </a:t>
            </a:r>
            <a:r>
              <a:rPr lang="en-US" altLang="zh-HK" dirty="0" smtClean="0"/>
              <a:t>the number of </a:t>
            </a:r>
            <a:r>
              <a:rPr lang="en-US" altLang="zh-HK" dirty="0" smtClean="0">
                <a:solidFill>
                  <a:schemeClr val="tx2"/>
                </a:solidFill>
              </a:rPr>
              <a:t>influenced users</a:t>
            </a:r>
            <a:r>
              <a:rPr lang="en-US" altLang="zh-HK" dirty="0" smtClean="0"/>
              <a:t>.</a:t>
            </a:r>
          </a:p>
          <a:p>
            <a:r>
              <a:rPr lang="en-US" altLang="zh-HK" dirty="0" smtClean="0"/>
              <a:t>Scenario 2:</a:t>
            </a:r>
          </a:p>
          <a:p>
            <a:pPr lvl="1"/>
            <a:r>
              <a:rPr lang="en-US" altLang="zh-HK" dirty="0" smtClean="0"/>
              <a:t>Condition: at least J </a:t>
            </a:r>
            <a:r>
              <a:rPr lang="en-US" altLang="zh-HK" dirty="0" smtClean="0">
                <a:solidFill>
                  <a:schemeClr val="tx2"/>
                </a:solidFill>
              </a:rPr>
              <a:t>influenced users</a:t>
            </a:r>
            <a:r>
              <a:rPr lang="en-US" altLang="zh-HK" dirty="0" smtClean="0"/>
              <a:t>.</a:t>
            </a:r>
          </a:p>
          <a:p>
            <a:pPr lvl="1"/>
            <a:r>
              <a:rPr lang="en-US" altLang="zh-HK" dirty="0" smtClean="0"/>
              <a:t>Goal: </a:t>
            </a:r>
            <a:r>
              <a:rPr lang="en-US" altLang="zh-HK" dirty="0" smtClean="0">
                <a:solidFill>
                  <a:schemeClr val="tx2"/>
                </a:solidFill>
              </a:rPr>
              <a:t>min.</a:t>
            </a:r>
            <a:r>
              <a:rPr lang="en-US" altLang="zh-HK" dirty="0" smtClean="0"/>
              <a:t> the number of </a:t>
            </a:r>
            <a:r>
              <a:rPr lang="en-US" altLang="zh-HK" dirty="0" smtClean="0">
                <a:solidFill>
                  <a:schemeClr val="tx2"/>
                </a:solidFill>
              </a:rPr>
              <a:t>seeds</a:t>
            </a:r>
            <a:r>
              <a:rPr lang="en-US" altLang="zh-HK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016500" y="1651000"/>
            <a:ext cx="3949700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A seed: a unit of </a:t>
            </a:r>
            <a:r>
              <a:rPr lang="en-US" altLang="zh-HK" dirty="0" smtClean="0">
                <a:solidFill>
                  <a:schemeClr val="accent2"/>
                </a:solidFill>
              </a:rPr>
              <a:t>cost</a:t>
            </a:r>
          </a:p>
        </p:txBody>
      </p:sp>
      <p:sp>
        <p:nvSpPr>
          <p:cNvPr id="7" name="Rectangle 6"/>
          <p:cNvSpPr/>
          <p:nvPr/>
        </p:nvSpPr>
        <p:spPr>
          <a:xfrm>
            <a:off x="3733800" y="2590800"/>
            <a:ext cx="2590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2"/>
                </a:solidFill>
              </a:rPr>
              <a:t>The cost is bounded.</a:t>
            </a:r>
            <a:endParaRPr lang="zh-HK" altLang="en-US" sz="2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3124200"/>
            <a:ext cx="51435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2"/>
                </a:solidFill>
              </a:rPr>
              <a:t>the revenue.</a:t>
            </a:r>
            <a:endParaRPr lang="zh-HK" altLang="en-US" sz="20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4191000"/>
            <a:ext cx="4445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2"/>
                </a:solidFill>
              </a:rPr>
              <a:t>The revenue requirement is provided.</a:t>
            </a:r>
            <a:endParaRPr lang="zh-HK" altLang="en-US" sz="20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4724400"/>
            <a:ext cx="3352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2"/>
                </a:solidFill>
              </a:rPr>
              <a:t>the cost.</a:t>
            </a:r>
            <a:endParaRPr lang="zh-HK" altLang="en-US" sz="2000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6500" y="2108200"/>
            <a:ext cx="3949700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>
                <a:solidFill>
                  <a:schemeClr val="tx2"/>
                </a:solidFill>
              </a:rPr>
              <a:t>An influenced user: a unit of </a:t>
            </a:r>
            <a:r>
              <a:rPr lang="en-US" altLang="zh-HK" dirty="0">
                <a:solidFill>
                  <a:srgbClr val="FFC000"/>
                </a:solidFill>
              </a:rPr>
              <a:t>revenue</a:t>
            </a:r>
            <a:endParaRPr lang="zh-HK" altLang="en-US" dirty="0">
              <a:solidFill>
                <a:srgbClr val="FFC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61280" y="6248400"/>
            <a:ext cx="1752600" cy="46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A book in Latin</a:t>
            </a:r>
            <a:endParaRPr lang="zh-HK" altLang="en-US" dirty="0">
              <a:solidFill>
                <a:srgbClr val="FFC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39529" y="6248400"/>
            <a:ext cx="1222151" cy="46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A Chinese</a:t>
            </a:r>
            <a:endParaRPr lang="zh-HK" altLang="en-US" dirty="0">
              <a:solidFill>
                <a:srgbClr val="FFC000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152400" y="2590800"/>
            <a:ext cx="1905000" cy="533400"/>
          </a:xfrm>
          <a:prstGeom prst="wedgeRectCallout">
            <a:avLst>
              <a:gd name="adj1" fmla="val 67201"/>
              <a:gd name="adj2" fmla="val -63690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K-MAX-Influence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20" name="Rectangular Callout 19"/>
          <p:cNvSpPr/>
          <p:nvPr/>
        </p:nvSpPr>
        <p:spPr>
          <a:xfrm>
            <a:off x="152400" y="4191000"/>
            <a:ext cx="1828800" cy="533400"/>
          </a:xfrm>
          <a:prstGeom prst="wedgeRectCallout">
            <a:avLst>
              <a:gd name="adj1" fmla="val 67201"/>
              <a:gd name="adj2" fmla="val -63690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J-MIN-Seed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0" y="5524500"/>
            <a:ext cx="7924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000" dirty="0" smtClean="0">
                <a:solidFill>
                  <a:schemeClr val="tx2"/>
                </a:solidFill>
              </a:rPr>
              <a:t>It is assumed that </a:t>
            </a:r>
            <a:r>
              <a:rPr lang="en-US" altLang="zh-HK" sz="2000" dirty="0" smtClean="0">
                <a:solidFill>
                  <a:srgbClr val="FF0000"/>
                </a:solidFill>
              </a:rPr>
              <a:t>all users</a:t>
            </a:r>
            <a:r>
              <a:rPr lang="en-US" altLang="zh-HK" sz="2000" dirty="0" smtClean="0">
                <a:solidFill>
                  <a:schemeClr val="tx2"/>
                </a:solidFill>
              </a:rPr>
              <a:t> in the social network are </a:t>
            </a:r>
            <a:r>
              <a:rPr lang="en-US" altLang="zh-HK" sz="2000" dirty="0" smtClean="0">
                <a:solidFill>
                  <a:srgbClr val="FF0000"/>
                </a:solidFill>
              </a:rPr>
              <a:t>of interest</a:t>
            </a:r>
            <a:r>
              <a:rPr lang="en-US" altLang="zh-HK" sz="2000" dirty="0" smtClean="0">
                <a:solidFill>
                  <a:schemeClr val="tx2"/>
                </a:solidFill>
              </a:rPr>
              <a:t>!</a:t>
            </a:r>
            <a:endParaRPr lang="zh-HK" altLang="en-US" sz="2000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36478" y="5325070"/>
            <a:ext cx="577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HK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altLang="zh-HK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908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19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Interest-Specified Viral Marketing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800" dirty="0" smtClean="0"/>
              <a:t>A new paradigm of Viral Marketing</a:t>
            </a:r>
          </a:p>
          <a:p>
            <a:pPr lvl="1"/>
            <a:r>
              <a:rPr lang="en-US" altLang="zh-HK" sz="2400" dirty="0" smtClean="0"/>
              <a:t>The company can specify which users in the social network are </a:t>
            </a:r>
            <a:r>
              <a:rPr lang="en-US" altLang="zh-HK" sz="2400" dirty="0" smtClean="0">
                <a:solidFill>
                  <a:schemeClr val="tx2"/>
                </a:solidFill>
              </a:rPr>
              <a:t>of interest</a:t>
            </a:r>
            <a:r>
              <a:rPr lang="en-US" altLang="zh-HK" sz="2400" dirty="0" smtClean="0"/>
              <a:t>.</a:t>
            </a:r>
          </a:p>
          <a:p>
            <a:pPr lvl="1"/>
            <a:r>
              <a:rPr lang="en-US" altLang="zh-HK" sz="2400" dirty="0" smtClean="0">
                <a:solidFill>
                  <a:schemeClr val="tx2"/>
                </a:solidFill>
              </a:rPr>
              <a:t>Interest-Specified Viral Marketing</a:t>
            </a:r>
            <a:endParaRPr lang="en-US" altLang="zh-HK" sz="2400" dirty="0">
              <a:solidFill>
                <a:schemeClr val="tx2"/>
              </a:solidFill>
            </a:endParaRPr>
          </a:p>
          <a:p>
            <a:endParaRPr lang="en-US" altLang="zh-HK" sz="2800" dirty="0">
              <a:solidFill>
                <a:schemeClr val="bg2"/>
              </a:solidFill>
            </a:endParaRPr>
          </a:p>
          <a:p>
            <a:endParaRPr lang="en-US" altLang="zh-HK" sz="2800" dirty="0" smtClean="0">
              <a:solidFill>
                <a:schemeClr val="bg2"/>
              </a:solidFill>
            </a:endParaRPr>
          </a:p>
          <a:p>
            <a:endParaRPr lang="en-US" altLang="zh-HK" sz="2800" dirty="0">
              <a:solidFill>
                <a:schemeClr val="bg2"/>
              </a:solidFill>
            </a:endParaRPr>
          </a:p>
          <a:p>
            <a:pPr lvl="1"/>
            <a:endParaRPr lang="en-US" altLang="zh-HK" sz="2400" dirty="0" smtClean="0">
              <a:solidFill>
                <a:schemeClr val="bg2"/>
              </a:solidFill>
            </a:endParaRPr>
          </a:p>
          <a:p>
            <a:pPr lvl="1"/>
            <a:endParaRPr lang="en-US" altLang="zh-HK" sz="2400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3886200"/>
            <a:ext cx="685800" cy="46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User</a:t>
            </a:r>
            <a:endParaRPr lang="zh-HK" altLang="en-US" dirty="0">
              <a:solidFill>
                <a:srgbClr val="FFC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343400" y="3886200"/>
            <a:ext cx="2971800" cy="533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gender, age, </a:t>
            </a:r>
            <a:r>
              <a:rPr lang="en-US" altLang="zh-HK" dirty="0" err="1" smtClean="0">
                <a:solidFill>
                  <a:schemeClr val="tx2"/>
                </a:solidFill>
              </a:rPr>
              <a:t>addr</a:t>
            </a:r>
            <a:r>
              <a:rPr lang="en-US" altLang="zh-HK" dirty="0" smtClean="0">
                <a:solidFill>
                  <a:schemeClr val="tx2"/>
                </a:solidFill>
              </a:rPr>
              <a:t>.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533900" y="4572000"/>
            <a:ext cx="2590800" cy="609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middle-aged, male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51100" y="4641850"/>
            <a:ext cx="1905000" cy="46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Product’s target</a:t>
            </a:r>
            <a:endParaRPr lang="zh-HK" altLang="en-US" dirty="0">
              <a:solidFill>
                <a:srgbClr val="FFC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209800" y="5486400"/>
            <a:ext cx="2362200" cy="533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male, 30, HK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724400" y="5486400"/>
            <a:ext cx="2362200" cy="533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female, 9, HK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10640" y="6052866"/>
            <a:ext cx="8755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HK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yes</a:t>
            </a:r>
            <a:endParaRPr lang="en-US" altLang="zh-HK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49964" y="6052866"/>
            <a:ext cx="700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HK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</a:t>
            </a:r>
            <a:endParaRPr lang="en-US" altLang="zh-HK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46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27" grpId="0" animBg="1"/>
      <p:bldP spid="29" grpId="0" animBg="1"/>
      <p:bldP spid="34" grpId="0" animBg="1"/>
      <p:bldP spid="35" grpId="0" animBg="1"/>
      <p:bldP spid="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Problems</a:t>
            </a:r>
          </a:p>
          <a:p>
            <a:r>
              <a:rPr lang="en-US" dirty="0" smtClean="0"/>
              <a:t>Solutions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2667000"/>
            <a:ext cx="20574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96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HK" sz="2800" dirty="0" smtClean="0"/>
          </a:p>
          <a:p>
            <a:r>
              <a:rPr lang="en-US" altLang="zh-HK" sz="2800" dirty="0" smtClean="0"/>
              <a:t>Scenario </a:t>
            </a:r>
            <a:r>
              <a:rPr lang="en-US" altLang="zh-HK" sz="2800" dirty="0"/>
              <a:t>1:</a:t>
            </a:r>
          </a:p>
          <a:p>
            <a:pPr lvl="1"/>
            <a:r>
              <a:rPr lang="en-US" altLang="zh-HK" sz="2400" dirty="0"/>
              <a:t>Condition: at most k </a:t>
            </a:r>
            <a:r>
              <a:rPr lang="en-US" altLang="zh-HK" sz="2400" dirty="0">
                <a:solidFill>
                  <a:schemeClr val="tx2"/>
                </a:solidFill>
              </a:rPr>
              <a:t>seeds</a:t>
            </a:r>
            <a:r>
              <a:rPr lang="en-US" altLang="zh-HK" sz="2400" dirty="0"/>
              <a:t>.</a:t>
            </a:r>
          </a:p>
          <a:p>
            <a:pPr lvl="1"/>
            <a:r>
              <a:rPr lang="en-US" altLang="zh-HK" sz="2400" dirty="0"/>
              <a:t>Goal: </a:t>
            </a:r>
            <a:r>
              <a:rPr lang="en-US" altLang="zh-HK" sz="2400" dirty="0">
                <a:solidFill>
                  <a:schemeClr val="tx2"/>
                </a:solidFill>
              </a:rPr>
              <a:t>max. </a:t>
            </a:r>
            <a:r>
              <a:rPr lang="en-US" altLang="zh-HK" sz="2400" dirty="0"/>
              <a:t>the number of </a:t>
            </a:r>
            <a:r>
              <a:rPr lang="en-US" altLang="zh-HK" sz="2400" dirty="0">
                <a:solidFill>
                  <a:schemeClr val="tx2"/>
                </a:solidFill>
              </a:rPr>
              <a:t>influenced users</a:t>
            </a:r>
            <a:r>
              <a:rPr lang="en-US" altLang="zh-HK" sz="2400" dirty="0"/>
              <a:t>.</a:t>
            </a:r>
          </a:p>
          <a:p>
            <a:r>
              <a:rPr lang="en-US" altLang="zh-HK" sz="2800" dirty="0"/>
              <a:t>Scenario 2:</a:t>
            </a:r>
          </a:p>
          <a:p>
            <a:pPr lvl="1"/>
            <a:r>
              <a:rPr lang="en-US" altLang="zh-HK" sz="2400" dirty="0"/>
              <a:t>Condition: at least J </a:t>
            </a:r>
            <a:r>
              <a:rPr lang="en-US" altLang="zh-HK" sz="2400" dirty="0">
                <a:solidFill>
                  <a:schemeClr val="tx2"/>
                </a:solidFill>
              </a:rPr>
              <a:t>influenced users</a:t>
            </a:r>
            <a:r>
              <a:rPr lang="en-US" altLang="zh-HK" sz="2400" dirty="0"/>
              <a:t>.</a:t>
            </a:r>
          </a:p>
          <a:p>
            <a:pPr lvl="1"/>
            <a:r>
              <a:rPr lang="en-US" altLang="zh-HK" sz="2400" dirty="0"/>
              <a:t>Goal: </a:t>
            </a:r>
            <a:r>
              <a:rPr lang="en-US" altLang="zh-HK" sz="2400" dirty="0">
                <a:solidFill>
                  <a:schemeClr val="tx2"/>
                </a:solidFill>
              </a:rPr>
              <a:t>min.</a:t>
            </a:r>
            <a:r>
              <a:rPr lang="en-US" altLang="zh-HK" sz="2400" dirty="0"/>
              <a:t> the number of </a:t>
            </a:r>
            <a:r>
              <a:rPr lang="en-US" altLang="zh-HK" sz="2400" dirty="0">
                <a:solidFill>
                  <a:schemeClr val="tx2"/>
                </a:solidFill>
              </a:rPr>
              <a:t>seeds</a:t>
            </a:r>
            <a:r>
              <a:rPr lang="en-US" altLang="zh-HK" sz="2400" dirty="0"/>
              <a:t>.</a:t>
            </a:r>
            <a:endParaRPr lang="en-US" sz="2000" dirty="0" smtClean="0"/>
          </a:p>
          <a:p>
            <a:endParaRPr lang="en-US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19400" y="3403600"/>
            <a:ext cx="59436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Max. the number of influenced users that are </a:t>
            </a:r>
            <a:r>
              <a:rPr lang="en-US" altLang="zh-HK" dirty="0" smtClean="0">
                <a:solidFill>
                  <a:srgbClr val="FFC000"/>
                </a:solidFill>
              </a:rPr>
              <a:t>of interest</a:t>
            </a:r>
            <a:r>
              <a:rPr lang="en-US" altLang="zh-HK" dirty="0" smtClean="0">
                <a:solidFill>
                  <a:schemeClr val="tx2"/>
                </a:solidFill>
              </a:rPr>
              <a:t>.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993900"/>
            <a:ext cx="7886700" cy="469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400" dirty="0" smtClean="0">
                <a:solidFill>
                  <a:schemeClr val="tx2"/>
                </a:solidFill>
              </a:rPr>
              <a:t>Under the Interest-Specified Viral Marketing paradigm</a:t>
            </a:r>
            <a:endParaRPr lang="zh-HK" altLang="en-US" sz="24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0" y="4253173"/>
            <a:ext cx="51816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At least </a:t>
            </a:r>
            <a:r>
              <a:rPr lang="en-US" altLang="zh-HK" dirty="0" err="1" smtClean="0">
                <a:solidFill>
                  <a:schemeClr val="tx2"/>
                </a:solidFill>
              </a:rPr>
              <a:t>J</a:t>
            </a:r>
            <a:r>
              <a:rPr lang="en-US" altLang="zh-HK" baseline="-25000" dirty="0" err="1" smtClean="0">
                <a:solidFill>
                  <a:schemeClr val="tx2"/>
                </a:solidFill>
              </a:rPr>
              <a:t>i</a:t>
            </a:r>
            <a:r>
              <a:rPr lang="en-US" altLang="zh-HK" dirty="0" smtClean="0">
                <a:solidFill>
                  <a:schemeClr val="tx2"/>
                </a:solidFill>
              </a:rPr>
              <a:t> influenced users containing attribute value </a:t>
            </a:r>
            <a:r>
              <a:rPr lang="en-US" altLang="zh-HK" dirty="0" err="1" smtClean="0">
                <a:solidFill>
                  <a:schemeClr val="tx2"/>
                </a:solidFill>
              </a:rPr>
              <a:t>a</a:t>
            </a:r>
            <a:r>
              <a:rPr lang="en-US" altLang="zh-HK" baseline="-25000" dirty="0" err="1" smtClean="0">
                <a:solidFill>
                  <a:schemeClr val="tx2"/>
                </a:solidFill>
              </a:rPr>
              <a:t>i</a:t>
            </a:r>
            <a:r>
              <a:rPr lang="en-US" altLang="zh-HK" dirty="0" smtClean="0">
                <a:solidFill>
                  <a:schemeClr val="tx2"/>
                </a:solidFill>
              </a:rPr>
              <a:t> for </a:t>
            </a:r>
            <a:r>
              <a:rPr lang="en-US" altLang="zh-HK" dirty="0" err="1" smtClean="0">
                <a:solidFill>
                  <a:schemeClr val="tx2"/>
                </a:solidFill>
              </a:rPr>
              <a:t>i</a:t>
            </a:r>
            <a:r>
              <a:rPr lang="en-US" altLang="zh-HK" dirty="0" smtClean="0">
                <a:solidFill>
                  <a:schemeClr val="tx2"/>
                </a:solidFill>
              </a:rPr>
              <a:t> = 1, 2, …, m.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918200" y="2489200"/>
            <a:ext cx="2133600" cy="609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a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dirty="0" smtClean="0">
                <a:solidFill>
                  <a:schemeClr val="tx2"/>
                </a:solidFill>
              </a:rPr>
              <a:t>, a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dirty="0" smtClean="0">
                <a:solidFill>
                  <a:schemeClr val="tx2"/>
                </a:solidFill>
              </a:rPr>
              <a:t>, …, a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m</a:t>
            </a:r>
            <a:r>
              <a:rPr lang="en-US" altLang="zh-HK" dirty="0" smtClean="0">
                <a:solidFill>
                  <a:schemeClr val="tx2"/>
                </a:solidFill>
              </a:rPr>
              <a:t> 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86200" y="2559050"/>
            <a:ext cx="1905000" cy="46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Product’s target</a:t>
            </a:r>
            <a:endParaRPr lang="zh-HK" altLang="en-US" dirty="0">
              <a:solidFill>
                <a:srgbClr val="FFC000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165100" y="3136900"/>
            <a:ext cx="1905000" cy="533400"/>
          </a:xfrm>
          <a:prstGeom prst="wedgeRectCallout">
            <a:avLst>
              <a:gd name="adj1" fmla="val 67201"/>
              <a:gd name="adj2" fmla="val -63690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IS-K-MAX-Influence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165100" y="4762500"/>
            <a:ext cx="1905000" cy="533400"/>
          </a:xfrm>
          <a:prstGeom prst="wedgeRectCallout">
            <a:avLst>
              <a:gd name="adj1" fmla="val 67201"/>
              <a:gd name="adj2" fmla="val -63690"/>
            </a:avLst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IS-J-MIN-Seed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13100" y="5623560"/>
            <a:ext cx="2362200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>
                <a:solidFill>
                  <a:schemeClr val="tx2"/>
                </a:solidFill>
              </a:rPr>
              <a:t>a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dirty="0" smtClean="0">
                <a:solidFill>
                  <a:schemeClr val="tx2"/>
                </a:solidFill>
              </a:rPr>
              <a:t> = young, </a:t>
            </a:r>
          </a:p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a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dirty="0" smtClean="0">
                <a:solidFill>
                  <a:schemeClr val="tx2"/>
                </a:solidFill>
              </a:rPr>
              <a:t> = mid-aged</a:t>
            </a:r>
          </a:p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a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3</a:t>
            </a:r>
            <a:r>
              <a:rPr lang="en-US" altLang="zh-HK" dirty="0" smtClean="0">
                <a:solidFill>
                  <a:schemeClr val="tx2"/>
                </a:solidFill>
              </a:rPr>
              <a:t>= old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16600" y="5775960"/>
            <a:ext cx="30988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zh-HK" dirty="0" smtClean="0">
                <a:solidFill>
                  <a:schemeClr val="tx2"/>
                </a:solidFill>
              </a:rPr>
              <a:t>J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dirty="0" smtClean="0">
                <a:solidFill>
                  <a:schemeClr val="tx2"/>
                </a:solidFill>
              </a:rPr>
              <a:t> = 100, J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dirty="0" smtClean="0">
                <a:solidFill>
                  <a:schemeClr val="tx2"/>
                </a:solidFill>
              </a:rPr>
              <a:t> = 200, J</a:t>
            </a:r>
            <a:r>
              <a:rPr lang="en-US" altLang="zh-HK" baseline="-25000" dirty="0" smtClean="0">
                <a:solidFill>
                  <a:schemeClr val="tx2"/>
                </a:solidFill>
              </a:rPr>
              <a:t>3</a:t>
            </a:r>
            <a:r>
              <a:rPr lang="en-US" altLang="zh-HK" dirty="0">
                <a:solidFill>
                  <a:schemeClr val="tx2"/>
                </a:solidFill>
              </a:rPr>
              <a:t> </a:t>
            </a:r>
            <a:r>
              <a:rPr lang="en-US" altLang="zh-HK" dirty="0" smtClean="0">
                <a:solidFill>
                  <a:schemeClr val="tx2"/>
                </a:solidFill>
              </a:rPr>
              <a:t>= 50.</a:t>
            </a:r>
            <a:endParaRPr lang="zh-HK" altLang="en-US" dirty="0">
              <a:solidFill>
                <a:schemeClr val="tx2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646760"/>
              </p:ext>
            </p:extLst>
          </p:nvPr>
        </p:nvGraphicFramePr>
        <p:xfrm>
          <a:off x="609600" y="5181600"/>
          <a:ext cx="24257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244600"/>
              </a:tblGrid>
              <a:tr h="252142">
                <a:tc>
                  <a:txBody>
                    <a:bodyPr/>
                    <a:lstStyle/>
                    <a:p>
                      <a:endParaRPr lang="zh-HK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600" dirty="0" smtClean="0">
                          <a:solidFill>
                            <a:schemeClr val="tx2"/>
                          </a:solidFill>
                        </a:rPr>
                        <a:t>Stock of clothes</a:t>
                      </a:r>
                      <a:endParaRPr lang="zh-HK" altLang="en-US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17">
                <a:tc>
                  <a:txBody>
                    <a:bodyPr/>
                    <a:lstStyle/>
                    <a:p>
                      <a:r>
                        <a:rPr lang="en-US" altLang="zh-HK" sz="1600" dirty="0" smtClean="0"/>
                        <a:t>Young</a:t>
                      </a:r>
                      <a:endParaRPr lang="zh-HK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/>
                        <a:t>100</a:t>
                      </a:r>
                      <a:endParaRPr lang="zh-HK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17">
                <a:tc>
                  <a:txBody>
                    <a:bodyPr/>
                    <a:lstStyle/>
                    <a:p>
                      <a:r>
                        <a:rPr lang="en-US" altLang="zh-HK" sz="1600" dirty="0" smtClean="0"/>
                        <a:t>Mid-aged</a:t>
                      </a:r>
                      <a:endParaRPr lang="zh-HK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/>
                        <a:t>200</a:t>
                      </a:r>
                      <a:endParaRPr lang="zh-HK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21">
                <a:tc>
                  <a:txBody>
                    <a:bodyPr/>
                    <a:lstStyle/>
                    <a:p>
                      <a:r>
                        <a:rPr lang="en-US" altLang="zh-HK" sz="1600" dirty="0" smtClean="0"/>
                        <a:t>Old</a:t>
                      </a:r>
                      <a:endParaRPr lang="zh-HK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/>
                        <a:t>50</a:t>
                      </a:r>
                      <a:endParaRPr lang="zh-HK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0871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857500"/>
            <a:ext cx="13716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2"/>
                </a:solidFill>
              </a:rPr>
              <a:t>Scenario 1</a:t>
            </a:r>
            <a:endParaRPr lang="zh-HK" altLang="en-US" sz="20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4700" y="4038600"/>
            <a:ext cx="13716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2"/>
                </a:solidFill>
              </a:rPr>
              <a:t>Scenario 2</a:t>
            </a:r>
            <a:endParaRPr lang="zh-HK" altLang="en-US" sz="20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0800" y="2882900"/>
            <a:ext cx="2133600" cy="533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k-MAX-Influence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0800" y="4038600"/>
            <a:ext cx="2133600" cy="533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J-MIN-Seed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43600" y="2857500"/>
            <a:ext cx="2133600" cy="533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IS-k-MAX-Influence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4013200"/>
            <a:ext cx="2133600" cy="533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7030A0"/>
                </a:solidFill>
              </a:rPr>
              <a:t>IS-J-MIN-Seed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8400" y="2667000"/>
            <a:ext cx="2514600" cy="2057400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Rectangle 10"/>
          <p:cNvSpPr/>
          <p:nvPr/>
        </p:nvSpPr>
        <p:spPr>
          <a:xfrm>
            <a:off x="5753100" y="2667000"/>
            <a:ext cx="2514600" cy="2057400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Rectangle 11"/>
          <p:cNvSpPr/>
          <p:nvPr/>
        </p:nvSpPr>
        <p:spPr>
          <a:xfrm>
            <a:off x="2438400" y="1828800"/>
            <a:ext cx="25146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Traditional Viral Marketing paradigm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53100" y="1816100"/>
            <a:ext cx="25146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Interest-Specified Viral Marketing paradigm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6705600" y="4775200"/>
            <a:ext cx="381000" cy="533400"/>
          </a:xfrm>
          <a:prstGeom prst="down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Rectangle 14"/>
          <p:cNvSpPr/>
          <p:nvPr/>
        </p:nvSpPr>
        <p:spPr>
          <a:xfrm>
            <a:off x="4927600" y="5410200"/>
            <a:ext cx="3949700" cy="495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2400" dirty="0" smtClean="0">
                <a:solidFill>
                  <a:schemeClr val="tx2"/>
                </a:solidFill>
              </a:rPr>
              <a:t>More general, more flexible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210300" y="6057900"/>
            <a:ext cx="1714500" cy="495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400" dirty="0" smtClean="0">
                <a:solidFill>
                  <a:schemeClr val="tx2"/>
                </a:solidFill>
              </a:rPr>
              <a:t>NP-hard!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5105400" y="3124200"/>
            <a:ext cx="381000" cy="266700"/>
          </a:xfrm>
          <a:prstGeom prst="right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Right Arrow 17"/>
          <p:cNvSpPr/>
          <p:nvPr/>
        </p:nvSpPr>
        <p:spPr>
          <a:xfrm>
            <a:off x="5105400" y="4270612"/>
            <a:ext cx="381000" cy="266700"/>
          </a:xfrm>
          <a:prstGeom prst="right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007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</a:t>
            </a:r>
          </a:p>
          <a:p>
            <a:r>
              <a:rPr lang="en-US" dirty="0" smtClean="0"/>
              <a:t>Solutions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95400" y="3200400"/>
            <a:ext cx="22098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96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5|9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0.7|1.2|6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3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9.3|19|4.2|7.6|1.7|9.1|1.3|9.1|14.1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1.6|16.3|1.5|25.3|9.6|1.8|2|1.5|5.5|5.3|9.5|3.5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2.2|28.4|5.1|3.3|10.3|5|14.4|1.7|19.6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2|7.8|1.5|13.5|21.8|16.2|5.3|22.9|25.6|1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2|0.1|0.1|0.3|0.1|0.1|0.2|0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4|7.7|9.8|3.8|8.2|7.9|1.3"/>
</p:tagLst>
</file>

<file path=ppt/theme/theme1.xml><?xml version="1.0" encoding="utf-8"?>
<a:theme xmlns:a="http://schemas.openxmlformats.org/drawingml/2006/main" name="Ray-theme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Ray-theme</Template>
  <TotalTime>1495</TotalTime>
  <Words>577</Words>
  <Application>Microsoft Office PowerPoint</Application>
  <PresentationFormat>On-screen Show (4:3)</PresentationFormat>
  <Paragraphs>147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新細明體</vt:lpstr>
      <vt:lpstr>Tahoma</vt:lpstr>
      <vt:lpstr>Wingdings</vt:lpstr>
      <vt:lpstr>Ray-theme</vt:lpstr>
      <vt:lpstr>Viral Marketing for Dedicated Customers</vt:lpstr>
      <vt:lpstr>Outline</vt:lpstr>
      <vt:lpstr>Viral Marketing</vt:lpstr>
      <vt:lpstr>Viral Marketing</vt:lpstr>
      <vt:lpstr>Interest-Specified Viral Marketing</vt:lpstr>
      <vt:lpstr>Outline</vt:lpstr>
      <vt:lpstr>Problems</vt:lpstr>
      <vt:lpstr>Problems</vt:lpstr>
      <vt:lpstr>Outline</vt:lpstr>
      <vt:lpstr>IS-MAX-Influence</vt:lpstr>
      <vt:lpstr>IS-J-MIN-Seed</vt:lpstr>
      <vt:lpstr>Outline</vt:lpstr>
      <vt:lpstr>Experiment set-up</vt:lpstr>
      <vt:lpstr>Results for IS-k-MAX-Influence</vt:lpstr>
      <vt:lpstr>Outline</vt:lpstr>
      <vt:lpstr>Conclusion</vt:lpstr>
      <vt:lpstr>Q &amp; 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raywong</cp:lastModifiedBy>
  <cp:revision>1076</cp:revision>
  <dcterms:created xsi:type="dcterms:W3CDTF">2006-08-16T00:00:00Z</dcterms:created>
  <dcterms:modified xsi:type="dcterms:W3CDTF">2014-07-17T13:44:40Z</dcterms:modified>
</cp:coreProperties>
</file>