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4"/>
  </p:notesMasterIdLst>
  <p:sldIdLst>
    <p:sldId id="256" r:id="rId2"/>
    <p:sldId id="257" r:id="rId3"/>
    <p:sldId id="258" r:id="rId4"/>
    <p:sldId id="285" r:id="rId5"/>
    <p:sldId id="261" r:id="rId6"/>
    <p:sldId id="259" r:id="rId7"/>
    <p:sldId id="260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  <p:sldId id="271" r:id="rId17"/>
    <p:sldId id="286" r:id="rId18"/>
    <p:sldId id="291" r:id="rId19"/>
    <p:sldId id="292" r:id="rId20"/>
    <p:sldId id="293" r:id="rId21"/>
    <p:sldId id="294" r:id="rId22"/>
    <p:sldId id="295" r:id="rId23"/>
    <p:sldId id="263" r:id="rId24"/>
    <p:sldId id="272" r:id="rId25"/>
    <p:sldId id="280" r:id="rId26"/>
    <p:sldId id="273" r:id="rId27"/>
    <p:sldId id="281" r:id="rId28"/>
    <p:sldId id="276" r:id="rId29"/>
    <p:sldId id="275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71" autoAdjust="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F4C-BF77-4F6D-AAC5-74D6DB719001}" type="datetimeFigureOut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D3788-3AA6-466B-80FD-7B804FA26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3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3788-3AA6-466B-80FD-7B804FA2600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34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Reason</a:t>
            </a:r>
            <a:r>
              <a:rPr lang="en-US" altLang="zh-CN" baseline="0" dirty="0" smtClean="0"/>
              <a:t> for comparison between our work and the importance weighted active learning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3788-3AA6-466B-80FD-7B804FA2600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10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We</a:t>
            </a:r>
            <a:r>
              <a:rPr lang="en-US" altLang="zh-CN" baseline="0" dirty="0" smtClean="0"/>
              <a:t> compare our algorithm with passive to see the effect of our selective sampling strategy</a:t>
            </a:r>
          </a:p>
          <a:p>
            <a:pPr marL="228600" indent="-228600">
              <a:buAutoNum type="arabicPeriod"/>
            </a:pPr>
            <a:r>
              <a:rPr lang="en-US" altLang="zh-CN" dirty="0" smtClean="0"/>
              <a:t>We compare</a:t>
            </a:r>
            <a:r>
              <a:rPr lang="en-US" altLang="zh-CN" baseline="0" dirty="0" smtClean="0"/>
              <a:t> our algorithm with active to see the effect of using probabilistic labels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Active</a:t>
            </a:r>
            <a:r>
              <a:rPr lang="en-US" altLang="zh-CN" baseline="0" dirty="0" smtClean="0"/>
              <a:t> is the first efficient/tractable active learning algorithm which achieves a theoretical guarantee on the label complexity</a:t>
            </a:r>
            <a:r>
              <a:rPr lang="en-US" altLang="zh-CN" baseline="0" dirty="0" smtClean="0"/>
              <a:t>.</a:t>
            </a:r>
          </a:p>
          <a:p>
            <a:r>
              <a:rPr lang="en-US" altLang="zh-CN" dirty="0" smtClean="0"/>
              <a:t> We also used the importance weighted sampling strategy in our algorithm. But we define a different weight for sampling based on the probabilistic information.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3788-3AA6-466B-80FD-7B804FA2600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08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D4BD-2656-4D08-85FF-4E184A7D6E79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40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6C1-137A-45CA-B833-E3AF988720CD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52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3D85-D7B9-4F27-B3A0-5116A197129D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45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81C1-945A-439F-82ED-CBB04A12FDA2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10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35D6-C40F-4A44-B67E-D820D981033E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07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5AE-41A3-4FD5-9282-B1821D20E6F5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5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ADD8-2413-426B-B788-D4C7D6708B15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59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E88F-A826-4FE4-9450-2C94E9BA21B3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46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8D3-1D21-4291-9EA6-450DD0B89F40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23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80AD-4255-4DC1-83A1-1EE56F1DE96F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1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F375-9BB8-4071-955B-87093B90C389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65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95FE-F4C1-4643-AC24-3E9500544920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82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761D-7128-4771-9D51-2F86CBC7890D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7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B6EC-2F7F-4C07-A316-F411C0EDD1B9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45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AFEF-3306-452C-BA69-CED7183960CD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6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34F9-0AEC-40C2-8A48-8222ECB604B5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939E2-1D45-429B-94DB-557381AEE761}" type="datetime1">
              <a:rPr lang="zh-CN" altLang="en-US" smtClean="0"/>
              <a:t>2014/4/20 Sunday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647A45-A215-4A44-A89D-79BA2679A8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91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Selective Sampling on Probabilistic Labels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Peng </a:t>
            </a:r>
            <a:r>
              <a:rPr lang="en-US" altLang="zh-CN" dirty="0" err="1" smtClean="0"/>
              <a:t>Peng</a:t>
            </a:r>
            <a:r>
              <a:rPr lang="en-US" altLang="zh-CN" dirty="0" smtClean="0"/>
              <a:t>, Raymond Chi-Wing Wong</a:t>
            </a:r>
          </a:p>
          <a:p>
            <a:pPr algn="l"/>
            <a:r>
              <a:rPr lang="en-US" altLang="zh-CN" dirty="0" smtClean="0"/>
              <a:t>CSE, HKUST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8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many real scenarios, probabilistic labels are available.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Crowdsourcing</a:t>
            </a:r>
          </a:p>
          <a:p>
            <a:pPr lvl="1"/>
            <a:r>
              <a:rPr lang="en-US" altLang="zh-CN" dirty="0" smtClean="0"/>
              <a:t>Medical Diagnosis</a:t>
            </a:r>
          </a:p>
          <a:p>
            <a:pPr lvl="1"/>
            <a:r>
              <a:rPr lang="en-US" altLang="zh-CN" dirty="0" smtClean="0"/>
              <a:t>Pattern Recognition</a:t>
            </a:r>
          </a:p>
          <a:p>
            <a:pPr lvl="1"/>
            <a:r>
              <a:rPr lang="en-US" altLang="zh-CN" dirty="0" smtClean="0"/>
              <a:t>Natural Language Processing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5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Crowdsourcing:</a:t>
            </a:r>
          </a:p>
          <a:p>
            <a:pPr lvl="1"/>
            <a:r>
              <a:rPr lang="en-US" altLang="zh-CN" dirty="0" smtClean="0"/>
              <a:t>The labelers may disagree with each other so a determinant label is not accessible but a probabilistic label is available for an instance.</a:t>
            </a:r>
          </a:p>
          <a:p>
            <a:r>
              <a:rPr lang="en-US" altLang="zh-CN" dirty="0" smtClean="0"/>
              <a:t>Medical Diagnosis:</a:t>
            </a:r>
          </a:p>
          <a:p>
            <a:pPr lvl="1"/>
            <a:r>
              <a:rPr lang="en-US" altLang="zh-CN" dirty="0" smtClean="0"/>
              <a:t>The labels in a medical diagnosis are normally not deterministic. The domain experts (e.g., a doctor) can give a probability that a patient suffers from some diseases.</a:t>
            </a:r>
          </a:p>
          <a:p>
            <a:r>
              <a:rPr lang="en-US" altLang="zh-CN" dirty="0" smtClean="0"/>
              <a:t>Pattern Recognition:</a:t>
            </a:r>
          </a:p>
          <a:p>
            <a:pPr lvl="1"/>
            <a:r>
              <a:rPr lang="en-US" altLang="zh-CN" dirty="0" smtClean="0"/>
              <a:t>It is sometimes hard to label an image with low resolution (e.g., an astronomical image) .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3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propose a sampling strategy for labeling instances with probabilistic labels selectively</a:t>
            </a:r>
          </a:p>
          <a:p>
            <a:r>
              <a:rPr lang="en-US" altLang="zh-CN" dirty="0" smtClean="0"/>
              <a:t>We display and prove an upper bound on the label complexity of our method in the setting probabilistic labels.</a:t>
            </a:r>
          </a:p>
          <a:p>
            <a:r>
              <a:rPr lang="en-US" altLang="zh-CN" dirty="0" smtClean="0"/>
              <a:t>We show the prior performance of our proposed method in the experiments.</a:t>
            </a:r>
          </a:p>
          <a:p>
            <a:r>
              <a:rPr lang="en-US" altLang="zh-CN" dirty="0" smtClean="0"/>
              <a:t>Significance of our work: It gives an example of how we can theoretically analyze the learning problem with probabilistic labels.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4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Importance Weight Sampling Strategy (for each single round):</a:t>
            </a:r>
          </a:p>
          <a:p>
            <a:pPr lvl="1"/>
            <a:r>
              <a:rPr lang="en-US" altLang="zh-CN" dirty="0" smtClean="0"/>
              <a:t>Compute a weight ([0,1]) of a newly observed unlabeled instance;</a:t>
            </a:r>
          </a:p>
          <a:p>
            <a:pPr lvl="1"/>
            <a:r>
              <a:rPr lang="en-US" altLang="zh-CN" dirty="0" smtClean="0"/>
              <a:t>Flip a coin based on the weight value and determine whether to label or not.</a:t>
            </a:r>
          </a:p>
          <a:p>
            <a:pPr lvl="1"/>
            <a:r>
              <a:rPr lang="en-US" altLang="zh-CN" dirty="0" smtClean="0"/>
              <a:t>If we determine to label this instance, then add the newly labeled instance into the training dataset and call a passive learner (i.e., a normal classifier) to learn from the updated training dataset.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0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697755"/>
            <a:ext cx="6435457" cy="497981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7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How to compute the weight of an unlabeled instance in each round </a:t>
                </a:r>
                <a:r>
                  <a:rPr lang="en-US" altLang="zh-CN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?</a:t>
                </a:r>
              </a:p>
              <a:p>
                <a:pPr lvl="1"/>
                <a:r>
                  <a:rPr lang="en-US" altLang="zh-CN" dirty="0" smtClean="0"/>
                  <a:t>Compute the estimated fractional score for this instance based on the classifier learned denoted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acc>
                  </m:oMath>
                </a14:m>
                <a:r>
                  <a:rPr lang="en-US" altLang="zh-CN" dirty="0" smtClean="0"/>
                  <a:t> and the variance of this estimation denoted by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𝑽𝒂𝒓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 smtClean="0"/>
                  <a:t>Denote the weight  by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ac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𝑽𝒂𝒓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1" dirty="0" smtClean="0"/>
                  <a:t> </a:t>
                </a:r>
                <a:r>
                  <a:rPr lang="en-US" altLang="zh-CN" dirty="0" smtClean="0"/>
                  <a:t>and we have</a:t>
                </a:r>
              </a:p>
              <a:p>
                <a:pPr lvl="2"/>
                <a:endParaRPr lang="en-US" altLang="zh-CN" dirty="0" smtClean="0"/>
              </a:p>
              <a:p>
                <a:pPr lvl="2"/>
                <a:endParaRPr lang="en-US" altLang="zh-CN" dirty="0"/>
              </a:p>
              <a:p>
                <a:pPr lvl="2"/>
                <a:endParaRPr lang="en-US" altLang="zh-CN" dirty="0" smtClean="0"/>
              </a:p>
              <a:p>
                <a:pPr marL="514350" lvl="1" indent="0">
                  <a:buNone/>
                </a:pPr>
                <a:r>
                  <a:rPr lang="en-US" altLang="zh-CN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𝐶𝐷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dirty="0" smtClean="0"/>
              </a:p>
              <a:p>
                <a:pPr marL="514350" lvl="1" indent="0">
                  <a:buNone/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</m:oMath>
                </a14:m>
                <a:r>
                  <a:rPr lang="en-US" altLang="zh-CN" dirty="0" smtClean="0">
                    <a:solidFill>
                      <a:srgbClr val="C00000"/>
                    </a:solidFill>
                  </a:rPr>
                  <a:t> is closer to 0.5,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acc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𝑽𝒂𝒓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is larger;</a:t>
                </a:r>
              </a:p>
              <a:p>
                <a:pPr marL="514350" lvl="1" indent="0">
                  <a:buNone/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r>
                  <a:rPr lang="en-US" altLang="zh-CN" dirty="0" smtClean="0">
                    <a:solidFill>
                      <a:srgbClr val="C00000"/>
                    </a:solidFill>
                  </a:rPr>
                  <a:t> is larger,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acc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𝑽𝒂𝒓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is larger.</a:t>
                </a:r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805" y="3631886"/>
            <a:ext cx="5895975" cy="7810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028" y="4448013"/>
            <a:ext cx="2446949" cy="48493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9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charRg st="309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charRg st="309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2" end="4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charRg st="362" end="4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charRg st="362" end="4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Example: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593" y="3206826"/>
            <a:ext cx="4286250" cy="335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113" y="3187776"/>
            <a:ext cx="4305300" cy="3371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987236" y="3613511"/>
                <a:ext cx="1630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)=0.2</m:t>
                      </m:r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36" y="3613511"/>
                <a:ext cx="1630496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887"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928224" y="3613511"/>
                <a:ext cx="1630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224" y="3613511"/>
                <a:ext cx="1630496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1887"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2475" y="2133600"/>
            <a:ext cx="6391275" cy="1000125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H="1">
            <a:off x="5695720" y="5343181"/>
            <a:ext cx="209321" cy="622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8658044" y="5143042"/>
            <a:ext cx="386804" cy="596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7959078" y="4698560"/>
                <a:ext cx="7932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</m:acc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078" y="4698560"/>
                <a:ext cx="793215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3333" r="-15538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5258718" y="4883226"/>
                <a:ext cx="7932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</m:acc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718" y="4883226"/>
                <a:ext cx="793215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3279" r="-155385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4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Tsybakov Noise Condition: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dirty="0" smtClean="0"/>
                  <a:t>i.e., the probability that the instance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 smtClean="0"/>
                  <a:t> is labeled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𝜼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b="1" dirty="0" smtClean="0"/>
                  <a:t>This noise condition describes the relationship between the data density and the distance from a sampled data point to the decision boundary.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9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Tsybakov Noise Condition: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dirty="0" smtClean="0"/>
                  <a:t>i.e., the probability that the instance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 smtClean="0"/>
                  <a:t> is labeled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𝜼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b="1" dirty="0" smtClean="0"/>
                  <a:t>This assumption describes the relationship between the data density and the distance from a sampled data point to the decision boundary.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322" y="3176824"/>
            <a:ext cx="7967180" cy="20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Tsybakov Noise Condition:</a:t>
                </a:r>
              </a:p>
              <a:p>
                <a:pPr lvl="1"/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=0.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155" y="5848389"/>
            <a:ext cx="1990158" cy="446224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589212" y="3116663"/>
            <a:ext cx="6345933" cy="3177818"/>
            <a:chOff x="2589212" y="3116663"/>
            <a:chExt cx="6345933" cy="3177818"/>
          </a:xfrm>
        </p:grpSpPr>
        <p:grpSp>
          <p:nvGrpSpPr>
            <p:cNvPr id="4" name="组合 3"/>
            <p:cNvGrpSpPr/>
            <p:nvPr/>
          </p:nvGrpSpPr>
          <p:grpSpPr>
            <a:xfrm>
              <a:off x="2589212" y="3116663"/>
              <a:ext cx="6345933" cy="3177818"/>
              <a:chOff x="429196" y="3447170"/>
              <a:chExt cx="6345933" cy="317781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429196" y="3447170"/>
                <a:ext cx="6345933" cy="3177818"/>
                <a:chOff x="-33514" y="2786158"/>
                <a:chExt cx="6345933" cy="3177818"/>
              </a:xfrm>
            </p:grpSpPr>
            <p:cxnSp>
              <p:nvCxnSpPr>
                <p:cNvPr id="7" name="直接箭头连接符 6"/>
                <p:cNvCxnSpPr/>
                <p:nvPr/>
              </p:nvCxnSpPr>
              <p:spPr>
                <a:xfrm flipV="1">
                  <a:off x="1795749" y="3338111"/>
                  <a:ext cx="11017" cy="22694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箭头连接符 7"/>
                <p:cNvCxnSpPr/>
                <p:nvPr/>
              </p:nvCxnSpPr>
              <p:spPr>
                <a:xfrm flipV="1">
                  <a:off x="1806766" y="5596569"/>
                  <a:ext cx="2864386" cy="918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任意多边形 8"/>
                <p:cNvSpPr/>
                <p:nvPr/>
              </p:nvSpPr>
              <p:spPr>
                <a:xfrm>
                  <a:off x="1806766" y="3569465"/>
                  <a:ext cx="2357610" cy="2027104"/>
                </a:xfrm>
                <a:custGeom>
                  <a:avLst/>
                  <a:gdLst>
                    <a:gd name="connsiteX0" fmla="*/ 0 w 2357610"/>
                    <a:gd name="connsiteY0" fmla="*/ 2027104 h 2027104"/>
                    <a:gd name="connsiteX1" fmla="*/ 638979 w 2357610"/>
                    <a:gd name="connsiteY1" fmla="*/ 1927952 h 2027104"/>
                    <a:gd name="connsiteX2" fmla="*/ 1123721 w 2357610"/>
                    <a:gd name="connsiteY2" fmla="*/ 1707615 h 2027104"/>
                    <a:gd name="connsiteX3" fmla="*/ 1377109 w 2357610"/>
                    <a:gd name="connsiteY3" fmla="*/ 1520328 h 2027104"/>
                    <a:gd name="connsiteX4" fmla="*/ 1663547 w 2357610"/>
                    <a:gd name="connsiteY4" fmla="*/ 1255923 h 2027104"/>
                    <a:gd name="connsiteX5" fmla="*/ 1905918 w 2357610"/>
                    <a:gd name="connsiteY5" fmla="*/ 892366 h 2027104"/>
                    <a:gd name="connsiteX6" fmla="*/ 2115239 w 2357610"/>
                    <a:gd name="connsiteY6" fmla="*/ 528810 h 2027104"/>
                    <a:gd name="connsiteX7" fmla="*/ 2269475 w 2357610"/>
                    <a:gd name="connsiteY7" fmla="*/ 198304 h 2027104"/>
                    <a:gd name="connsiteX8" fmla="*/ 2357610 w 2357610"/>
                    <a:gd name="connsiteY8" fmla="*/ 0 h 2027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7610" h="2027104">
                      <a:moveTo>
                        <a:pt x="0" y="2027104"/>
                      </a:moveTo>
                      <a:cubicBezTo>
                        <a:pt x="225846" y="2004152"/>
                        <a:pt x="451692" y="1981200"/>
                        <a:pt x="638979" y="1927952"/>
                      </a:cubicBezTo>
                      <a:cubicBezTo>
                        <a:pt x="826266" y="1874704"/>
                        <a:pt x="1000699" y="1775552"/>
                        <a:pt x="1123721" y="1707615"/>
                      </a:cubicBezTo>
                      <a:cubicBezTo>
                        <a:pt x="1246743" y="1639678"/>
                        <a:pt x="1287138" y="1595610"/>
                        <a:pt x="1377109" y="1520328"/>
                      </a:cubicBezTo>
                      <a:cubicBezTo>
                        <a:pt x="1467080" y="1445046"/>
                        <a:pt x="1575412" y="1360583"/>
                        <a:pt x="1663547" y="1255923"/>
                      </a:cubicBezTo>
                      <a:cubicBezTo>
                        <a:pt x="1751682" y="1151263"/>
                        <a:pt x="1830636" y="1013551"/>
                        <a:pt x="1905918" y="892366"/>
                      </a:cubicBezTo>
                      <a:cubicBezTo>
                        <a:pt x="1981200" y="771180"/>
                        <a:pt x="2054646" y="644487"/>
                        <a:pt x="2115239" y="528810"/>
                      </a:cubicBezTo>
                      <a:cubicBezTo>
                        <a:pt x="2175832" y="413133"/>
                        <a:pt x="2229080" y="286439"/>
                        <a:pt x="2269475" y="198304"/>
                      </a:cubicBezTo>
                      <a:cubicBezTo>
                        <a:pt x="2309870" y="110169"/>
                        <a:pt x="2333740" y="55084"/>
                        <a:pt x="2357610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文本框 9"/>
                    <p:cNvSpPr txBox="1"/>
                    <p:nvPr/>
                  </p:nvSpPr>
                  <p:spPr>
                    <a:xfrm>
                      <a:off x="4274545" y="5409282"/>
                      <a:ext cx="20378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d>
                                  <m:d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10" name="文本框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74545" y="5409282"/>
                      <a:ext cx="2037874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文本框 10"/>
                    <p:cNvSpPr txBox="1"/>
                    <p:nvPr/>
                  </p:nvSpPr>
                  <p:spPr>
                    <a:xfrm>
                      <a:off x="-33514" y="2786158"/>
                      <a:ext cx="2647474" cy="369332"/>
                    </a:xfrm>
                    <a:prstGeom prst="rect">
                      <a:avLst/>
                    </a:prstGeom>
                    <a:noFill/>
                    <a:ln w="12700">
                      <a:noFill/>
                      <a:prstDash val="dash"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⁡(|2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−1|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&lt;0.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11" name="文本框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3514" y="2786158"/>
                      <a:ext cx="2647474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16393"/>
                      </a:stretch>
                    </a:blipFill>
                    <a:ln w="12700">
                      <a:noFill/>
                      <a:prstDash val="dash"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文本框 11"/>
                    <p:cNvSpPr txBox="1"/>
                    <p:nvPr/>
                  </p:nvSpPr>
                  <p:spPr>
                    <a:xfrm>
                      <a:off x="1992895" y="4472848"/>
                      <a:ext cx="1240680" cy="6399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𝑉𝑜𝑙𝑢𝑚𝑒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2" name="文本框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92895" y="4472848"/>
                      <a:ext cx="1240680" cy="639983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直接连接符 12"/>
                <p:cNvCxnSpPr>
                  <a:stCxn id="9" idx="8"/>
                </p:cNvCxnSpPr>
                <p:nvPr/>
              </p:nvCxnSpPr>
              <p:spPr>
                <a:xfrm>
                  <a:off x="4164376" y="3569465"/>
                  <a:ext cx="0" cy="2027104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文本框 13"/>
                <p:cNvSpPr txBox="1"/>
                <p:nvPr/>
              </p:nvSpPr>
              <p:spPr>
                <a:xfrm>
                  <a:off x="3933022" y="5656199"/>
                  <a:ext cx="4296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smtClean="0"/>
                    <a:t>1</a:t>
                  </a:r>
                  <a:endParaRPr lang="zh-CN" altLang="en-US" sz="1400" dirty="0"/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>
                  <a:off x="4164376" y="3569465"/>
                  <a:ext cx="4076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H="1" flipV="1">
                  <a:off x="1806766" y="3569464"/>
                  <a:ext cx="2368628" cy="1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文本框 16"/>
                <p:cNvSpPr txBox="1"/>
                <p:nvPr/>
              </p:nvSpPr>
              <p:spPr>
                <a:xfrm>
                  <a:off x="1509311" y="3415575"/>
                  <a:ext cx="2754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/>
                    <a:t>1</a:t>
                  </a:r>
                  <a:endParaRPr lang="zh-CN" altLang="en-US" sz="1400" dirty="0"/>
                </a:p>
              </p:txBody>
            </p:sp>
            <p:cxnSp>
              <p:nvCxnSpPr>
                <p:cNvPr id="18" name="直接连接符 17"/>
                <p:cNvCxnSpPr>
                  <a:stCxn id="9" idx="4"/>
                </p:cNvCxnSpPr>
                <p:nvPr/>
              </p:nvCxnSpPr>
              <p:spPr>
                <a:xfrm flipH="1">
                  <a:off x="3459296" y="4825388"/>
                  <a:ext cx="11017" cy="780363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组合 18"/>
                <p:cNvGrpSpPr/>
                <p:nvPr/>
              </p:nvGrpSpPr>
              <p:grpSpPr>
                <a:xfrm>
                  <a:off x="2474330" y="5089793"/>
                  <a:ext cx="984966" cy="517793"/>
                  <a:chOff x="2474330" y="5089793"/>
                  <a:chExt cx="984966" cy="517793"/>
                </a:xfrm>
              </p:grpSpPr>
              <p:cxnSp>
                <p:nvCxnSpPr>
                  <p:cNvPr id="21" name="直接连接符 20"/>
                  <p:cNvCxnSpPr>
                    <a:stCxn id="9" idx="3"/>
                  </p:cNvCxnSpPr>
                  <p:nvPr/>
                </p:nvCxnSpPr>
                <p:spPr>
                  <a:xfrm>
                    <a:off x="3183875" y="5089793"/>
                    <a:ext cx="275421" cy="31948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3084723" y="5177928"/>
                    <a:ext cx="343590" cy="41680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>
                    <a:off x="2991080" y="5255204"/>
                    <a:ext cx="282088" cy="34595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2750893" y="5367969"/>
                    <a:ext cx="204954" cy="22676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>
                    <a:off x="2889844" y="5322338"/>
                    <a:ext cx="236932" cy="28524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>
                    <a:off x="2619867" y="5428182"/>
                    <a:ext cx="172631" cy="17940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/>
                  <p:cNvCxnSpPr/>
                  <p:nvPr/>
                </p:nvCxnSpPr>
                <p:spPr>
                  <a:xfrm>
                    <a:off x="2474330" y="5488395"/>
                    <a:ext cx="139630" cy="119191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文本框 19"/>
                <p:cNvSpPr txBox="1"/>
                <p:nvPr/>
              </p:nvSpPr>
              <p:spPr>
                <a:xfrm>
                  <a:off x="3222310" y="5656158"/>
                  <a:ext cx="4296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/>
                    <a:t>0.6</a:t>
                  </a:r>
                  <a:endParaRPr lang="zh-CN" altLang="en-US" sz="1400" dirty="0"/>
                </a:p>
              </p:txBody>
            </p:sp>
          </p:grpSp>
          <p:cxnSp>
            <p:nvCxnSpPr>
              <p:cNvPr id="6" name="直接箭头连接符 5"/>
              <p:cNvCxnSpPr>
                <a:stCxn id="12" idx="2"/>
              </p:cNvCxnSpPr>
              <p:nvPr/>
            </p:nvCxnSpPr>
            <p:spPr>
              <a:xfrm>
                <a:off x="3075945" y="5773843"/>
                <a:ext cx="471488" cy="264903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直接连接符 30"/>
            <p:cNvCxnSpPr/>
            <p:nvPr/>
          </p:nvCxnSpPr>
          <p:spPr>
            <a:xfrm>
              <a:off x="5928963" y="5326654"/>
              <a:ext cx="164076" cy="2194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577" y="2246034"/>
            <a:ext cx="4051590" cy="4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Contributions</a:t>
            </a:r>
            <a:endParaRPr lang="en-US" altLang="zh-CN" dirty="0"/>
          </a:p>
          <a:p>
            <a:r>
              <a:rPr lang="en-US" altLang="zh-CN" dirty="0" smtClean="0"/>
              <a:t>Methodologies</a:t>
            </a:r>
            <a:endParaRPr lang="en-US" altLang="zh-CN" dirty="0"/>
          </a:p>
          <a:p>
            <a:r>
              <a:rPr lang="en-US" altLang="zh-CN" dirty="0"/>
              <a:t>Theory Results</a:t>
            </a:r>
          </a:p>
          <a:p>
            <a:r>
              <a:rPr lang="en-US" altLang="zh-CN" dirty="0"/>
              <a:t>Experiments</a:t>
            </a:r>
          </a:p>
          <a:p>
            <a:r>
              <a:rPr lang="en-US" altLang="zh-CN" dirty="0" smtClean="0"/>
              <a:t>Conclusion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6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Tsybakov Noise Condition:</a:t>
                </a:r>
              </a:p>
              <a:p>
                <a:pPr lvl="1"/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=0.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155" y="5848389"/>
            <a:ext cx="1990158" cy="446224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589212" y="3116663"/>
            <a:ext cx="6345933" cy="3177818"/>
            <a:chOff x="2589212" y="3116663"/>
            <a:chExt cx="6345933" cy="3177818"/>
          </a:xfrm>
        </p:grpSpPr>
        <p:grpSp>
          <p:nvGrpSpPr>
            <p:cNvPr id="4" name="组合 3"/>
            <p:cNvGrpSpPr/>
            <p:nvPr/>
          </p:nvGrpSpPr>
          <p:grpSpPr>
            <a:xfrm>
              <a:off x="2589212" y="3116663"/>
              <a:ext cx="6345933" cy="3177818"/>
              <a:chOff x="429196" y="3447170"/>
              <a:chExt cx="6345933" cy="317781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429196" y="3447170"/>
                <a:ext cx="6345933" cy="3177818"/>
                <a:chOff x="-33514" y="2786158"/>
                <a:chExt cx="6345933" cy="3177818"/>
              </a:xfrm>
            </p:grpSpPr>
            <p:cxnSp>
              <p:nvCxnSpPr>
                <p:cNvPr id="7" name="直接箭头连接符 6"/>
                <p:cNvCxnSpPr/>
                <p:nvPr/>
              </p:nvCxnSpPr>
              <p:spPr>
                <a:xfrm flipV="1">
                  <a:off x="1795749" y="3338111"/>
                  <a:ext cx="11017" cy="22694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箭头连接符 7"/>
                <p:cNvCxnSpPr/>
                <p:nvPr/>
              </p:nvCxnSpPr>
              <p:spPr>
                <a:xfrm flipV="1">
                  <a:off x="1806766" y="5596569"/>
                  <a:ext cx="2864386" cy="918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任意多边形 8"/>
                <p:cNvSpPr/>
                <p:nvPr/>
              </p:nvSpPr>
              <p:spPr>
                <a:xfrm>
                  <a:off x="1806766" y="3569465"/>
                  <a:ext cx="2357610" cy="2027104"/>
                </a:xfrm>
                <a:custGeom>
                  <a:avLst/>
                  <a:gdLst>
                    <a:gd name="connsiteX0" fmla="*/ 0 w 2357610"/>
                    <a:gd name="connsiteY0" fmla="*/ 2027104 h 2027104"/>
                    <a:gd name="connsiteX1" fmla="*/ 638979 w 2357610"/>
                    <a:gd name="connsiteY1" fmla="*/ 1927952 h 2027104"/>
                    <a:gd name="connsiteX2" fmla="*/ 1123721 w 2357610"/>
                    <a:gd name="connsiteY2" fmla="*/ 1707615 h 2027104"/>
                    <a:gd name="connsiteX3" fmla="*/ 1377109 w 2357610"/>
                    <a:gd name="connsiteY3" fmla="*/ 1520328 h 2027104"/>
                    <a:gd name="connsiteX4" fmla="*/ 1663547 w 2357610"/>
                    <a:gd name="connsiteY4" fmla="*/ 1255923 h 2027104"/>
                    <a:gd name="connsiteX5" fmla="*/ 1905918 w 2357610"/>
                    <a:gd name="connsiteY5" fmla="*/ 892366 h 2027104"/>
                    <a:gd name="connsiteX6" fmla="*/ 2115239 w 2357610"/>
                    <a:gd name="connsiteY6" fmla="*/ 528810 h 2027104"/>
                    <a:gd name="connsiteX7" fmla="*/ 2269475 w 2357610"/>
                    <a:gd name="connsiteY7" fmla="*/ 198304 h 2027104"/>
                    <a:gd name="connsiteX8" fmla="*/ 2357610 w 2357610"/>
                    <a:gd name="connsiteY8" fmla="*/ 0 h 2027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7610" h="2027104">
                      <a:moveTo>
                        <a:pt x="0" y="2027104"/>
                      </a:moveTo>
                      <a:cubicBezTo>
                        <a:pt x="225846" y="2004152"/>
                        <a:pt x="451692" y="1981200"/>
                        <a:pt x="638979" y="1927952"/>
                      </a:cubicBezTo>
                      <a:cubicBezTo>
                        <a:pt x="826266" y="1874704"/>
                        <a:pt x="1000699" y="1775552"/>
                        <a:pt x="1123721" y="1707615"/>
                      </a:cubicBezTo>
                      <a:cubicBezTo>
                        <a:pt x="1246743" y="1639678"/>
                        <a:pt x="1287138" y="1595610"/>
                        <a:pt x="1377109" y="1520328"/>
                      </a:cubicBezTo>
                      <a:cubicBezTo>
                        <a:pt x="1467080" y="1445046"/>
                        <a:pt x="1575412" y="1360583"/>
                        <a:pt x="1663547" y="1255923"/>
                      </a:cubicBezTo>
                      <a:cubicBezTo>
                        <a:pt x="1751682" y="1151263"/>
                        <a:pt x="1830636" y="1013551"/>
                        <a:pt x="1905918" y="892366"/>
                      </a:cubicBezTo>
                      <a:cubicBezTo>
                        <a:pt x="1981200" y="771180"/>
                        <a:pt x="2054646" y="644487"/>
                        <a:pt x="2115239" y="528810"/>
                      </a:cubicBezTo>
                      <a:cubicBezTo>
                        <a:pt x="2175832" y="413133"/>
                        <a:pt x="2229080" y="286439"/>
                        <a:pt x="2269475" y="198304"/>
                      </a:cubicBezTo>
                      <a:cubicBezTo>
                        <a:pt x="2309870" y="110169"/>
                        <a:pt x="2333740" y="55084"/>
                        <a:pt x="2357610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文本框 9"/>
                    <p:cNvSpPr txBox="1"/>
                    <p:nvPr/>
                  </p:nvSpPr>
                  <p:spPr>
                    <a:xfrm>
                      <a:off x="4274545" y="5409282"/>
                      <a:ext cx="20378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|2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−1|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10" name="文本框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74545" y="5409282"/>
                      <a:ext cx="2037874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文本框 10"/>
                    <p:cNvSpPr txBox="1"/>
                    <p:nvPr/>
                  </p:nvSpPr>
                  <p:spPr>
                    <a:xfrm>
                      <a:off x="-33514" y="2786158"/>
                      <a:ext cx="2647474" cy="369332"/>
                    </a:xfrm>
                    <a:prstGeom prst="rect">
                      <a:avLst/>
                    </a:prstGeom>
                    <a:noFill/>
                    <a:ln w="12700">
                      <a:noFill/>
                      <a:prstDash val="dash"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⁡(|2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−1|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&lt;0.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11" name="文本框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3514" y="2786158"/>
                      <a:ext cx="2647474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16393"/>
                      </a:stretch>
                    </a:blipFill>
                    <a:ln w="12700">
                      <a:noFill/>
                      <a:prstDash val="dash"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文本框 11"/>
                    <p:cNvSpPr txBox="1"/>
                    <p:nvPr/>
                  </p:nvSpPr>
                  <p:spPr>
                    <a:xfrm>
                      <a:off x="1992895" y="4472848"/>
                      <a:ext cx="1240680" cy="6399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𝑉𝑜𝑙𝑢𝑚𝑒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2" name="文本框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92895" y="4472848"/>
                      <a:ext cx="1240680" cy="639983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直接连接符 12"/>
                <p:cNvCxnSpPr>
                  <a:stCxn id="9" idx="8"/>
                </p:cNvCxnSpPr>
                <p:nvPr/>
              </p:nvCxnSpPr>
              <p:spPr>
                <a:xfrm>
                  <a:off x="4164376" y="3569465"/>
                  <a:ext cx="0" cy="2027104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文本框 13"/>
                <p:cNvSpPr txBox="1"/>
                <p:nvPr/>
              </p:nvSpPr>
              <p:spPr>
                <a:xfrm>
                  <a:off x="3933022" y="5656199"/>
                  <a:ext cx="4296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1</a:t>
                  </a:r>
                  <a:endParaRPr lang="zh-CN" altLang="en-US" sz="1400" dirty="0"/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>
                  <a:off x="4164376" y="3569465"/>
                  <a:ext cx="4076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H="1" flipV="1">
                  <a:off x="1806766" y="3569464"/>
                  <a:ext cx="2368628" cy="1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文本框 16"/>
                <p:cNvSpPr txBox="1"/>
                <p:nvPr/>
              </p:nvSpPr>
              <p:spPr>
                <a:xfrm>
                  <a:off x="1509311" y="3415575"/>
                  <a:ext cx="2754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/>
                    <a:t>1</a:t>
                  </a:r>
                  <a:endParaRPr lang="zh-CN" altLang="en-US" sz="1400" dirty="0"/>
                </a:p>
              </p:txBody>
            </p:sp>
            <p:cxnSp>
              <p:nvCxnSpPr>
                <p:cNvPr id="18" name="直接连接符 17"/>
                <p:cNvCxnSpPr>
                  <a:stCxn id="9" idx="5"/>
                </p:cNvCxnSpPr>
                <p:nvPr/>
              </p:nvCxnSpPr>
              <p:spPr>
                <a:xfrm>
                  <a:off x="3712684" y="4461831"/>
                  <a:ext cx="23941" cy="1125556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组合 18"/>
                <p:cNvGrpSpPr/>
                <p:nvPr/>
              </p:nvGrpSpPr>
              <p:grpSpPr>
                <a:xfrm>
                  <a:off x="2474330" y="5089793"/>
                  <a:ext cx="1122223" cy="517793"/>
                  <a:chOff x="2474330" y="5089793"/>
                  <a:chExt cx="1122223" cy="517793"/>
                </a:xfrm>
              </p:grpSpPr>
              <p:cxnSp>
                <p:nvCxnSpPr>
                  <p:cNvPr id="21" name="直接连接符 20"/>
                  <p:cNvCxnSpPr>
                    <a:stCxn id="9" idx="3"/>
                  </p:cNvCxnSpPr>
                  <p:nvPr/>
                </p:nvCxnSpPr>
                <p:spPr>
                  <a:xfrm>
                    <a:off x="3183875" y="5089793"/>
                    <a:ext cx="412678" cy="504941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/>
                  <p:cNvCxnSpPr/>
                  <p:nvPr/>
                </p:nvCxnSpPr>
                <p:spPr>
                  <a:xfrm>
                    <a:off x="3084723" y="5177928"/>
                    <a:ext cx="343590" cy="41680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>
                    <a:off x="2991080" y="5255204"/>
                    <a:ext cx="282088" cy="34595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/>
                </p:nvCxnSpPr>
                <p:spPr>
                  <a:xfrm>
                    <a:off x="2750893" y="5367969"/>
                    <a:ext cx="204954" cy="22676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/>
                  <p:cNvCxnSpPr/>
                  <p:nvPr/>
                </p:nvCxnSpPr>
                <p:spPr>
                  <a:xfrm>
                    <a:off x="2889844" y="5322338"/>
                    <a:ext cx="236932" cy="28524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接连接符 25"/>
                  <p:cNvCxnSpPr/>
                  <p:nvPr/>
                </p:nvCxnSpPr>
                <p:spPr>
                  <a:xfrm>
                    <a:off x="2619867" y="5428182"/>
                    <a:ext cx="172631" cy="17940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连接符 26"/>
                  <p:cNvCxnSpPr/>
                  <p:nvPr/>
                </p:nvCxnSpPr>
                <p:spPr>
                  <a:xfrm>
                    <a:off x="2474330" y="5488395"/>
                    <a:ext cx="139630" cy="119191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文本框 19"/>
                <p:cNvSpPr txBox="1"/>
                <p:nvPr/>
              </p:nvSpPr>
              <p:spPr>
                <a:xfrm>
                  <a:off x="3485832" y="5645381"/>
                  <a:ext cx="4296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smtClean="0"/>
                    <a:t>0.8</a:t>
                  </a:r>
                  <a:endParaRPr lang="zh-CN" altLang="en-US" sz="1400" dirty="0"/>
                </a:p>
              </p:txBody>
            </p:sp>
          </p:grpSp>
          <p:cxnSp>
            <p:nvCxnSpPr>
              <p:cNvPr id="6" name="直接箭头连接符 5"/>
              <p:cNvCxnSpPr>
                <a:stCxn id="12" idx="2"/>
              </p:cNvCxnSpPr>
              <p:nvPr/>
            </p:nvCxnSpPr>
            <p:spPr>
              <a:xfrm>
                <a:off x="3075945" y="5773843"/>
                <a:ext cx="471488" cy="264903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接连接符 32"/>
            <p:cNvCxnSpPr/>
            <p:nvPr/>
          </p:nvCxnSpPr>
          <p:spPr>
            <a:xfrm>
              <a:off x="5926571" y="5306915"/>
              <a:ext cx="412678" cy="50494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067400" y="5203298"/>
              <a:ext cx="279980" cy="36952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153580" y="5061453"/>
              <a:ext cx="191273" cy="22961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577" y="2246034"/>
            <a:ext cx="4051590" cy="4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7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Tsybakov noise:</a:t>
                </a:r>
              </a:p>
              <a:p>
                <a:pPr lvl="1"/>
                <a:r>
                  <a:rPr lang="en-US" altLang="zh-CN" dirty="0" smtClean="0"/>
                  <a:t>The density of the points becomes </a:t>
                </a:r>
                <a:r>
                  <a:rPr lang="en-US" altLang="zh-CN" b="1" dirty="0" smtClean="0"/>
                  <a:t>smaller</a:t>
                </a:r>
                <a:r>
                  <a:rPr lang="en-US" altLang="zh-CN" dirty="0" smtClean="0"/>
                  <a:t> when the points are </a:t>
                </a:r>
                <a:r>
                  <a:rPr lang="en-US" altLang="zh-CN" b="1" dirty="0" smtClean="0"/>
                  <a:t>close to the decision boundary </a:t>
                </a:r>
                <a:r>
                  <a:rPr lang="en-US" altLang="zh-CN" dirty="0" smtClean="0"/>
                  <a:t>(i.e.,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is close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 smtClean="0"/>
                  <a:t>).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/>
          <p:cNvGrpSpPr/>
          <p:nvPr/>
        </p:nvGrpSpPr>
        <p:grpSpPr>
          <a:xfrm>
            <a:off x="3460887" y="3658179"/>
            <a:ext cx="3050961" cy="2544574"/>
            <a:chOff x="4132037" y="3668616"/>
            <a:chExt cx="3161841" cy="2637050"/>
          </a:xfrm>
        </p:grpSpPr>
        <p:grpSp>
          <p:nvGrpSpPr>
            <p:cNvPr id="25" name="组合 24"/>
            <p:cNvGrpSpPr/>
            <p:nvPr/>
          </p:nvGrpSpPr>
          <p:grpSpPr>
            <a:xfrm>
              <a:off x="4132037" y="3668616"/>
              <a:ext cx="3161841" cy="2637050"/>
              <a:chOff x="1972021" y="3999123"/>
              <a:chExt cx="3161841" cy="2637050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1972021" y="3999123"/>
                <a:ext cx="3161841" cy="2637050"/>
                <a:chOff x="1509311" y="3338111"/>
                <a:chExt cx="3161841" cy="2637050"/>
              </a:xfrm>
            </p:grpSpPr>
            <p:cxnSp>
              <p:nvCxnSpPr>
                <p:cNvPr id="29" name="直接箭头连接符 28"/>
                <p:cNvCxnSpPr/>
                <p:nvPr/>
              </p:nvCxnSpPr>
              <p:spPr>
                <a:xfrm flipV="1">
                  <a:off x="1795749" y="3338111"/>
                  <a:ext cx="11017" cy="22694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箭头连接符 29"/>
                <p:cNvCxnSpPr/>
                <p:nvPr/>
              </p:nvCxnSpPr>
              <p:spPr>
                <a:xfrm flipV="1">
                  <a:off x="1806766" y="5596569"/>
                  <a:ext cx="2864386" cy="918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任意多边形 30"/>
                <p:cNvSpPr/>
                <p:nvPr/>
              </p:nvSpPr>
              <p:spPr>
                <a:xfrm>
                  <a:off x="1806766" y="3569465"/>
                  <a:ext cx="2357610" cy="2027104"/>
                </a:xfrm>
                <a:custGeom>
                  <a:avLst/>
                  <a:gdLst>
                    <a:gd name="connsiteX0" fmla="*/ 0 w 2357610"/>
                    <a:gd name="connsiteY0" fmla="*/ 2027104 h 2027104"/>
                    <a:gd name="connsiteX1" fmla="*/ 638979 w 2357610"/>
                    <a:gd name="connsiteY1" fmla="*/ 1927952 h 2027104"/>
                    <a:gd name="connsiteX2" fmla="*/ 1123721 w 2357610"/>
                    <a:gd name="connsiteY2" fmla="*/ 1707615 h 2027104"/>
                    <a:gd name="connsiteX3" fmla="*/ 1377109 w 2357610"/>
                    <a:gd name="connsiteY3" fmla="*/ 1520328 h 2027104"/>
                    <a:gd name="connsiteX4" fmla="*/ 1663547 w 2357610"/>
                    <a:gd name="connsiteY4" fmla="*/ 1255923 h 2027104"/>
                    <a:gd name="connsiteX5" fmla="*/ 1905918 w 2357610"/>
                    <a:gd name="connsiteY5" fmla="*/ 892366 h 2027104"/>
                    <a:gd name="connsiteX6" fmla="*/ 2115239 w 2357610"/>
                    <a:gd name="connsiteY6" fmla="*/ 528810 h 2027104"/>
                    <a:gd name="connsiteX7" fmla="*/ 2269475 w 2357610"/>
                    <a:gd name="connsiteY7" fmla="*/ 198304 h 2027104"/>
                    <a:gd name="connsiteX8" fmla="*/ 2357610 w 2357610"/>
                    <a:gd name="connsiteY8" fmla="*/ 0 h 2027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7610" h="2027104">
                      <a:moveTo>
                        <a:pt x="0" y="2027104"/>
                      </a:moveTo>
                      <a:cubicBezTo>
                        <a:pt x="225846" y="2004152"/>
                        <a:pt x="451692" y="1981200"/>
                        <a:pt x="638979" y="1927952"/>
                      </a:cubicBezTo>
                      <a:cubicBezTo>
                        <a:pt x="826266" y="1874704"/>
                        <a:pt x="1000699" y="1775552"/>
                        <a:pt x="1123721" y="1707615"/>
                      </a:cubicBezTo>
                      <a:cubicBezTo>
                        <a:pt x="1246743" y="1639678"/>
                        <a:pt x="1287138" y="1595610"/>
                        <a:pt x="1377109" y="1520328"/>
                      </a:cubicBezTo>
                      <a:cubicBezTo>
                        <a:pt x="1467080" y="1445046"/>
                        <a:pt x="1575412" y="1360583"/>
                        <a:pt x="1663547" y="1255923"/>
                      </a:cubicBezTo>
                      <a:cubicBezTo>
                        <a:pt x="1751682" y="1151263"/>
                        <a:pt x="1830636" y="1013551"/>
                        <a:pt x="1905918" y="892366"/>
                      </a:cubicBezTo>
                      <a:cubicBezTo>
                        <a:pt x="1981200" y="771180"/>
                        <a:pt x="2054646" y="644487"/>
                        <a:pt x="2115239" y="528810"/>
                      </a:cubicBezTo>
                      <a:cubicBezTo>
                        <a:pt x="2175832" y="413133"/>
                        <a:pt x="2229080" y="286439"/>
                        <a:pt x="2269475" y="198304"/>
                      </a:cubicBezTo>
                      <a:cubicBezTo>
                        <a:pt x="2309870" y="110169"/>
                        <a:pt x="2333740" y="55084"/>
                        <a:pt x="2357610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文本框 33"/>
                    <p:cNvSpPr txBox="1"/>
                    <p:nvPr/>
                  </p:nvSpPr>
                  <p:spPr>
                    <a:xfrm>
                      <a:off x="1992895" y="4472848"/>
                      <a:ext cx="1240680" cy="6632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𝑉𝑜𝑙𝑢𝑚𝑒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34" name="文本框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92895" y="4472848"/>
                      <a:ext cx="1240680" cy="66324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直接连接符 34"/>
                <p:cNvCxnSpPr>
                  <a:stCxn id="31" idx="8"/>
                </p:cNvCxnSpPr>
                <p:nvPr/>
              </p:nvCxnSpPr>
              <p:spPr>
                <a:xfrm>
                  <a:off x="4164376" y="3569465"/>
                  <a:ext cx="0" cy="2027104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文本框 35"/>
                <p:cNvSpPr txBox="1"/>
                <p:nvPr/>
              </p:nvSpPr>
              <p:spPr>
                <a:xfrm>
                  <a:off x="3933022" y="5656199"/>
                  <a:ext cx="554543" cy="318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1</a:t>
                  </a:r>
                  <a:endParaRPr lang="zh-CN" altLang="en-US" sz="1400" dirty="0"/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>
                  <a:off x="4164376" y="3569465"/>
                  <a:ext cx="4076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 flipH="1" flipV="1">
                  <a:off x="1806766" y="3569464"/>
                  <a:ext cx="2368628" cy="1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文本框 38"/>
                <p:cNvSpPr txBox="1"/>
                <p:nvPr/>
              </p:nvSpPr>
              <p:spPr>
                <a:xfrm>
                  <a:off x="1509311" y="3415575"/>
                  <a:ext cx="2754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/>
                    <a:t>1</a:t>
                  </a:r>
                  <a:endParaRPr lang="zh-CN" altLang="en-US" sz="1400" dirty="0"/>
                </a:p>
              </p:txBody>
            </p:sp>
            <p:cxnSp>
              <p:nvCxnSpPr>
                <p:cNvPr id="40" name="直接连接符 39"/>
                <p:cNvCxnSpPr>
                  <a:stCxn id="31" idx="4"/>
                </p:cNvCxnSpPr>
                <p:nvPr/>
              </p:nvCxnSpPr>
              <p:spPr>
                <a:xfrm flipH="1">
                  <a:off x="3459296" y="4825388"/>
                  <a:ext cx="11017" cy="780363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组合 40"/>
                <p:cNvGrpSpPr/>
                <p:nvPr/>
              </p:nvGrpSpPr>
              <p:grpSpPr>
                <a:xfrm>
                  <a:off x="2474330" y="5089793"/>
                  <a:ext cx="984966" cy="517793"/>
                  <a:chOff x="2474330" y="5089793"/>
                  <a:chExt cx="984966" cy="517793"/>
                </a:xfrm>
              </p:grpSpPr>
              <p:cxnSp>
                <p:nvCxnSpPr>
                  <p:cNvPr id="43" name="直接连接符 42"/>
                  <p:cNvCxnSpPr>
                    <a:stCxn id="31" idx="3"/>
                  </p:cNvCxnSpPr>
                  <p:nvPr/>
                </p:nvCxnSpPr>
                <p:spPr>
                  <a:xfrm>
                    <a:off x="3183875" y="5089793"/>
                    <a:ext cx="275421" cy="31948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3084723" y="5177928"/>
                    <a:ext cx="343590" cy="41680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2991080" y="5255204"/>
                    <a:ext cx="282088" cy="34595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2750893" y="5367969"/>
                    <a:ext cx="204954" cy="22676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>
                    <a:off x="2889844" y="5322338"/>
                    <a:ext cx="236932" cy="28524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/>
                  <p:cNvCxnSpPr/>
                  <p:nvPr/>
                </p:nvCxnSpPr>
                <p:spPr>
                  <a:xfrm>
                    <a:off x="2619867" y="5428182"/>
                    <a:ext cx="172631" cy="17940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/>
                  <p:cNvCxnSpPr/>
                  <p:nvPr/>
                </p:nvCxnSpPr>
                <p:spPr>
                  <a:xfrm>
                    <a:off x="2474330" y="5488395"/>
                    <a:ext cx="139630" cy="119191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文本框 41"/>
                <p:cNvSpPr txBox="1"/>
                <p:nvPr/>
              </p:nvSpPr>
              <p:spPr>
                <a:xfrm>
                  <a:off x="3222310" y="5656158"/>
                  <a:ext cx="568803" cy="318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/>
                    <a:t>0.6</a:t>
                  </a:r>
                  <a:endParaRPr lang="zh-CN" altLang="en-US" sz="1400" dirty="0"/>
                </a:p>
              </p:txBody>
            </p:sp>
          </p:grpSp>
          <p:cxnSp>
            <p:nvCxnSpPr>
              <p:cNvPr id="28" name="直接箭头连接符 27"/>
              <p:cNvCxnSpPr>
                <a:stCxn id="34" idx="2"/>
              </p:cNvCxnSpPr>
              <p:nvPr/>
            </p:nvCxnSpPr>
            <p:spPr>
              <a:xfrm>
                <a:off x="3075946" y="5797101"/>
                <a:ext cx="471487" cy="241644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直接连接符 25"/>
            <p:cNvCxnSpPr/>
            <p:nvPr/>
          </p:nvCxnSpPr>
          <p:spPr>
            <a:xfrm>
              <a:off x="5928963" y="5326654"/>
              <a:ext cx="164076" cy="2194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7249698" y="3668616"/>
            <a:ext cx="3050961" cy="2544574"/>
            <a:chOff x="4132037" y="3668616"/>
            <a:chExt cx="3161841" cy="2637050"/>
          </a:xfrm>
        </p:grpSpPr>
        <p:grpSp>
          <p:nvGrpSpPr>
            <p:cNvPr id="51" name="组合 50"/>
            <p:cNvGrpSpPr/>
            <p:nvPr/>
          </p:nvGrpSpPr>
          <p:grpSpPr>
            <a:xfrm>
              <a:off x="4132037" y="3668616"/>
              <a:ext cx="3161841" cy="2637050"/>
              <a:chOff x="1972021" y="3999123"/>
              <a:chExt cx="3161841" cy="2637050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1972021" y="3999123"/>
                <a:ext cx="3161841" cy="2637050"/>
                <a:chOff x="1509311" y="3338111"/>
                <a:chExt cx="3161841" cy="2637050"/>
              </a:xfrm>
            </p:grpSpPr>
            <p:cxnSp>
              <p:nvCxnSpPr>
                <p:cNvPr id="57" name="直接箭头连接符 56"/>
                <p:cNvCxnSpPr/>
                <p:nvPr/>
              </p:nvCxnSpPr>
              <p:spPr>
                <a:xfrm flipV="1">
                  <a:off x="1795749" y="3338111"/>
                  <a:ext cx="11017" cy="226947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箭头连接符 57"/>
                <p:cNvCxnSpPr/>
                <p:nvPr/>
              </p:nvCxnSpPr>
              <p:spPr>
                <a:xfrm flipV="1">
                  <a:off x="1806766" y="5596569"/>
                  <a:ext cx="2864386" cy="918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任意多边形 58"/>
                <p:cNvSpPr/>
                <p:nvPr/>
              </p:nvSpPr>
              <p:spPr>
                <a:xfrm>
                  <a:off x="1806766" y="3569465"/>
                  <a:ext cx="2357610" cy="2027104"/>
                </a:xfrm>
                <a:custGeom>
                  <a:avLst/>
                  <a:gdLst>
                    <a:gd name="connsiteX0" fmla="*/ 0 w 2357610"/>
                    <a:gd name="connsiteY0" fmla="*/ 2027104 h 2027104"/>
                    <a:gd name="connsiteX1" fmla="*/ 638979 w 2357610"/>
                    <a:gd name="connsiteY1" fmla="*/ 1927952 h 2027104"/>
                    <a:gd name="connsiteX2" fmla="*/ 1123721 w 2357610"/>
                    <a:gd name="connsiteY2" fmla="*/ 1707615 h 2027104"/>
                    <a:gd name="connsiteX3" fmla="*/ 1377109 w 2357610"/>
                    <a:gd name="connsiteY3" fmla="*/ 1520328 h 2027104"/>
                    <a:gd name="connsiteX4" fmla="*/ 1663547 w 2357610"/>
                    <a:gd name="connsiteY4" fmla="*/ 1255923 h 2027104"/>
                    <a:gd name="connsiteX5" fmla="*/ 1905918 w 2357610"/>
                    <a:gd name="connsiteY5" fmla="*/ 892366 h 2027104"/>
                    <a:gd name="connsiteX6" fmla="*/ 2115239 w 2357610"/>
                    <a:gd name="connsiteY6" fmla="*/ 528810 h 2027104"/>
                    <a:gd name="connsiteX7" fmla="*/ 2269475 w 2357610"/>
                    <a:gd name="connsiteY7" fmla="*/ 198304 h 2027104"/>
                    <a:gd name="connsiteX8" fmla="*/ 2357610 w 2357610"/>
                    <a:gd name="connsiteY8" fmla="*/ 0 h 2027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7610" h="2027104">
                      <a:moveTo>
                        <a:pt x="0" y="2027104"/>
                      </a:moveTo>
                      <a:cubicBezTo>
                        <a:pt x="225846" y="2004152"/>
                        <a:pt x="451692" y="1981200"/>
                        <a:pt x="638979" y="1927952"/>
                      </a:cubicBezTo>
                      <a:cubicBezTo>
                        <a:pt x="826266" y="1874704"/>
                        <a:pt x="1000699" y="1775552"/>
                        <a:pt x="1123721" y="1707615"/>
                      </a:cubicBezTo>
                      <a:cubicBezTo>
                        <a:pt x="1246743" y="1639678"/>
                        <a:pt x="1287138" y="1595610"/>
                        <a:pt x="1377109" y="1520328"/>
                      </a:cubicBezTo>
                      <a:cubicBezTo>
                        <a:pt x="1467080" y="1445046"/>
                        <a:pt x="1575412" y="1360583"/>
                        <a:pt x="1663547" y="1255923"/>
                      </a:cubicBezTo>
                      <a:cubicBezTo>
                        <a:pt x="1751682" y="1151263"/>
                        <a:pt x="1830636" y="1013551"/>
                        <a:pt x="1905918" y="892366"/>
                      </a:cubicBezTo>
                      <a:cubicBezTo>
                        <a:pt x="1981200" y="771180"/>
                        <a:pt x="2054646" y="644487"/>
                        <a:pt x="2115239" y="528810"/>
                      </a:cubicBezTo>
                      <a:cubicBezTo>
                        <a:pt x="2175832" y="413133"/>
                        <a:pt x="2229080" y="286439"/>
                        <a:pt x="2269475" y="198304"/>
                      </a:cubicBezTo>
                      <a:cubicBezTo>
                        <a:pt x="2309870" y="110169"/>
                        <a:pt x="2333740" y="55084"/>
                        <a:pt x="2357610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文本框 61"/>
                    <p:cNvSpPr txBox="1"/>
                    <p:nvPr/>
                  </p:nvSpPr>
                  <p:spPr>
                    <a:xfrm>
                      <a:off x="1992895" y="4472848"/>
                      <a:ext cx="1240680" cy="6632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𝑉𝑜𝑙𝑢𝑚𝑒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p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62" name="文本框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92895" y="4472848"/>
                      <a:ext cx="1240680" cy="66324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3" name="直接连接符 62"/>
                <p:cNvCxnSpPr>
                  <a:stCxn id="59" idx="8"/>
                </p:cNvCxnSpPr>
                <p:nvPr/>
              </p:nvCxnSpPr>
              <p:spPr>
                <a:xfrm>
                  <a:off x="4164376" y="3569465"/>
                  <a:ext cx="0" cy="2027104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文本框 63"/>
                <p:cNvSpPr txBox="1"/>
                <p:nvPr/>
              </p:nvSpPr>
              <p:spPr>
                <a:xfrm>
                  <a:off x="3933022" y="5656199"/>
                  <a:ext cx="464232" cy="318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smtClean="0"/>
                    <a:t>1</a:t>
                  </a:r>
                  <a:endParaRPr lang="zh-CN" altLang="en-US" sz="1400" dirty="0"/>
                </a:p>
              </p:txBody>
            </p:sp>
            <p:cxnSp>
              <p:nvCxnSpPr>
                <p:cNvPr id="65" name="直接连接符 64"/>
                <p:cNvCxnSpPr/>
                <p:nvPr/>
              </p:nvCxnSpPr>
              <p:spPr>
                <a:xfrm>
                  <a:off x="4164376" y="3569465"/>
                  <a:ext cx="4076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 flipH="1" flipV="1">
                  <a:off x="1806766" y="3569464"/>
                  <a:ext cx="2368628" cy="1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文本框 66"/>
                <p:cNvSpPr txBox="1"/>
                <p:nvPr/>
              </p:nvSpPr>
              <p:spPr>
                <a:xfrm>
                  <a:off x="1509311" y="3415575"/>
                  <a:ext cx="2754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/>
                    <a:t>1</a:t>
                  </a:r>
                  <a:endParaRPr lang="zh-CN" altLang="en-US" sz="1400" dirty="0"/>
                </a:p>
              </p:txBody>
            </p:sp>
            <p:cxnSp>
              <p:nvCxnSpPr>
                <p:cNvPr id="68" name="直接连接符 67"/>
                <p:cNvCxnSpPr>
                  <a:stCxn id="59" idx="5"/>
                </p:cNvCxnSpPr>
                <p:nvPr/>
              </p:nvCxnSpPr>
              <p:spPr>
                <a:xfrm>
                  <a:off x="3712684" y="4461831"/>
                  <a:ext cx="23941" cy="1125556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组合 68"/>
                <p:cNvGrpSpPr/>
                <p:nvPr/>
              </p:nvGrpSpPr>
              <p:grpSpPr>
                <a:xfrm>
                  <a:off x="2474330" y="5089793"/>
                  <a:ext cx="1122223" cy="517793"/>
                  <a:chOff x="2474330" y="5089793"/>
                  <a:chExt cx="1122223" cy="517793"/>
                </a:xfrm>
              </p:grpSpPr>
              <p:cxnSp>
                <p:nvCxnSpPr>
                  <p:cNvPr id="71" name="直接连接符 70"/>
                  <p:cNvCxnSpPr>
                    <a:stCxn id="59" idx="3"/>
                  </p:cNvCxnSpPr>
                  <p:nvPr/>
                </p:nvCxnSpPr>
                <p:spPr>
                  <a:xfrm>
                    <a:off x="3183875" y="5089793"/>
                    <a:ext cx="412678" cy="504941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/>
                  <p:nvPr/>
                </p:nvCxnSpPr>
                <p:spPr>
                  <a:xfrm>
                    <a:off x="3084723" y="5177928"/>
                    <a:ext cx="343590" cy="41680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>
                    <a:off x="2991080" y="5255204"/>
                    <a:ext cx="282088" cy="34595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>
                    <a:off x="2750893" y="5367969"/>
                    <a:ext cx="204954" cy="226765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/>
                  <p:nvPr/>
                </p:nvCxnSpPr>
                <p:spPr>
                  <a:xfrm>
                    <a:off x="2889844" y="5322338"/>
                    <a:ext cx="236932" cy="28524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/>
                </p:nvCxnSpPr>
                <p:spPr>
                  <a:xfrm>
                    <a:off x="2619867" y="5428182"/>
                    <a:ext cx="172631" cy="17940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/>
                  <p:nvPr/>
                </p:nvCxnSpPr>
                <p:spPr>
                  <a:xfrm>
                    <a:off x="2474330" y="5488395"/>
                    <a:ext cx="139630" cy="119191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文本框 69"/>
                <p:cNvSpPr txBox="1"/>
                <p:nvPr/>
              </p:nvSpPr>
              <p:spPr>
                <a:xfrm>
                  <a:off x="3485832" y="5645382"/>
                  <a:ext cx="447190" cy="318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 smtClean="0"/>
                    <a:t>0.8</a:t>
                  </a:r>
                  <a:endParaRPr lang="zh-CN" altLang="en-US" sz="1400" dirty="0"/>
                </a:p>
              </p:txBody>
            </p:sp>
          </p:grpSp>
          <p:cxnSp>
            <p:nvCxnSpPr>
              <p:cNvPr id="56" name="直接箭头连接符 55"/>
              <p:cNvCxnSpPr>
                <a:stCxn id="62" idx="2"/>
              </p:cNvCxnSpPr>
              <p:nvPr/>
            </p:nvCxnSpPr>
            <p:spPr>
              <a:xfrm>
                <a:off x="3075946" y="5797101"/>
                <a:ext cx="471487" cy="241644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直接连接符 51"/>
            <p:cNvCxnSpPr/>
            <p:nvPr/>
          </p:nvCxnSpPr>
          <p:spPr>
            <a:xfrm>
              <a:off x="5926571" y="5306915"/>
              <a:ext cx="412678" cy="50494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067400" y="5203298"/>
              <a:ext cx="279980" cy="36952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6153580" y="5061453"/>
              <a:ext cx="191273" cy="22961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Tsybakov noise:</a:t>
                </a:r>
              </a:p>
              <a:p>
                <a:pPr lvl="1"/>
                <a:r>
                  <a:rPr lang="en-US" altLang="zh-CN" dirty="0" smtClean="0"/>
                  <a:t>Given a random instance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 smtClean="0"/>
                  <a:t>, the probability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 smtClean="0"/>
                  <a:t> is less than 0.3 is less than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dirty="0" smtClean="0"/>
                  <a:t>; </a:t>
                </a:r>
              </a:p>
              <a:p>
                <a:pPr lvl="1"/>
                <a:r>
                  <a:rPr lang="en-US" altLang="zh-CN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 smtClean="0"/>
                  <a:t> is larger, the probability is higher so the data is more noisy;</a:t>
                </a:r>
              </a:p>
              <a:p>
                <a:pPr lvl="1"/>
                <a:r>
                  <a:rPr lang="en-US" altLang="zh-CN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 smtClean="0"/>
                  <a:t> is larger, the probability is smaller so the data is less noisy.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71" y="5139597"/>
            <a:ext cx="2124075" cy="476250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956" y="4720467"/>
            <a:ext cx="4051590" cy="4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Theoretical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158" y="2133600"/>
            <a:ext cx="7239000" cy="45720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2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Theoretical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Analysis:</a:t>
                </a:r>
              </a:p>
              <a:p>
                <a:pPr lvl="1"/>
                <a:r>
                  <a:rPr lang="en-US" altLang="zh-CN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smaller (i.e., there is more noise in the dataset),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larger. Thus, the label complexity is larger.</a:t>
                </a:r>
              </a:p>
              <a:p>
                <a:pPr lvl="1"/>
                <a:r>
                  <a:rPr lang="en-US" altLang="zh-CN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smaller, then the label complexity is larger.</a:t>
                </a:r>
              </a:p>
              <a:p>
                <a:r>
                  <a:rPr lang="en-US" altLang="zh-CN" dirty="0" smtClean="0"/>
                  <a:t>Comparison between our result and the result achieved by “Importance Weighted Active Learning”(</a:t>
                </a:r>
                <a:r>
                  <a:rPr lang="en-US" altLang="zh-CN" b="1" dirty="0" smtClean="0"/>
                  <a:t>why</a:t>
                </a:r>
                <a:r>
                  <a:rPr lang="en-US" altLang="zh-CN" b="1" dirty="0" smtClean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?</a:t>
                </a:r>
                <a:r>
                  <a:rPr lang="en-US" altLang="zh-CN" dirty="0" smtClean="0"/>
                  <a:t>):</a:t>
                </a:r>
              </a:p>
              <a:p>
                <a:pPr lvl="1"/>
                <a:r>
                  <a:rPr lang="en-US" altLang="zh-CN" dirty="0" smtClean="0"/>
                  <a:t>Our result: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Their result: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Our result is always better their result since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4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 smtClean="0"/>
              <a:t>Datasets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type: several real datasets for regression (breast-cancer, housing, wine-white, wine-red)</a:t>
            </a:r>
          </a:p>
          <a:p>
            <a:pPr lvl="1"/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type: a movie review dataset (</a:t>
            </a:r>
            <a:r>
              <a:rPr lang="en-US" altLang="zh-CN" b="1" dirty="0" err="1" smtClean="0"/>
              <a:t>IMDb</a:t>
            </a:r>
            <a:r>
              <a:rPr lang="en-US" altLang="zh-CN" dirty="0" smtClean="0"/>
              <a:t>)</a:t>
            </a:r>
          </a:p>
          <a:p>
            <a:r>
              <a:rPr lang="en-US" altLang="zh-CN" b="1" dirty="0" smtClean="0"/>
              <a:t>Setup:</a:t>
            </a:r>
          </a:p>
          <a:p>
            <a:pPr lvl="1"/>
            <a:r>
              <a:rPr lang="en-US" altLang="zh-CN" dirty="0" smtClean="0"/>
              <a:t>A 10-fold cross-validation</a:t>
            </a:r>
          </a:p>
          <a:p>
            <a:r>
              <a:rPr lang="en-US" altLang="zh-CN" b="1" dirty="0" smtClean="0"/>
              <a:t>Measurements:</a:t>
            </a:r>
          </a:p>
          <a:p>
            <a:pPr lvl="1"/>
            <a:r>
              <a:rPr lang="en-US" altLang="zh-CN" dirty="0" smtClean="0"/>
              <a:t>The average accuracy</a:t>
            </a:r>
          </a:p>
          <a:p>
            <a:pPr lvl="1"/>
            <a:r>
              <a:rPr lang="en-US" altLang="zh-CN" dirty="0" smtClean="0"/>
              <a:t>The p-value of paired t-test</a:t>
            </a:r>
          </a:p>
          <a:p>
            <a:r>
              <a:rPr lang="en-US" altLang="zh-CN" b="1" dirty="0" smtClean="0"/>
              <a:t>Algorithms (Why?):</a:t>
            </a:r>
          </a:p>
          <a:p>
            <a:pPr lvl="1"/>
            <a:r>
              <a:rPr lang="en-US" altLang="zh-CN" dirty="0" smtClean="0"/>
              <a:t>Passive (the passive learner we call in each round)</a:t>
            </a:r>
          </a:p>
          <a:p>
            <a:pPr lvl="1"/>
            <a:r>
              <a:rPr lang="en-US" altLang="zh-CN" dirty="0" smtClean="0"/>
              <a:t>Active (the original importance weighted active learning algorithm)</a:t>
            </a:r>
          </a:p>
          <a:p>
            <a:pPr lvl="1"/>
            <a:r>
              <a:rPr lang="en-US" altLang="zh-CN" dirty="0" smtClean="0"/>
              <a:t>FSAL (our method)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21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breast-cancer dataset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708660"/>
            <a:ext cx="4075993" cy="29371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643" y="2688828"/>
            <a:ext cx="4005377" cy="29570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84723" y="5877918"/>
            <a:ext cx="331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average accuracy of Passive, Active and FSAL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764357" y="5877918"/>
            <a:ext cx="439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p-value of two paired t-test: “FSAL vs Passive” and “FSAL vs Active”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9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IMDb</a:t>
            </a:r>
            <a:r>
              <a:rPr lang="en-US" altLang="zh-CN" dirty="0" smtClean="0"/>
              <a:t> dataset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764491"/>
            <a:ext cx="4590419" cy="27504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031" y="2740679"/>
            <a:ext cx="3995487" cy="27742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84723" y="5877918"/>
            <a:ext cx="331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average accuracy of Passive, Active and FSAL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764357" y="5877918"/>
            <a:ext cx="439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p-value of two paired t-test: “FSAL vs Passive” and “FSAL vs Active”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1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propose a selectively sampling algorithm to learn from probabilistic labels.</a:t>
            </a:r>
          </a:p>
          <a:p>
            <a:r>
              <a:rPr lang="en-US" altLang="zh-CN" dirty="0" smtClean="0"/>
              <a:t>We prove that selectively sampling based on the probabilistic labels is more efficient than that based on the deterministic labels.</a:t>
            </a:r>
          </a:p>
          <a:p>
            <a:r>
              <a:rPr lang="en-US" altLang="zh-CN" dirty="0" smtClean="0"/>
              <a:t>We give an extensive experimental study on our proposed learning algorithm.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6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5976" y="3091888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Binary Classification</a:t>
            </a:r>
          </a:p>
          <a:p>
            <a:pPr lvl="1"/>
            <a:r>
              <a:rPr lang="en-US" altLang="zh-CN" dirty="0"/>
              <a:t>Learn a classifier based on a set of labeled instances</a:t>
            </a:r>
          </a:p>
          <a:p>
            <a:pPr lvl="1"/>
            <a:r>
              <a:rPr lang="en-US" altLang="zh-CN" dirty="0"/>
              <a:t>Predict the class of an unobserved instance based on the classifier</a:t>
            </a:r>
          </a:p>
          <a:p>
            <a:pPr lvl="1"/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4266283" y="3448286"/>
            <a:ext cx="2757431" cy="29194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3150825" y="3448286"/>
            <a:ext cx="4781320" cy="2919470"/>
            <a:chOff x="3150825" y="3448286"/>
            <a:chExt cx="4781320" cy="2919470"/>
          </a:xfrm>
        </p:grpSpPr>
        <p:sp>
          <p:nvSpPr>
            <p:cNvPr id="5" name="矩形 4"/>
            <p:cNvSpPr/>
            <p:nvPr/>
          </p:nvSpPr>
          <p:spPr>
            <a:xfrm>
              <a:off x="3150825" y="3448286"/>
              <a:ext cx="4781320" cy="291947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999125" y="4792344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423274" y="5496506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266283" y="4195597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908017" y="5724187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514862" y="3985359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895864" y="4463675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97907" y="4990647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705604" y="4990646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023714" y="5551839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00804" y="4043198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907800" y="4235993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398965" y="4600468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709711" y="4399410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691351" y="4886905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240357" y="5164164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624113" y="5633299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9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The housing </a:t>
            </a:r>
            <a:r>
              <a:rPr lang="en-US" altLang="zh-CN" dirty="0" smtClean="0"/>
              <a:t>dataset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084723" y="5877918"/>
            <a:ext cx="331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average accuracy of Passive, Active and FSAL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764357" y="5877918"/>
            <a:ext cx="439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p-value of two paired t-test: “FSAL vs Passive” and “FSAL vs Active”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950516"/>
            <a:ext cx="4021157" cy="28787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14" y="2970559"/>
            <a:ext cx="4070303" cy="290735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wine-white dataset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098992" y="5877918"/>
            <a:ext cx="331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average accuracy of Passive, Active and FSAL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764357" y="5877918"/>
            <a:ext cx="439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p-value of two paired t-test: “FSAL vs Passive” and “FSAL vs Active”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2" y="2729332"/>
            <a:ext cx="4192185" cy="31485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229" y="2729332"/>
            <a:ext cx="4436899" cy="318189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5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wine-red dataset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084723" y="5877918"/>
            <a:ext cx="331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average accuracy of Passive, Active and FSAL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764357" y="5877918"/>
            <a:ext cx="439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p-value of two paired t-test: “FSAL vs Passive” and “FSAL vs Active”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3" y="2710149"/>
            <a:ext cx="4363612" cy="31477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58" y="2775445"/>
            <a:ext cx="4405255" cy="308243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Question: how to obtain such a training dataset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</a:t>
            </a:r>
          </a:p>
          <a:p>
            <a:pPr lvl="1"/>
            <a:r>
              <a:rPr lang="en-US" altLang="zh-CN" dirty="0" smtClean="0"/>
              <a:t>Sampling and labeling!</a:t>
            </a:r>
          </a:p>
          <a:p>
            <a:r>
              <a:rPr lang="en-US" altLang="zh-CN" dirty="0" smtClean="0"/>
              <a:t>It takes time and effort to label an instance. </a:t>
            </a:r>
          </a:p>
          <a:p>
            <a:r>
              <a:rPr lang="en-US" altLang="zh-CN" dirty="0" smtClean="0"/>
              <a:t>Because of the limitation on the labeling budget, we expect to get a high-quality dataset with a dedicated sampling strategy.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7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Random Sampling:</a:t>
            </a:r>
          </a:p>
          <a:p>
            <a:pPr lvl="1"/>
            <a:r>
              <a:rPr lang="en-US" altLang="zh-CN" dirty="0" smtClean="0"/>
              <a:t>The unlabeled instances</a:t>
            </a:r>
            <a:r>
              <a:rPr lang="en-US" altLang="zh-CN" dirty="0"/>
              <a:t> </a:t>
            </a:r>
            <a:r>
              <a:rPr lang="en-US" altLang="zh-CN" dirty="0" smtClean="0"/>
              <a:t>are observed sequentially</a:t>
            </a:r>
          </a:p>
          <a:p>
            <a:pPr lvl="1"/>
            <a:r>
              <a:rPr lang="en-US" altLang="zh-CN" dirty="0" smtClean="0"/>
              <a:t>Sample every observed instance for labeling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50825" y="3448286"/>
            <a:ext cx="4781320" cy="29194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266283" y="4195597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514862" y="3985359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197907" y="4990647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80546" y="5106325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240357" y="5164164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4740467" y="3448286"/>
            <a:ext cx="1573117" cy="29194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4065683" y="5106325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1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 animBg="1"/>
      <p:bldP spid="13" grpId="0" animBg="1"/>
      <p:bldP spid="15" grpId="0" animBg="1"/>
      <p:bldP spid="21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Selective Sampling:</a:t>
            </a:r>
          </a:p>
          <a:p>
            <a:pPr lvl="1"/>
            <a:r>
              <a:rPr lang="en-US" altLang="zh-CN" dirty="0" smtClean="0"/>
              <a:t>The data can be observed sequentially</a:t>
            </a:r>
          </a:p>
          <a:p>
            <a:pPr lvl="1"/>
            <a:r>
              <a:rPr lang="en-US" altLang="zh-CN" dirty="0" smtClean="0"/>
              <a:t>Sample each instance for labeling </a:t>
            </a:r>
            <a:r>
              <a:rPr lang="en-US" altLang="zh-CN" b="1" dirty="0" smtClean="0"/>
              <a:t>with probability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3150825" y="3448286"/>
            <a:ext cx="4781320" cy="29194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266283" y="4195597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514862" y="3985359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197907" y="4990647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80546" y="5106325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240357" y="5164164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4624790" y="3448286"/>
            <a:ext cx="1103981" cy="29194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888954" y="3448286"/>
            <a:ext cx="3426246" cy="29194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740467" y="3448286"/>
            <a:ext cx="1573117" cy="29194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4065683" y="5106325"/>
            <a:ext cx="115677" cy="1156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1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 animBg="1"/>
      <p:bldP spid="13" grpId="0" animBg="1"/>
      <p:bldP spid="15" grpId="0" animBg="1"/>
      <p:bldP spid="15" grpId="1" animBg="1"/>
      <p:bldP spid="21" grpId="0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 the advantage of a classification with selective sampling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</a:t>
            </a:r>
          </a:p>
          <a:p>
            <a:pPr lvl="1"/>
            <a:r>
              <a:rPr lang="en-US" altLang="zh-CN" dirty="0" smtClean="0"/>
              <a:t>It saves the budget for labeling instances.</a:t>
            </a:r>
          </a:p>
          <a:p>
            <a:pPr lvl="1"/>
            <a:r>
              <a:rPr lang="en-US" altLang="zh-CN" dirty="0" smtClean="0"/>
              <a:t>Compared with random sampling, the label complexity is much lower to achieved the same accuracy based on the selective sampling.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Deterministic label: 0 or 1.</a:t>
                </a:r>
              </a:p>
              <a:p>
                <a:r>
                  <a:rPr lang="en-US" altLang="zh-CN" dirty="0" smtClean="0"/>
                  <a:t>Probabilistic Label: a real number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altLang="zh-CN" dirty="0" smtClean="0"/>
                  <a:t> (which we call </a:t>
                </a:r>
                <a:r>
                  <a:rPr lang="en-US" altLang="zh-CN" b="1" i="1" dirty="0" smtClean="0"/>
                  <a:t>Fractional Score</a:t>
                </a:r>
                <a:r>
                  <a:rPr lang="en-US" altLang="zh-CN" dirty="0" smtClean="0"/>
                  <a:t>).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 r="-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组合 57"/>
          <p:cNvGrpSpPr/>
          <p:nvPr/>
        </p:nvGrpSpPr>
        <p:grpSpPr>
          <a:xfrm>
            <a:off x="1487276" y="2919471"/>
            <a:ext cx="4781320" cy="2919470"/>
            <a:chOff x="1487276" y="2919471"/>
            <a:chExt cx="4781320" cy="2919470"/>
          </a:xfrm>
        </p:grpSpPr>
        <p:grpSp>
          <p:nvGrpSpPr>
            <p:cNvPr id="4" name="组合 3"/>
            <p:cNvGrpSpPr/>
            <p:nvPr/>
          </p:nvGrpSpPr>
          <p:grpSpPr>
            <a:xfrm>
              <a:off x="1487276" y="2919471"/>
              <a:ext cx="4781320" cy="2919470"/>
              <a:chOff x="1487276" y="2798284"/>
              <a:chExt cx="4781320" cy="291947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487276" y="2798284"/>
                <a:ext cx="4781320" cy="291947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2602734" y="2798284"/>
                <a:ext cx="2757431" cy="291947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335576" y="414234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759725" y="4846504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602734" y="354559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244468" y="507418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851313" y="333535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232315" y="3813673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534358" y="4340645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042055" y="4340644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360165" y="490183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737255" y="339319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44251" y="3585991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735416" y="395046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046162" y="3749408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027802" y="4236903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576808" y="451416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60564" y="4983297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347973" y="3393775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170323" y="393380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5" name="文本框 22"/>
            <p:cNvSpPr txBox="1"/>
            <p:nvPr/>
          </p:nvSpPr>
          <p:spPr>
            <a:xfrm>
              <a:off x="2591717" y="458301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6" name="文本框 22"/>
            <p:cNvSpPr txBox="1"/>
            <p:nvPr/>
          </p:nvSpPr>
          <p:spPr>
            <a:xfrm>
              <a:off x="3075084" y="485633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7" name="文本框 22"/>
            <p:cNvSpPr txBox="1"/>
            <p:nvPr/>
          </p:nvSpPr>
          <p:spPr>
            <a:xfrm>
              <a:off x="3765244" y="4829666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8" name="文本框 22"/>
            <p:cNvSpPr txBox="1"/>
            <p:nvPr/>
          </p:nvSpPr>
          <p:spPr>
            <a:xfrm>
              <a:off x="3405131" y="431283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9" name="文本框 22"/>
            <p:cNvSpPr txBox="1"/>
            <p:nvPr/>
          </p:nvSpPr>
          <p:spPr>
            <a:xfrm>
              <a:off x="2855206" y="3518899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30" name="文本框 22"/>
            <p:cNvSpPr txBox="1"/>
            <p:nvPr/>
          </p:nvSpPr>
          <p:spPr>
            <a:xfrm>
              <a:off x="2811595" y="4075059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31" name="文本框 22"/>
            <p:cNvSpPr txBox="1"/>
            <p:nvPr/>
          </p:nvSpPr>
          <p:spPr>
            <a:xfrm>
              <a:off x="3654847" y="3111551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4025290" y="3431154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3" name="文本框 22"/>
            <p:cNvSpPr txBox="1"/>
            <p:nvPr/>
          </p:nvSpPr>
          <p:spPr>
            <a:xfrm>
              <a:off x="4567409" y="3209109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4" name="文本框 22"/>
            <p:cNvSpPr txBox="1"/>
            <p:nvPr/>
          </p:nvSpPr>
          <p:spPr>
            <a:xfrm>
              <a:off x="5132485" y="473174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3967447" y="3785942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6" name="文本框 22"/>
            <p:cNvSpPr txBox="1"/>
            <p:nvPr/>
          </p:nvSpPr>
          <p:spPr>
            <a:xfrm>
              <a:off x="4290153" y="4213686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7" name="文本框 22"/>
            <p:cNvSpPr txBox="1"/>
            <p:nvPr/>
          </p:nvSpPr>
          <p:spPr>
            <a:xfrm>
              <a:off x="4587610" y="3763107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8" name="文本框 22"/>
            <p:cNvSpPr txBox="1"/>
            <p:nvPr/>
          </p:nvSpPr>
          <p:spPr>
            <a:xfrm>
              <a:off x="4858900" y="4155274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93664" y="2919471"/>
            <a:ext cx="4781320" cy="2919470"/>
            <a:chOff x="6693664" y="2919471"/>
            <a:chExt cx="4781320" cy="2919470"/>
          </a:xfrm>
        </p:grpSpPr>
        <p:grpSp>
          <p:nvGrpSpPr>
            <p:cNvPr id="39" name="组合 38"/>
            <p:cNvGrpSpPr/>
            <p:nvPr/>
          </p:nvGrpSpPr>
          <p:grpSpPr>
            <a:xfrm>
              <a:off x="6693664" y="2919471"/>
              <a:ext cx="4781320" cy="2919470"/>
              <a:chOff x="1487276" y="2798284"/>
              <a:chExt cx="4781320" cy="291947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487276" y="2798284"/>
                <a:ext cx="4781320" cy="291947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2602734" y="2798284"/>
                <a:ext cx="2757431" cy="291947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2335576" y="414234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759725" y="4846504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602734" y="354559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244468" y="507418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851313" y="333535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232315" y="3813673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534358" y="4340645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042055" y="4340644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360165" y="490183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737255" y="339319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244251" y="3585991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735416" y="395046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046162" y="3749408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3027802" y="4236903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576808" y="451416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60564" y="4983297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文本框 22"/>
            <p:cNvSpPr txBox="1"/>
            <p:nvPr/>
          </p:nvSpPr>
          <p:spPr>
            <a:xfrm>
              <a:off x="7698030" y="4644573"/>
              <a:ext cx="421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61" name="文本框 22"/>
            <p:cNvSpPr txBox="1"/>
            <p:nvPr/>
          </p:nvSpPr>
          <p:spPr>
            <a:xfrm>
              <a:off x="8281471" y="4856338"/>
              <a:ext cx="4454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0.9</a:t>
              </a:r>
              <a:endParaRPr lang="zh-CN" altLang="en-US" sz="1400" dirty="0"/>
            </a:p>
          </p:txBody>
        </p:sp>
        <p:sp>
          <p:nvSpPr>
            <p:cNvPr id="74" name="文本框 22"/>
            <p:cNvSpPr txBox="1"/>
            <p:nvPr/>
          </p:nvSpPr>
          <p:spPr>
            <a:xfrm>
              <a:off x="7266544" y="3941983"/>
              <a:ext cx="456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0.8</a:t>
              </a:r>
              <a:endParaRPr lang="zh-CN" altLang="en-US" sz="1400" dirty="0"/>
            </a:p>
          </p:txBody>
        </p:sp>
        <p:sp>
          <p:nvSpPr>
            <p:cNvPr id="75" name="文本框 22"/>
            <p:cNvSpPr txBox="1"/>
            <p:nvPr/>
          </p:nvSpPr>
          <p:spPr>
            <a:xfrm>
              <a:off x="7458882" y="3461931"/>
              <a:ext cx="476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0.7</a:t>
              </a:r>
              <a:endParaRPr lang="zh-CN" altLang="en-US" sz="1400" dirty="0"/>
            </a:p>
          </p:txBody>
        </p:sp>
        <p:sp>
          <p:nvSpPr>
            <p:cNvPr id="76" name="文本框 22"/>
            <p:cNvSpPr txBox="1"/>
            <p:nvPr/>
          </p:nvSpPr>
          <p:spPr>
            <a:xfrm>
              <a:off x="7935816" y="3628317"/>
              <a:ext cx="502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77" name="文本框 22"/>
            <p:cNvSpPr txBox="1"/>
            <p:nvPr/>
          </p:nvSpPr>
          <p:spPr>
            <a:xfrm>
              <a:off x="7935815" y="4111225"/>
              <a:ext cx="4865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0.7</a:t>
              </a:r>
              <a:endParaRPr lang="zh-CN" altLang="en-US" sz="1400" dirty="0"/>
            </a:p>
          </p:txBody>
        </p:sp>
        <p:sp>
          <p:nvSpPr>
            <p:cNvPr id="78" name="文本框 22"/>
            <p:cNvSpPr txBox="1"/>
            <p:nvPr/>
          </p:nvSpPr>
          <p:spPr>
            <a:xfrm>
              <a:off x="8508690" y="4374393"/>
              <a:ext cx="521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79" name="文本框 22"/>
            <p:cNvSpPr txBox="1"/>
            <p:nvPr/>
          </p:nvSpPr>
          <p:spPr>
            <a:xfrm>
              <a:off x="8884642" y="4837671"/>
              <a:ext cx="481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80" name="文本框 22"/>
            <p:cNvSpPr txBox="1"/>
            <p:nvPr/>
          </p:nvSpPr>
          <p:spPr>
            <a:xfrm>
              <a:off x="8795593" y="3187327"/>
              <a:ext cx="48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0.3</a:t>
              </a:r>
              <a:endParaRPr lang="zh-CN" altLang="en-US" sz="1400" dirty="0"/>
            </a:p>
          </p:txBody>
        </p:sp>
        <p:sp>
          <p:nvSpPr>
            <p:cNvPr id="81" name="文本框 22"/>
            <p:cNvSpPr txBox="1"/>
            <p:nvPr/>
          </p:nvSpPr>
          <p:spPr>
            <a:xfrm>
              <a:off x="9234888" y="3445527"/>
              <a:ext cx="505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0.2</a:t>
              </a:r>
              <a:endParaRPr lang="zh-CN" altLang="en-US" sz="1400" dirty="0"/>
            </a:p>
          </p:txBody>
        </p:sp>
        <p:sp>
          <p:nvSpPr>
            <p:cNvPr id="82" name="文本框 22"/>
            <p:cNvSpPr txBox="1"/>
            <p:nvPr/>
          </p:nvSpPr>
          <p:spPr>
            <a:xfrm>
              <a:off x="9084324" y="3824467"/>
              <a:ext cx="482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0.4</a:t>
              </a:r>
              <a:endParaRPr lang="zh-CN" altLang="en-US" sz="1400" dirty="0"/>
            </a:p>
          </p:txBody>
        </p:sp>
        <p:sp>
          <p:nvSpPr>
            <p:cNvPr id="83" name="文本框 22"/>
            <p:cNvSpPr txBox="1"/>
            <p:nvPr/>
          </p:nvSpPr>
          <p:spPr>
            <a:xfrm>
              <a:off x="9706777" y="3239886"/>
              <a:ext cx="421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84" name="文本框 22"/>
            <p:cNvSpPr txBox="1"/>
            <p:nvPr/>
          </p:nvSpPr>
          <p:spPr>
            <a:xfrm>
              <a:off x="9675564" y="3816719"/>
              <a:ext cx="521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0.1</a:t>
              </a:r>
              <a:endParaRPr lang="zh-CN" altLang="en-US" sz="1400" dirty="0"/>
            </a:p>
          </p:txBody>
        </p:sp>
        <p:sp>
          <p:nvSpPr>
            <p:cNvPr id="85" name="文本框 22"/>
            <p:cNvSpPr txBox="1"/>
            <p:nvPr/>
          </p:nvSpPr>
          <p:spPr>
            <a:xfrm>
              <a:off x="10302836" y="4770638"/>
              <a:ext cx="463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0.3</a:t>
              </a:r>
              <a:endParaRPr lang="zh-CN" altLang="en-US" sz="1400" dirty="0"/>
            </a:p>
          </p:txBody>
        </p:sp>
        <p:sp>
          <p:nvSpPr>
            <p:cNvPr id="86" name="文本框 22"/>
            <p:cNvSpPr txBox="1"/>
            <p:nvPr/>
          </p:nvSpPr>
          <p:spPr>
            <a:xfrm>
              <a:off x="9494473" y="4168283"/>
              <a:ext cx="4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0.4</a:t>
              </a:r>
              <a:endParaRPr lang="zh-CN" altLang="en-US" sz="1400" dirty="0"/>
            </a:p>
          </p:txBody>
        </p:sp>
        <p:sp>
          <p:nvSpPr>
            <p:cNvPr id="87" name="文本框 22"/>
            <p:cNvSpPr txBox="1"/>
            <p:nvPr/>
          </p:nvSpPr>
          <p:spPr>
            <a:xfrm>
              <a:off x="9964183" y="4234044"/>
              <a:ext cx="512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0.2</a:t>
              </a:r>
              <a:endParaRPr lang="zh-CN" altLang="en-US" sz="1400" dirty="0"/>
            </a:p>
          </p:txBody>
        </p:sp>
      </p:grpSp>
      <p:sp>
        <p:nvSpPr>
          <p:cNvPr id="62" name="灯片编号占位符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2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aims at learning a classifier by </a:t>
            </a:r>
            <a:r>
              <a:rPr lang="en-US" altLang="zh-CN" b="1" dirty="0" smtClean="0"/>
              <a:t>selectively sampling</a:t>
            </a:r>
            <a:r>
              <a:rPr lang="en-US" altLang="zh-CN" dirty="0" smtClean="0"/>
              <a:t> instances and labeling them with </a:t>
            </a:r>
            <a:r>
              <a:rPr lang="en-US" altLang="zh-CN" b="1" dirty="0" smtClean="0"/>
              <a:t>probabilistic labels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694541" y="2991752"/>
            <a:ext cx="4781320" cy="2919470"/>
            <a:chOff x="6693664" y="2919471"/>
            <a:chExt cx="4781320" cy="2919470"/>
          </a:xfrm>
        </p:grpSpPr>
        <p:grpSp>
          <p:nvGrpSpPr>
            <p:cNvPr id="24" name="组合 23"/>
            <p:cNvGrpSpPr/>
            <p:nvPr/>
          </p:nvGrpSpPr>
          <p:grpSpPr>
            <a:xfrm>
              <a:off x="6693664" y="2919471"/>
              <a:ext cx="4781320" cy="2919470"/>
              <a:chOff x="1487276" y="2798284"/>
              <a:chExt cx="4781320" cy="291947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487276" y="2798284"/>
                <a:ext cx="4781320" cy="291947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2602734" y="2798284"/>
                <a:ext cx="2757431" cy="291947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2335576" y="414234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759725" y="4846504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602734" y="354559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244468" y="507418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851313" y="333535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32315" y="3813673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534358" y="4340645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042055" y="4340644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360165" y="490183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737255" y="339319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244251" y="3585991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735416" y="395046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3046162" y="3749408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027802" y="4236903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576808" y="451416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60564" y="4983297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2"/>
            <p:cNvSpPr txBox="1"/>
            <p:nvPr/>
          </p:nvSpPr>
          <p:spPr>
            <a:xfrm>
              <a:off x="7698030" y="4644573"/>
              <a:ext cx="421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6" name="文本框 22"/>
            <p:cNvSpPr txBox="1"/>
            <p:nvPr/>
          </p:nvSpPr>
          <p:spPr>
            <a:xfrm>
              <a:off x="8281471" y="4856338"/>
              <a:ext cx="4454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0.9</a:t>
              </a:r>
              <a:endParaRPr lang="zh-CN" altLang="en-US" sz="1400" dirty="0"/>
            </a:p>
          </p:txBody>
        </p:sp>
        <p:sp>
          <p:nvSpPr>
            <p:cNvPr id="27" name="文本框 22"/>
            <p:cNvSpPr txBox="1"/>
            <p:nvPr/>
          </p:nvSpPr>
          <p:spPr>
            <a:xfrm>
              <a:off x="7266544" y="3941983"/>
              <a:ext cx="456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0.8</a:t>
              </a:r>
              <a:endParaRPr lang="zh-CN" altLang="en-US" sz="1400" dirty="0"/>
            </a:p>
          </p:txBody>
        </p:sp>
        <p:sp>
          <p:nvSpPr>
            <p:cNvPr id="28" name="文本框 22"/>
            <p:cNvSpPr txBox="1"/>
            <p:nvPr/>
          </p:nvSpPr>
          <p:spPr>
            <a:xfrm>
              <a:off x="7458882" y="3461931"/>
              <a:ext cx="476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0.7</a:t>
              </a:r>
              <a:endParaRPr lang="zh-CN" altLang="en-US" sz="1400" dirty="0"/>
            </a:p>
          </p:txBody>
        </p:sp>
        <p:sp>
          <p:nvSpPr>
            <p:cNvPr id="29" name="文本框 22"/>
            <p:cNvSpPr txBox="1"/>
            <p:nvPr/>
          </p:nvSpPr>
          <p:spPr>
            <a:xfrm>
              <a:off x="7935816" y="3628317"/>
              <a:ext cx="502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30" name="文本框 22"/>
            <p:cNvSpPr txBox="1"/>
            <p:nvPr/>
          </p:nvSpPr>
          <p:spPr>
            <a:xfrm>
              <a:off x="7935815" y="4111225"/>
              <a:ext cx="4865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0.7</a:t>
              </a:r>
              <a:endParaRPr lang="zh-CN" altLang="en-US" sz="1400" dirty="0"/>
            </a:p>
          </p:txBody>
        </p:sp>
        <p:sp>
          <p:nvSpPr>
            <p:cNvPr id="31" name="文本框 22"/>
            <p:cNvSpPr txBox="1"/>
            <p:nvPr/>
          </p:nvSpPr>
          <p:spPr>
            <a:xfrm>
              <a:off x="8508690" y="4374393"/>
              <a:ext cx="521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8884642" y="4837671"/>
              <a:ext cx="481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33" name="文本框 22"/>
            <p:cNvSpPr txBox="1"/>
            <p:nvPr/>
          </p:nvSpPr>
          <p:spPr>
            <a:xfrm>
              <a:off x="8795593" y="3187327"/>
              <a:ext cx="48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0.3</a:t>
              </a:r>
              <a:endParaRPr lang="zh-CN" altLang="en-US" sz="1400" dirty="0"/>
            </a:p>
          </p:txBody>
        </p:sp>
        <p:sp>
          <p:nvSpPr>
            <p:cNvPr id="34" name="文本框 22"/>
            <p:cNvSpPr txBox="1"/>
            <p:nvPr/>
          </p:nvSpPr>
          <p:spPr>
            <a:xfrm>
              <a:off x="9234888" y="3445527"/>
              <a:ext cx="505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0.2</a:t>
              </a:r>
              <a:endParaRPr lang="zh-CN" altLang="en-US" sz="1400" dirty="0"/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9084324" y="3824467"/>
              <a:ext cx="482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0.4</a:t>
              </a:r>
              <a:endParaRPr lang="zh-CN" altLang="en-US" sz="1400" dirty="0"/>
            </a:p>
          </p:txBody>
        </p:sp>
        <p:sp>
          <p:nvSpPr>
            <p:cNvPr id="36" name="文本框 22"/>
            <p:cNvSpPr txBox="1"/>
            <p:nvPr/>
          </p:nvSpPr>
          <p:spPr>
            <a:xfrm>
              <a:off x="9706777" y="3239886"/>
              <a:ext cx="421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37" name="文本框 22"/>
            <p:cNvSpPr txBox="1"/>
            <p:nvPr/>
          </p:nvSpPr>
          <p:spPr>
            <a:xfrm>
              <a:off x="9675564" y="3816719"/>
              <a:ext cx="521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0.1</a:t>
              </a:r>
              <a:endParaRPr lang="zh-CN" altLang="en-US" sz="1400" dirty="0"/>
            </a:p>
          </p:txBody>
        </p:sp>
        <p:sp>
          <p:nvSpPr>
            <p:cNvPr id="38" name="文本框 22"/>
            <p:cNvSpPr txBox="1"/>
            <p:nvPr/>
          </p:nvSpPr>
          <p:spPr>
            <a:xfrm>
              <a:off x="10302836" y="4770638"/>
              <a:ext cx="463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0.3</a:t>
              </a:r>
              <a:endParaRPr lang="zh-CN" altLang="en-US" sz="1400" dirty="0"/>
            </a:p>
          </p:txBody>
        </p:sp>
        <p:sp>
          <p:nvSpPr>
            <p:cNvPr id="39" name="文本框 22"/>
            <p:cNvSpPr txBox="1"/>
            <p:nvPr/>
          </p:nvSpPr>
          <p:spPr>
            <a:xfrm>
              <a:off x="9494473" y="4168283"/>
              <a:ext cx="4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0.4</a:t>
              </a:r>
              <a:endParaRPr lang="zh-CN" altLang="en-US" sz="1400" dirty="0"/>
            </a:p>
          </p:txBody>
        </p:sp>
        <p:sp>
          <p:nvSpPr>
            <p:cNvPr id="40" name="文本框 22"/>
            <p:cNvSpPr txBox="1"/>
            <p:nvPr/>
          </p:nvSpPr>
          <p:spPr>
            <a:xfrm>
              <a:off x="9964183" y="4234044"/>
              <a:ext cx="512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0.2</a:t>
              </a:r>
              <a:endParaRPr lang="zh-CN" altLang="en-US" sz="1400" dirty="0"/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A45-A215-4A44-A89D-79BA2679A8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2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A6E3AD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A6E3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1327</TotalTime>
  <Words>1095</Words>
  <Application>Microsoft Office PowerPoint</Application>
  <PresentationFormat>宽屏</PresentationFormat>
  <Paragraphs>270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Arial Unicode MS</vt:lpstr>
      <vt:lpstr>宋体</vt:lpstr>
      <vt:lpstr>幼圆</vt:lpstr>
      <vt:lpstr>Arial</vt:lpstr>
      <vt:lpstr>Calibri</vt:lpstr>
      <vt:lpstr>Cambria Math</vt:lpstr>
      <vt:lpstr>Century Gothic</vt:lpstr>
      <vt:lpstr>Wingdings 3</vt:lpstr>
      <vt:lpstr>丝状</vt:lpstr>
      <vt:lpstr>Selective Sampling on Probabilistic Labels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Motivation</vt:lpstr>
      <vt:lpstr>Motivation</vt:lpstr>
      <vt:lpstr>Contributions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Theoretical Results</vt:lpstr>
      <vt:lpstr>Theoretical Results</vt:lpstr>
      <vt:lpstr>Experiments</vt:lpstr>
      <vt:lpstr>Experiments</vt:lpstr>
      <vt:lpstr>Experiments</vt:lpstr>
      <vt:lpstr>Conclusion</vt:lpstr>
      <vt:lpstr>THANK YOU!</vt:lpstr>
      <vt:lpstr>Experiments</vt:lpstr>
      <vt:lpstr>Experiments</vt:lpstr>
      <vt:lpstr>Experiments</vt:lpstr>
    </vt:vector>
  </TitlesOfParts>
  <Company>hkust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Selective Sampling on Probabilistic Labels</dc:title>
  <dc:creator>ppeng</dc:creator>
  <cp:lastModifiedBy>ppeng</cp:lastModifiedBy>
  <cp:revision>49</cp:revision>
  <dcterms:created xsi:type="dcterms:W3CDTF">2014-04-19T00:50:00Z</dcterms:created>
  <dcterms:modified xsi:type="dcterms:W3CDTF">2014-04-20T22:56:15Z</dcterms:modified>
</cp:coreProperties>
</file>