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92" r:id="rId4"/>
    <p:sldId id="300" r:id="rId5"/>
    <p:sldId id="293" r:id="rId6"/>
    <p:sldId id="272" r:id="rId7"/>
    <p:sldId id="258" r:id="rId8"/>
    <p:sldId id="259" r:id="rId9"/>
    <p:sldId id="302" r:id="rId10"/>
    <p:sldId id="275" r:id="rId11"/>
    <p:sldId id="276" r:id="rId12"/>
    <p:sldId id="277" r:id="rId13"/>
    <p:sldId id="281" r:id="rId14"/>
    <p:sldId id="280" r:id="rId15"/>
    <p:sldId id="273" r:id="rId16"/>
    <p:sldId id="260" r:id="rId17"/>
    <p:sldId id="261" r:id="rId18"/>
    <p:sldId id="291" r:id="rId19"/>
    <p:sldId id="283" r:id="rId20"/>
    <p:sldId id="284" r:id="rId21"/>
    <p:sldId id="285" r:id="rId22"/>
    <p:sldId id="286" r:id="rId23"/>
    <p:sldId id="274" r:id="rId24"/>
    <p:sldId id="282" r:id="rId25"/>
    <p:sldId id="306" r:id="rId26"/>
    <p:sldId id="264" r:id="rId27"/>
    <p:sldId id="265" r:id="rId28"/>
    <p:sldId id="266" r:id="rId29"/>
    <p:sldId id="268" r:id="rId30"/>
    <p:sldId id="296" r:id="rId31"/>
    <p:sldId id="294" r:id="rId32"/>
    <p:sldId id="287" r:id="rId33"/>
    <p:sldId id="298" r:id="rId34"/>
    <p:sldId id="267" r:id="rId35"/>
    <p:sldId id="290" r:id="rId36"/>
    <p:sldId id="269" r:id="rId37"/>
    <p:sldId id="270" r:id="rId38"/>
    <p:sldId id="303" r:id="rId39"/>
    <p:sldId id="304" r:id="rId40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2" autoAdjust="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25A297-25A5-4308-BC27-81C5ED36BE5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BA4D70DB-11F1-459D-B9FE-215931283677}">
      <dgm:prSet phldrT="[Text]" custT="1"/>
      <dgm:spPr/>
      <dgm:t>
        <a:bodyPr/>
        <a:lstStyle/>
        <a:p>
          <a:pPr algn="l"/>
          <a:r>
            <a:rPr lang="en-US" altLang="zh-HK" sz="3600" dirty="0" smtClean="0"/>
            <a:t>  </a:t>
          </a:r>
          <a:r>
            <a:rPr lang="en-US" altLang="zh-HK" sz="3600" dirty="0" err="1" smtClean="0"/>
            <a:t>ipad</a:t>
          </a:r>
          <a:endParaRPr lang="zh-HK" altLang="en-US" sz="3600" dirty="0"/>
        </a:p>
      </dgm:t>
    </dgm:pt>
    <dgm:pt modelId="{842DD13B-A246-4828-B725-C086C9D86FC9}" type="parTrans" cxnId="{436A1EFD-AAF5-4168-A3D1-B32F823B80D9}">
      <dgm:prSet/>
      <dgm:spPr/>
      <dgm:t>
        <a:bodyPr/>
        <a:lstStyle/>
        <a:p>
          <a:endParaRPr lang="zh-HK" altLang="en-US"/>
        </a:p>
      </dgm:t>
    </dgm:pt>
    <dgm:pt modelId="{6893095D-31B5-45E2-88DA-493AD18E541F}" type="sibTrans" cxnId="{436A1EFD-AAF5-4168-A3D1-B32F823B80D9}">
      <dgm:prSet/>
      <dgm:spPr/>
      <dgm:t>
        <a:bodyPr/>
        <a:lstStyle/>
        <a:p>
          <a:endParaRPr lang="zh-HK" altLang="en-US"/>
        </a:p>
      </dgm:t>
    </dgm:pt>
    <dgm:pt modelId="{A95C73EA-EC3D-4E6F-94D6-646BC11AA83D}">
      <dgm:prSet phldrT="[Text]" custT="1"/>
      <dgm:spPr/>
      <dgm:t>
        <a:bodyPr/>
        <a:lstStyle/>
        <a:p>
          <a:pPr algn="ctr"/>
          <a:r>
            <a:rPr lang="en-US" altLang="zh-HK" sz="3600" dirty="0" err="1" smtClean="0"/>
            <a:t>ipad</a:t>
          </a:r>
          <a:r>
            <a:rPr lang="en-US" altLang="zh-HK" sz="3600" dirty="0" smtClean="0"/>
            <a:t> 2</a:t>
          </a:r>
          <a:endParaRPr lang="zh-HK" altLang="en-US" sz="3600" dirty="0"/>
        </a:p>
      </dgm:t>
    </dgm:pt>
    <dgm:pt modelId="{A02D3125-6ACE-4DD8-B6EF-97466B6F77D0}" type="parTrans" cxnId="{32110911-5089-41C3-977A-96AAA36A69B7}">
      <dgm:prSet/>
      <dgm:spPr/>
      <dgm:t>
        <a:bodyPr/>
        <a:lstStyle/>
        <a:p>
          <a:endParaRPr lang="zh-HK" altLang="en-US"/>
        </a:p>
      </dgm:t>
    </dgm:pt>
    <dgm:pt modelId="{53340D00-0CD3-403E-90B6-18B122446374}" type="sibTrans" cxnId="{32110911-5089-41C3-977A-96AAA36A69B7}">
      <dgm:prSet/>
      <dgm:spPr/>
      <dgm:t>
        <a:bodyPr/>
        <a:lstStyle/>
        <a:p>
          <a:endParaRPr lang="zh-HK" altLang="en-US"/>
        </a:p>
      </dgm:t>
    </dgm:pt>
    <dgm:pt modelId="{C78CECE7-53DB-41F7-B755-706A4E1A76F9}">
      <dgm:prSet phldrT="[Text]" custT="1"/>
      <dgm:spPr/>
      <dgm:t>
        <a:bodyPr/>
        <a:lstStyle/>
        <a:p>
          <a:pPr algn="ctr"/>
          <a:r>
            <a:rPr lang="en-US" altLang="zh-HK" sz="3600" dirty="0" smtClean="0"/>
            <a:t>ipad3</a:t>
          </a:r>
          <a:endParaRPr lang="zh-HK" altLang="en-US" sz="3600" dirty="0"/>
        </a:p>
      </dgm:t>
    </dgm:pt>
    <dgm:pt modelId="{D1EA2370-ED4E-46A2-AD09-300773198A51}" type="parTrans" cxnId="{0D8352BC-DE1B-4B42-B850-9040C631F0E6}">
      <dgm:prSet/>
      <dgm:spPr/>
      <dgm:t>
        <a:bodyPr/>
        <a:lstStyle/>
        <a:p>
          <a:endParaRPr lang="zh-HK" altLang="en-US"/>
        </a:p>
      </dgm:t>
    </dgm:pt>
    <dgm:pt modelId="{5CD6C8C6-00EF-435D-A14D-628144F4B052}" type="sibTrans" cxnId="{0D8352BC-DE1B-4B42-B850-9040C631F0E6}">
      <dgm:prSet/>
      <dgm:spPr/>
      <dgm:t>
        <a:bodyPr/>
        <a:lstStyle/>
        <a:p>
          <a:endParaRPr lang="zh-HK" altLang="en-US"/>
        </a:p>
      </dgm:t>
    </dgm:pt>
    <dgm:pt modelId="{8C590942-8270-44B5-9AEB-0CE829A07CAE}" type="pres">
      <dgm:prSet presAssocID="{AA25A297-25A5-4308-BC27-81C5ED36BE5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HK" altLang="en-US"/>
        </a:p>
      </dgm:t>
    </dgm:pt>
    <dgm:pt modelId="{1CD27B08-AFE2-4EF4-BEC7-FAE0A5F85965}" type="pres">
      <dgm:prSet presAssocID="{BA4D70DB-11F1-459D-B9FE-215931283677}" presName="composite" presStyleCnt="0"/>
      <dgm:spPr/>
      <dgm:t>
        <a:bodyPr/>
        <a:lstStyle/>
        <a:p>
          <a:endParaRPr lang="zh-HK" altLang="en-US"/>
        </a:p>
      </dgm:t>
    </dgm:pt>
    <dgm:pt modelId="{CBF2ED47-6F2A-426C-8418-5009E71CC867}" type="pres">
      <dgm:prSet presAssocID="{BA4D70DB-11F1-459D-B9FE-215931283677}" presName="LShape" presStyleLbl="alignNode1" presStyleIdx="0" presStyleCnt="5" custLinFactNeighborX="321" custLinFactNeighborY="65694"/>
      <dgm:spPr>
        <a:solidFill>
          <a:schemeClr val="tx1"/>
        </a:solidFill>
      </dgm:spPr>
      <dgm:t>
        <a:bodyPr/>
        <a:lstStyle/>
        <a:p>
          <a:endParaRPr lang="zh-HK" altLang="en-US"/>
        </a:p>
      </dgm:t>
    </dgm:pt>
    <dgm:pt modelId="{50DAA6A9-89AA-459F-9AD1-031CA140AEEF}" type="pres">
      <dgm:prSet presAssocID="{BA4D70DB-11F1-459D-B9FE-215931283677}" presName="ParentText" presStyleLbl="revTx" presStyleIdx="0" presStyleCnt="3" custScaleY="50459" custLinFactNeighborX="1087" custLinFactNeighborY="262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830A8968-E801-4BD5-9B6A-FBE42B399AAC}" type="pres">
      <dgm:prSet presAssocID="{BA4D70DB-11F1-459D-B9FE-215931283677}" presName="Triangle" presStyleLbl="alignNode1" presStyleIdx="1" presStyleCnt="5" custScaleX="12174" custScaleY="12174" custLinFactY="100000" custLinFactNeighborX="709" custLinFactNeighborY="148549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zh-HK" altLang="en-US"/>
        </a:p>
      </dgm:t>
    </dgm:pt>
    <dgm:pt modelId="{D491656A-92F7-47E2-AF9F-50A2669BCBBD}" type="pres">
      <dgm:prSet presAssocID="{6893095D-31B5-45E2-88DA-493AD18E541F}" presName="sibTrans" presStyleCnt="0"/>
      <dgm:spPr/>
      <dgm:t>
        <a:bodyPr/>
        <a:lstStyle/>
        <a:p>
          <a:endParaRPr lang="zh-HK" altLang="en-US"/>
        </a:p>
      </dgm:t>
    </dgm:pt>
    <dgm:pt modelId="{C7C5EF15-A718-4170-A5CA-A66B33190627}" type="pres">
      <dgm:prSet presAssocID="{6893095D-31B5-45E2-88DA-493AD18E541F}" presName="space" presStyleCnt="0"/>
      <dgm:spPr/>
      <dgm:t>
        <a:bodyPr/>
        <a:lstStyle/>
        <a:p>
          <a:endParaRPr lang="zh-HK" altLang="en-US"/>
        </a:p>
      </dgm:t>
    </dgm:pt>
    <dgm:pt modelId="{5B8622FC-DBD9-4243-B8B7-113531D89468}" type="pres">
      <dgm:prSet presAssocID="{A95C73EA-EC3D-4E6F-94D6-646BC11AA83D}" presName="composite" presStyleCnt="0"/>
      <dgm:spPr/>
      <dgm:t>
        <a:bodyPr/>
        <a:lstStyle/>
        <a:p>
          <a:endParaRPr lang="zh-HK" altLang="en-US"/>
        </a:p>
      </dgm:t>
    </dgm:pt>
    <dgm:pt modelId="{C62239BE-7EDE-485F-8701-7F376FB7FFF9}" type="pres">
      <dgm:prSet presAssocID="{A95C73EA-EC3D-4E6F-94D6-646BC11AA83D}" presName="LShape" presStyleLbl="alignNode1" presStyleIdx="2" presStyleCnt="5" custLinFactNeighborX="1150" custLinFactNeighborY="898"/>
      <dgm:spPr>
        <a:solidFill>
          <a:schemeClr val="tx1"/>
        </a:solidFill>
      </dgm:spPr>
      <dgm:t>
        <a:bodyPr/>
        <a:lstStyle/>
        <a:p>
          <a:endParaRPr lang="zh-HK" altLang="en-US"/>
        </a:p>
      </dgm:t>
    </dgm:pt>
    <dgm:pt modelId="{5CB8FD47-C32A-41D5-BCC2-2676ED5D8FA9}" type="pres">
      <dgm:prSet presAssocID="{A95C73EA-EC3D-4E6F-94D6-646BC11AA83D}" presName="ParentText" presStyleLbl="revTx" presStyleIdx="1" presStyleCnt="3" custScaleY="66763" custLinFactNeighborX="-3403" custLinFactNeighborY="-155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DE8CB8EB-C7C7-4F86-9A41-0DC72AC18884}" type="pres">
      <dgm:prSet presAssocID="{A95C73EA-EC3D-4E6F-94D6-646BC11AA83D}" presName="Triangle" presStyleLbl="alignNode1" presStyleIdx="3" presStyleCnt="5" custFlipVert="1" custFlipHor="0" custScaleX="39558" custScaleY="12174" custLinFactNeighborX="4767" custLinFactNeighborY="11853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zh-HK" altLang="en-US"/>
        </a:p>
      </dgm:t>
    </dgm:pt>
    <dgm:pt modelId="{80F34414-A2B6-4199-94D5-48EE2FE9184A}" type="pres">
      <dgm:prSet presAssocID="{53340D00-0CD3-403E-90B6-18B122446374}" presName="sibTrans" presStyleCnt="0"/>
      <dgm:spPr/>
      <dgm:t>
        <a:bodyPr/>
        <a:lstStyle/>
        <a:p>
          <a:endParaRPr lang="zh-HK" altLang="en-US"/>
        </a:p>
      </dgm:t>
    </dgm:pt>
    <dgm:pt modelId="{C5CD74B4-B9CF-4C13-86DB-00E2E7C3D5C4}" type="pres">
      <dgm:prSet presAssocID="{53340D00-0CD3-403E-90B6-18B122446374}" presName="space" presStyleCnt="0"/>
      <dgm:spPr/>
      <dgm:t>
        <a:bodyPr/>
        <a:lstStyle/>
        <a:p>
          <a:endParaRPr lang="zh-HK" altLang="en-US"/>
        </a:p>
      </dgm:t>
    </dgm:pt>
    <dgm:pt modelId="{8883B60A-04A2-40C5-B52B-2F15F519EC37}" type="pres">
      <dgm:prSet presAssocID="{C78CECE7-53DB-41F7-B755-706A4E1A76F9}" presName="composite" presStyleCnt="0"/>
      <dgm:spPr/>
      <dgm:t>
        <a:bodyPr/>
        <a:lstStyle/>
        <a:p>
          <a:endParaRPr lang="zh-HK" altLang="en-US"/>
        </a:p>
      </dgm:t>
    </dgm:pt>
    <dgm:pt modelId="{F6022BBF-9CD7-45B4-A2D6-6F3CD79FEAD1}" type="pres">
      <dgm:prSet presAssocID="{C78CECE7-53DB-41F7-B755-706A4E1A76F9}" presName="LShape" presStyleLbl="alignNode1" presStyleIdx="4" presStyleCnt="5" custLinFactNeighborX="-1223" custLinFactNeighborY="-80248"/>
      <dgm:spPr>
        <a:solidFill>
          <a:schemeClr val="tx1"/>
        </a:solidFill>
      </dgm:spPr>
      <dgm:t>
        <a:bodyPr/>
        <a:lstStyle/>
        <a:p>
          <a:endParaRPr lang="zh-HK" altLang="en-US"/>
        </a:p>
      </dgm:t>
    </dgm:pt>
    <dgm:pt modelId="{C6A53A9F-0FE4-4960-98CF-E9361D32402F}" type="pres">
      <dgm:prSet presAssocID="{C78CECE7-53DB-41F7-B755-706A4E1A76F9}" presName="ParentText" presStyleLbl="revTx" presStyleIdx="2" presStyleCnt="3" custScaleY="50734" custLinFactNeighborX="-2761" custLinFactNeighborY="-826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F0A6BC2B-4E78-4EB6-AD5F-95EF35521862}" type="presOf" srcId="{A95C73EA-EC3D-4E6F-94D6-646BC11AA83D}" destId="{5CB8FD47-C32A-41D5-BCC2-2676ED5D8FA9}" srcOrd="0" destOrd="0" presId="urn:microsoft.com/office/officeart/2009/3/layout/StepUpProcess"/>
    <dgm:cxn modelId="{32110911-5089-41C3-977A-96AAA36A69B7}" srcId="{AA25A297-25A5-4308-BC27-81C5ED36BE53}" destId="{A95C73EA-EC3D-4E6F-94D6-646BC11AA83D}" srcOrd="1" destOrd="0" parTransId="{A02D3125-6ACE-4DD8-B6EF-97466B6F77D0}" sibTransId="{53340D00-0CD3-403E-90B6-18B122446374}"/>
    <dgm:cxn modelId="{602A6E67-A89F-4606-AA91-D6F8B220FF49}" type="presOf" srcId="{AA25A297-25A5-4308-BC27-81C5ED36BE53}" destId="{8C590942-8270-44B5-9AEB-0CE829A07CAE}" srcOrd="0" destOrd="0" presId="urn:microsoft.com/office/officeart/2009/3/layout/StepUpProcess"/>
    <dgm:cxn modelId="{0D8352BC-DE1B-4B42-B850-9040C631F0E6}" srcId="{AA25A297-25A5-4308-BC27-81C5ED36BE53}" destId="{C78CECE7-53DB-41F7-B755-706A4E1A76F9}" srcOrd="2" destOrd="0" parTransId="{D1EA2370-ED4E-46A2-AD09-300773198A51}" sibTransId="{5CD6C8C6-00EF-435D-A14D-628144F4B052}"/>
    <dgm:cxn modelId="{8B70BDDA-ED29-45B6-A1B5-997664E711EF}" type="presOf" srcId="{BA4D70DB-11F1-459D-B9FE-215931283677}" destId="{50DAA6A9-89AA-459F-9AD1-031CA140AEEF}" srcOrd="0" destOrd="0" presId="urn:microsoft.com/office/officeart/2009/3/layout/StepUpProcess"/>
    <dgm:cxn modelId="{5FB65B4E-6A06-49DE-B3EF-0F1AE35685E6}" type="presOf" srcId="{C78CECE7-53DB-41F7-B755-706A4E1A76F9}" destId="{C6A53A9F-0FE4-4960-98CF-E9361D32402F}" srcOrd="0" destOrd="0" presId="urn:microsoft.com/office/officeart/2009/3/layout/StepUpProcess"/>
    <dgm:cxn modelId="{436A1EFD-AAF5-4168-A3D1-B32F823B80D9}" srcId="{AA25A297-25A5-4308-BC27-81C5ED36BE53}" destId="{BA4D70DB-11F1-459D-B9FE-215931283677}" srcOrd="0" destOrd="0" parTransId="{842DD13B-A246-4828-B725-C086C9D86FC9}" sibTransId="{6893095D-31B5-45E2-88DA-493AD18E541F}"/>
    <dgm:cxn modelId="{106BF677-90D5-4D90-A2E5-C2AE106C6C91}" type="presParOf" srcId="{8C590942-8270-44B5-9AEB-0CE829A07CAE}" destId="{1CD27B08-AFE2-4EF4-BEC7-FAE0A5F85965}" srcOrd="0" destOrd="0" presId="urn:microsoft.com/office/officeart/2009/3/layout/StepUpProcess"/>
    <dgm:cxn modelId="{B1E7DD91-C542-4E03-9072-2693AD43B273}" type="presParOf" srcId="{1CD27B08-AFE2-4EF4-BEC7-FAE0A5F85965}" destId="{CBF2ED47-6F2A-426C-8418-5009E71CC867}" srcOrd="0" destOrd="0" presId="urn:microsoft.com/office/officeart/2009/3/layout/StepUpProcess"/>
    <dgm:cxn modelId="{4E9941C7-6D87-4BE6-97D8-AFB82C0E6F92}" type="presParOf" srcId="{1CD27B08-AFE2-4EF4-BEC7-FAE0A5F85965}" destId="{50DAA6A9-89AA-459F-9AD1-031CA140AEEF}" srcOrd="1" destOrd="0" presId="urn:microsoft.com/office/officeart/2009/3/layout/StepUpProcess"/>
    <dgm:cxn modelId="{02544A2D-48E0-4992-9068-895F0352339E}" type="presParOf" srcId="{1CD27B08-AFE2-4EF4-BEC7-FAE0A5F85965}" destId="{830A8968-E801-4BD5-9B6A-FBE42B399AAC}" srcOrd="2" destOrd="0" presId="urn:microsoft.com/office/officeart/2009/3/layout/StepUpProcess"/>
    <dgm:cxn modelId="{C7F53900-BD2E-408A-83E0-C1A09D6336B1}" type="presParOf" srcId="{8C590942-8270-44B5-9AEB-0CE829A07CAE}" destId="{D491656A-92F7-47E2-AF9F-50A2669BCBBD}" srcOrd="1" destOrd="0" presId="urn:microsoft.com/office/officeart/2009/3/layout/StepUpProcess"/>
    <dgm:cxn modelId="{CF95F388-2056-4775-8D81-59EAB9BC273F}" type="presParOf" srcId="{D491656A-92F7-47E2-AF9F-50A2669BCBBD}" destId="{C7C5EF15-A718-4170-A5CA-A66B33190627}" srcOrd="0" destOrd="0" presId="urn:microsoft.com/office/officeart/2009/3/layout/StepUpProcess"/>
    <dgm:cxn modelId="{D826C850-785D-4D31-9CA3-9918631A070B}" type="presParOf" srcId="{8C590942-8270-44B5-9AEB-0CE829A07CAE}" destId="{5B8622FC-DBD9-4243-B8B7-113531D89468}" srcOrd="2" destOrd="0" presId="urn:microsoft.com/office/officeart/2009/3/layout/StepUpProcess"/>
    <dgm:cxn modelId="{F686AF76-453D-47C1-B727-061607AE059A}" type="presParOf" srcId="{5B8622FC-DBD9-4243-B8B7-113531D89468}" destId="{C62239BE-7EDE-485F-8701-7F376FB7FFF9}" srcOrd="0" destOrd="0" presId="urn:microsoft.com/office/officeart/2009/3/layout/StepUpProcess"/>
    <dgm:cxn modelId="{21C267EC-36B0-4B7D-8127-1AD150564795}" type="presParOf" srcId="{5B8622FC-DBD9-4243-B8B7-113531D89468}" destId="{5CB8FD47-C32A-41D5-BCC2-2676ED5D8FA9}" srcOrd="1" destOrd="0" presId="urn:microsoft.com/office/officeart/2009/3/layout/StepUpProcess"/>
    <dgm:cxn modelId="{CA6A228A-4EE0-4ABB-8571-E46A11D1C6EE}" type="presParOf" srcId="{5B8622FC-DBD9-4243-B8B7-113531D89468}" destId="{DE8CB8EB-C7C7-4F86-9A41-0DC72AC18884}" srcOrd="2" destOrd="0" presId="urn:microsoft.com/office/officeart/2009/3/layout/StepUpProcess"/>
    <dgm:cxn modelId="{7A891F08-B4B7-4EFB-AFFE-88DA4CD3B057}" type="presParOf" srcId="{8C590942-8270-44B5-9AEB-0CE829A07CAE}" destId="{80F34414-A2B6-4199-94D5-48EE2FE9184A}" srcOrd="3" destOrd="0" presId="urn:microsoft.com/office/officeart/2009/3/layout/StepUpProcess"/>
    <dgm:cxn modelId="{3BC6F50A-1718-4E7F-A3B3-98D56E55856E}" type="presParOf" srcId="{80F34414-A2B6-4199-94D5-48EE2FE9184A}" destId="{C5CD74B4-B9CF-4C13-86DB-00E2E7C3D5C4}" srcOrd="0" destOrd="0" presId="urn:microsoft.com/office/officeart/2009/3/layout/StepUpProcess"/>
    <dgm:cxn modelId="{7A12F735-9C08-4125-A807-C718C8D97E3B}" type="presParOf" srcId="{8C590942-8270-44B5-9AEB-0CE829A07CAE}" destId="{8883B60A-04A2-40C5-B52B-2F15F519EC37}" srcOrd="4" destOrd="0" presId="urn:microsoft.com/office/officeart/2009/3/layout/StepUpProcess"/>
    <dgm:cxn modelId="{5BD8E296-7698-4515-B97D-7375352A07C6}" type="presParOf" srcId="{8883B60A-04A2-40C5-B52B-2F15F519EC37}" destId="{F6022BBF-9CD7-45B4-A2D6-6F3CD79FEAD1}" srcOrd="0" destOrd="0" presId="urn:microsoft.com/office/officeart/2009/3/layout/StepUpProcess"/>
    <dgm:cxn modelId="{95F678BC-BFE9-468D-B5A2-8F63332FF4C9}" type="presParOf" srcId="{8883B60A-04A2-40C5-B52B-2F15F519EC37}" destId="{C6A53A9F-0FE4-4960-98CF-E9361D32402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44112C-4B9E-494C-8E59-FFB99A2E16A8}" type="doc">
      <dgm:prSet loTypeId="urn:microsoft.com/office/officeart/2005/8/layout/hProcess3" loCatId="process" qsTypeId="urn:microsoft.com/office/officeart/2005/8/quickstyle/simple1" qsCatId="simple" csTypeId="urn:microsoft.com/office/officeart/2005/8/colors/accent0_3" csCatId="mainScheme" phldr="0"/>
      <dgm:spPr/>
    </dgm:pt>
    <dgm:pt modelId="{9D0009C6-B23B-46AD-9CC1-07AD5B43A1E0}" type="pres">
      <dgm:prSet presAssocID="{A144112C-4B9E-494C-8E59-FFB99A2E16A8}" presName="Name0" presStyleCnt="0">
        <dgm:presLayoutVars>
          <dgm:dir/>
          <dgm:animLvl val="lvl"/>
          <dgm:resizeHandles val="exact"/>
        </dgm:presLayoutVars>
      </dgm:prSet>
      <dgm:spPr/>
    </dgm:pt>
    <dgm:pt modelId="{867B0401-8F40-4C77-BADC-7EEFD0D46CFE}" type="pres">
      <dgm:prSet presAssocID="{A144112C-4B9E-494C-8E59-FFB99A2E16A8}" presName="dummy" presStyleCnt="0"/>
      <dgm:spPr/>
    </dgm:pt>
    <dgm:pt modelId="{75021EAE-646A-4ADB-8BA8-EF7F4D050BA0}" type="pres">
      <dgm:prSet presAssocID="{A144112C-4B9E-494C-8E59-FFB99A2E16A8}" presName="linH" presStyleCnt="0"/>
      <dgm:spPr/>
    </dgm:pt>
    <dgm:pt modelId="{3C26B832-E1A3-49CE-9F58-3D8A39766975}" type="pres">
      <dgm:prSet presAssocID="{A144112C-4B9E-494C-8E59-FFB99A2E16A8}" presName="padding1" presStyleCnt="0"/>
      <dgm:spPr/>
    </dgm:pt>
    <dgm:pt modelId="{54CFFBD5-7619-43CA-981E-1BEBEF338D17}" type="pres">
      <dgm:prSet presAssocID="{A144112C-4B9E-494C-8E59-FFB99A2E16A8}" presName="padding2" presStyleCnt="0"/>
      <dgm:spPr/>
    </dgm:pt>
    <dgm:pt modelId="{1D7EFFEA-AFA7-4A3E-B92C-5181FD4ABFD0}" type="pres">
      <dgm:prSet presAssocID="{A144112C-4B9E-494C-8E59-FFB99A2E16A8}" presName="negArrow" presStyleCnt="0"/>
      <dgm:spPr/>
    </dgm:pt>
    <dgm:pt modelId="{49C4E816-E258-43D1-9986-4808C45CE8FE}" type="pres">
      <dgm:prSet presAssocID="{A144112C-4B9E-494C-8E59-FFB99A2E16A8}" presName="backgroundArrow" presStyleLbl="node1" presStyleIdx="0" presStyleCnt="1" custLinFactNeighborY="-25008"/>
      <dgm:spPr>
        <a:prstGeom prst="chevron">
          <a:avLst/>
        </a:prstGeom>
        <a:solidFill>
          <a:schemeClr val="tx1"/>
        </a:solidFill>
      </dgm:spPr>
    </dgm:pt>
  </dgm:ptLst>
  <dgm:cxnLst>
    <dgm:cxn modelId="{3629D6DB-DA3D-4B02-9B9E-9FB36D75AD8D}" type="presOf" srcId="{A144112C-4B9E-494C-8E59-FFB99A2E16A8}" destId="{9D0009C6-B23B-46AD-9CC1-07AD5B43A1E0}" srcOrd="0" destOrd="0" presId="urn:microsoft.com/office/officeart/2005/8/layout/hProcess3"/>
    <dgm:cxn modelId="{D64C8EAE-51EC-4209-803F-5221BEF4EED1}" type="presParOf" srcId="{9D0009C6-B23B-46AD-9CC1-07AD5B43A1E0}" destId="{867B0401-8F40-4C77-BADC-7EEFD0D46CFE}" srcOrd="0" destOrd="0" presId="urn:microsoft.com/office/officeart/2005/8/layout/hProcess3"/>
    <dgm:cxn modelId="{6312A384-E968-4A12-9EEC-0A141BD52903}" type="presParOf" srcId="{9D0009C6-B23B-46AD-9CC1-07AD5B43A1E0}" destId="{75021EAE-646A-4ADB-8BA8-EF7F4D050BA0}" srcOrd="1" destOrd="0" presId="urn:microsoft.com/office/officeart/2005/8/layout/hProcess3"/>
    <dgm:cxn modelId="{585A1134-C007-4B1A-B26C-9ED433871094}" type="presParOf" srcId="{75021EAE-646A-4ADB-8BA8-EF7F4D050BA0}" destId="{3C26B832-E1A3-49CE-9F58-3D8A39766975}" srcOrd="0" destOrd="0" presId="urn:microsoft.com/office/officeart/2005/8/layout/hProcess3"/>
    <dgm:cxn modelId="{57BDA5DE-7C25-4A6E-A139-2E85E956E788}" type="presParOf" srcId="{75021EAE-646A-4ADB-8BA8-EF7F4D050BA0}" destId="{54CFFBD5-7619-43CA-981E-1BEBEF338D17}" srcOrd="1" destOrd="0" presId="urn:microsoft.com/office/officeart/2005/8/layout/hProcess3"/>
    <dgm:cxn modelId="{9D934A5C-E313-46C2-8173-D569BA23FDA2}" type="presParOf" srcId="{75021EAE-646A-4ADB-8BA8-EF7F4D050BA0}" destId="{1D7EFFEA-AFA7-4A3E-B92C-5181FD4ABFD0}" srcOrd="2" destOrd="0" presId="urn:microsoft.com/office/officeart/2005/8/layout/hProcess3"/>
    <dgm:cxn modelId="{C82AEB1C-E117-45A1-AC75-40107943D17C}" type="presParOf" srcId="{75021EAE-646A-4ADB-8BA8-EF7F4D050BA0}" destId="{49C4E816-E258-43D1-9986-4808C45CE8FE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44112C-4B9E-494C-8E59-FFB99A2E16A8}" type="doc">
      <dgm:prSet loTypeId="urn:microsoft.com/office/officeart/2005/8/layout/hProcess3" loCatId="process" qsTypeId="urn:microsoft.com/office/officeart/2005/8/quickstyle/simple1" qsCatId="simple" csTypeId="urn:microsoft.com/office/officeart/2005/8/colors/accent0_3" csCatId="mainScheme" phldr="0"/>
      <dgm:spPr/>
    </dgm:pt>
    <dgm:pt modelId="{9D0009C6-B23B-46AD-9CC1-07AD5B43A1E0}" type="pres">
      <dgm:prSet presAssocID="{A144112C-4B9E-494C-8E59-FFB99A2E16A8}" presName="Name0" presStyleCnt="0">
        <dgm:presLayoutVars>
          <dgm:dir/>
          <dgm:animLvl val="lvl"/>
          <dgm:resizeHandles val="exact"/>
        </dgm:presLayoutVars>
      </dgm:prSet>
      <dgm:spPr/>
    </dgm:pt>
    <dgm:pt modelId="{867B0401-8F40-4C77-BADC-7EEFD0D46CFE}" type="pres">
      <dgm:prSet presAssocID="{A144112C-4B9E-494C-8E59-FFB99A2E16A8}" presName="dummy" presStyleCnt="0"/>
      <dgm:spPr/>
    </dgm:pt>
    <dgm:pt modelId="{75021EAE-646A-4ADB-8BA8-EF7F4D050BA0}" type="pres">
      <dgm:prSet presAssocID="{A144112C-4B9E-494C-8E59-FFB99A2E16A8}" presName="linH" presStyleCnt="0"/>
      <dgm:spPr/>
    </dgm:pt>
    <dgm:pt modelId="{3C26B832-E1A3-49CE-9F58-3D8A39766975}" type="pres">
      <dgm:prSet presAssocID="{A144112C-4B9E-494C-8E59-FFB99A2E16A8}" presName="padding1" presStyleCnt="0"/>
      <dgm:spPr/>
    </dgm:pt>
    <dgm:pt modelId="{54CFFBD5-7619-43CA-981E-1BEBEF338D17}" type="pres">
      <dgm:prSet presAssocID="{A144112C-4B9E-494C-8E59-FFB99A2E16A8}" presName="padding2" presStyleCnt="0"/>
      <dgm:spPr/>
    </dgm:pt>
    <dgm:pt modelId="{1D7EFFEA-AFA7-4A3E-B92C-5181FD4ABFD0}" type="pres">
      <dgm:prSet presAssocID="{A144112C-4B9E-494C-8E59-FFB99A2E16A8}" presName="negArrow" presStyleCnt="0"/>
      <dgm:spPr/>
    </dgm:pt>
    <dgm:pt modelId="{49C4E816-E258-43D1-9986-4808C45CE8FE}" type="pres">
      <dgm:prSet presAssocID="{A144112C-4B9E-494C-8E59-FFB99A2E16A8}" presName="backgroundArrow" presStyleLbl="node1" presStyleIdx="0" presStyleCnt="1" custLinFactX="-300000" custLinFactY="87515" custLinFactNeighborX="-366667" custLinFactNeighborY="100000"/>
      <dgm:spPr>
        <a:prstGeom prst="chevron">
          <a:avLst/>
        </a:prstGeom>
        <a:solidFill>
          <a:schemeClr val="tx1"/>
        </a:solidFill>
      </dgm:spPr>
    </dgm:pt>
  </dgm:ptLst>
  <dgm:cxnLst>
    <dgm:cxn modelId="{817A32A5-D59D-4D28-8D4C-50B8ABF9EA88}" type="presOf" srcId="{A144112C-4B9E-494C-8E59-FFB99A2E16A8}" destId="{9D0009C6-B23B-46AD-9CC1-07AD5B43A1E0}" srcOrd="0" destOrd="0" presId="urn:microsoft.com/office/officeart/2005/8/layout/hProcess3"/>
    <dgm:cxn modelId="{E0EC1913-BDC6-499E-A4DC-EE800FF41947}" type="presParOf" srcId="{9D0009C6-B23B-46AD-9CC1-07AD5B43A1E0}" destId="{867B0401-8F40-4C77-BADC-7EEFD0D46CFE}" srcOrd="0" destOrd="0" presId="urn:microsoft.com/office/officeart/2005/8/layout/hProcess3"/>
    <dgm:cxn modelId="{2B0D576F-7D42-466D-95EC-7A12D666CBBD}" type="presParOf" srcId="{9D0009C6-B23B-46AD-9CC1-07AD5B43A1E0}" destId="{75021EAE-646A-4ADB-8BA8-EF7F4D050BA0}" srcOrd="1" destOrd="0" presId="urn:microsoft.com/office/officeart/2005/8/layout/hProcess3"/>
    <dgm:cxn modelId="{4E3A0582-0DEF-4805-82B7-8B6F52AB3D46}" type="presParOf" srcId="{75021EAE-646A-4ADB-8BA8-EF7F4D050BA0}" destId="{3C26B832-E1A3-49CE-9F58-3D8A39766975}" srcOrd="0" destOrd="0" presId="urn:microsoft.com/office/officeart/2005/8/layout/hProcess3"/>
    <dgm:cxn modelId="{D3A60EF1-013F-4E87-BBE8-BD5AFCCBDEAB}" type="presParOf" srcId="{75021EAE-646A-4ADB-8BA8-EF7F4D050BA0}" destId="{54CFFBD5-7619-43CA-981E-1BEBEF338D17}" srcOrd="1" destOrd="0" presId="urn:microsoft.com/office/officeart/2005/8/layout/hProcess3"/>
    <dgm:cxn modelId="{11ED0E4B-A62B-4CF2-B841-DB2D1E26B0CB}" type="presParOf" srcId="{75021EAE-646A-4ADB-8BA8-EF7F4D050BA0}" destId="{1D7EFFEA-AFA7-4A3E-B92C-5181FD4ABFD0}" srcOrd="2" destOrd="0" presId="urn:microsoft.com/office/officeart/2005/8/layout/hProcess3"/>
    <dgm:cxn modelId="{FB678DEA-2C55-4453-BBD0-DDE9CE370AF6}" type="presParOf" srcId="{75021EAE-646A-4ADB-8BA8-EF7F4D050BA0}" destId="{49C4E816-E258-43D1-9986-4808C45CE8FE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2ED47-6F2A-426C-8418-5009E71CC867}">
      <dsp:nvSpPr>
        <dsp:cNvPr id="0" name=""/>
        <dsp:cNvSpPr/>
      </dsp:nvSpPr>
      <dsp:spPr>
        <a:xfrm rot="5400000">
          <a:off x="448239" y="1723177"/>
          <a:ext cx="1324932" cy="2204657"/>
        </a:xfrm>
        <a:prstGeom prst="corner">
          <a:avLst>
            <a:gd name="adj1" fmla="val 16120"/>
            <a:gd name="adj2" fmla="val 16110"/>
          </a:avLst>
        </a:prstGeom>
        <a:solidFill>
          <a:schemeClr val="tx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AA6A9-89AA-459F-9AD1-031CA140AEEF}">
      <dsp:nvSpPr>
        <dsp:cNvPr id="0" name=""/>
        <dsp:cNvSpPr/>
      </dsp:nvSpPr>
      <dsp:spPr>
        <a:xfrm>
          <a:off x="241633" y="2402354"/>
          <a:ext cx="1990377" cy="880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3600" kern="1200" dirty="0" smtClean="0"/>
            <a:t>  </a:t>
          </a:r>
          <a:r>
            <a:rPr lang="en-US" altLang="zh-HK" sz="3600" kern="1200" dirty="0" err="1" smtClean="0"/>
            <a:t>ipad</a:t>
          </a:r>
          <a:endParaRPr lang="zh-HK" altLang="en-US" sz="3600" kern="1200" dirty="0"/>
        </a:p>
      </dsp:txBody>
      <dsp:txXfrm>
        <a:off x="241633" y="2402354"/>
        <a:ext cx="1990377" cy="880349"/>
      </dsp:txXfrm>
    </dsp:sp>
    <dsp:sp modelId="{830A8968-E801-4BD5-9B6A-FBE42B399AAC}">
      <dsp:nvSpPr>
        <dsp:cNvPr id="0" name=""/>
        <dsp:cNvSpPr/>
      </dsp:nvSpPr>
      <dsp:spPr>
        <a:xfrm>
          <a:off x="2002407" y="1788786"/>
          <a:ext cx="45718" cy="45718"/>
        </a:xfrm>
        <a:prstGeom prst="triangle">
          <a:avLst>
            <a:gd name="adj" fmla="val 100000"/>
          </a:avLst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239BE-7EDE-485F-8701-7F376FB7FFF9}">
      <dsp:nvSpPr>
        <dsp:cNvPr id="0" name=""/>
        <dsp:cNvSpPr/>
      </dsp:nvSpPr>
      <dsp:spPr>
        <a:xfrm rot="5400000">
          <a:off x="2903126" y="716584"/>
          <a:ext cx="1324932" cy="2204657"/>
        </a:xfrm>
        <a:prstGeom prst="corner">
          <a:avLst>
            <a:gd name="adj1" fmla="val 16120"/>
            <a:gd name="adj2" fmla="val 16110"/>
          </a:avLst>
        </a:prstGeom>
        <a:solidFill>
          <a:schemeClr val="tx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8FD47-C32A-41D5-BCC2-2676ED5D8FA9}">
      <dsp:nvSpPr>
        <dsp:cNvPr id="0" name=""/>
        <dsp:cNvSpPr/>
      </dsp:nvSpPr>
      <dsp:spPr>
        <a:xfrm>
          <a:off x="2588876" y="1381993"/>
          <a:ext cx="1990377" cy="1164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3600" kern="1200" dirty="0" err="1" smtClean="0"/>
            <a:t>ipad</a:t>
          </a:r>
          <a:r>
            <a:rPr lang="en-US" altLang="zh-HK" sz="3600" kern="1200" dirty="0" smtClean="0"/>
            <a:t> 2</a:t>
          </a:r>
          <a:endParaRPr lang="zh-HK" altLang="en-US" sz="3600" kern="1200" dirty="0"/>
        </a:p>
      </dsp:txBody>
      <dsp:txXfrm>
        <a:off x="2588876" y="1381993"/>
        <a:ext cx="1990377" cy="1164802"/>
      </dsp:txXfrm>
    </dsp:sp>
    <dsp:sp modelId="{DE8CB8EB-C7C7-4F86-9A41-0DC72AC18884}">
      <dsp:nvSpPr>
        <dsp:cNvPr id="0" name=""/>
        <dsp:cNvSpPr/>
      </dsp:nvSpPr>
      <dsp:spPr>
        <a:xfrm flipV="1">
          <a:off x="4402837" y="751802"/>
          <a:ext cx="148557" cy="45718"/>
        </a:xfrm>
        <a:prstGeom prst="triangle">
          <a:avLst>
            <a:gd name="adj" fmla="val 100000"/>
          </a:avLst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22BBF-9CD7-45B4-A2D6-6F3CD79FEAD1}">
      <dsp:nvSpPr>
        <dsp:cNvPr id="0" name=""/>
        <dsp:cNvSpPr/>
      </dsp:nvSpPr>
      <dsp:spPr>
        <a:xfrm rot="5400000">
          <a:off x="5287420" y="-366807"/>
          <a:ext cx="1324932" cy="2204657"/>
        </a:xfrm>
        <a:prstGeom prst="corner">
          <a:avLst>
            <a:gd name="adj1" fmla="val 16120"/>
            <a:gd name="adj2" fmla="val 16110"/>
          </a:avLst>
        </a:prstGeom>
        <a:solidFill>
          <a:schemeClr val="tx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53A9F-0FE4-4960-98CF-E9361D32402F}">
      <dsp:nvSpPr>
        <dsp:cNvPr id="0" name=""/>
        <dsp:cNvSpPr/>
      </dsp:nvSpPr>
      <dsp:spPr>
        <a:xfrm>
          <a:off x="5038264" y="342266"/>
          <a:ext cx="1990377" cy="885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3600" kern="1200" dirty="0" smtClean="0"/>
            <a:t>ipad3</a:t>
          </a:r>
          <a:endParaRPr lang="zh-HK" altLang="en-US" sz="3600" kern="1200" dirty="0"/>
        </a:p>
      </dsp:txBody>
      <dsp:txXfrm>
        <a:off x="5038264" y="342266"/>
        <a:ext cx="1990377" cy="8851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349BF-9954-41B9-9339-70C077EDB15A}" type="datetimeFigureOut">
              <a:rPr lang="zh-HK" altLang="en-US" smtClean="0"/>
              <a:t>31/5/2011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B49A6-5182-449C-BB87-7B6A27C3A26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80392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B49A6-5182-449C-BB87-7B6A27C3A264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27629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B49A6-5182-449C-BB87-7B6A27C3A264}" type="slidenum">
              <a:rPr lang="zh-HK" altLang="en-US" smtClean="0"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71332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E98D-19B6-4052-8B1A-E4EC7CE4721C}" type="datetimeFigureOut">
              <a:rPr lang="zh-HK" altLang="en-US" smtClean="0"/>
              <a:t>31/5/2011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A2A3-FC93-4093-B320-31CCFD4C3CE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1349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E98D-19B6-4052-8B1A-E4EC7CE4721C}" type="datetimeFigureOut">
              <a:rPr lang="zh-HK" altLang="en-US" smtClean="0"/>
              <a:t>31/5/2011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A2A3-FC93-4093-B320-31CCFD4C3CE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5673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E98D-19B6-4052-8B1A-E4EC7CE4721C}" type="datetimeFigureOut">
              <a:rPr lang="zh-HK" altLang="en-US" smtClean="0"/>
              <a:t>31/5/2011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A2A3-FC93-4093-B320-31CCFD4C3CE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5270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E98D-19B6-4052-8B1A-E4EC7CE4721C}" type="datetimeFigureOut">
              <a:rPr lang="zh-HK" altLang="en-US" smtClean="0"/>
              <a:t>31/5/2011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A2A3-FC93-4093-B320-31CCFD4C3CE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2446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E98D-19B6-4052-8B1A-E4EC7CE4721C}" type="datetimeFigureOut">
              <a:rPr lang="zh-HK" altLang="en-US" smtClean="0"/>
              <a:t>31/5/2011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A2A3-FC93-4093-B320-31CCFD4C3CE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74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E98D-19B6-4052-8B1A-E4EC7CE4721C}" type="datetimeFigureOut">
              <a:rPr lang="zh-HK" altLang="en-US" smtClean="0"/>
              <a:t>31/5/2011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A2A3-FC93-4093-B320-31CCFD4C3CE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6322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E98D-19B6-4052-8B1A-E4EC7CE4721C}" type="datetimeFigureOut">
              <a:rPr lang="zh-HK" altLang="en-US" smtClean="0"/>
              <a:t>31/5/2011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A2A3-FC93-4093-B320-31CCFD4C3CE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4422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E98D-19B6-4052-8B1A-E4EC7CE4721C}" type="datetimeFigureOut">
              <a:rPr lang="zh-HK" altLang="en-US" smtClean="0"/>
              <a:t>31/5/2011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A2A3-FC93-4093-B320-31CCFD4C3CE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2563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E98D-19B6-4052-8B1A-E4EC7CE4721C}" type="datetimeFigureOut">
              <a:rPr lang="zh-HK" altLang="en-US" smtClean="0"/>
              <a:t>31/5/2011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A2A3-FC93-4093-B320-31CCFD4C3CE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832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E98D-19B6-4052-8B1A-E4EC7CE4721C}" type="datetimeFigureOut">
              <a:rPr lang="zh-HK" altLang="en-US" smtClean="0"/>
              <a:t>31/5/2011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A2A3-FC93-4093-B320-31CCFD4C3CE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7726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E98D-19B6-4052-8B1A-E4EC7CE4721C}" type="datetimeFigureOut">
              <a:rPr lang="zh-HK" altLang="en-US" smtClean="0"/>
              <a:t>31/5/2011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A2A3-FC93-4093-B320-31CCFD4C3CE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8793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BE98D-19B6-4052-8B1A-E4EC7CE4721C}" type="datetimeFigureOut">
              <a:rPr lang="zh-HK" altLang="en-US" smtClean="0"/>
              <a:t>31/5/2011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A2A3-FC93-4093-B320-31CCFD4C3CE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2303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jpeg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4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6.png"/><Relationship Id="rId9" Type="http://schemas.microsoft.com/office/2007/relationships/diagramDrawing" Target="../diagrams/drawing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2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61.png"/><Relationship Id="rId7" Type="http://schemas.openxmlformats.org/officeDocument/2006/relationships/diagramData" Target="../diagrams/data3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microsoft.com/office/2007/relationships/diagramDrawing" Target="../diagrams/drawing3.xml"/><Relationship Id="rId5" Type="http://schemas.openxmlformats.org/officeDocument/2006/relationships/image" Target="../media/image63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62.png"/><Relationship Id="rId9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Finding Top-k </a:t>
            </a:r>
            <a:r>
              <a:rPr lang="en-US" altLang="zh-HK" dirty="0"/>
              <a:t>P</a:t>
            </a:r>
            <a:r>
              <a:rPr lang="en-US" altLang="zh-HK" dirty="0" smtClean="0"/>
              <a:t>rofitable Products</a:t>
            </a:r>
            <a:endParaRPr lang="zh-HK" alt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87624" y="3886200"/>
            <a:ext cx="6768752" cy="1752600"/>
          </a:xfrm>
        </p:spPr>
        <p:txBody>
          <a:bodyPr>
            <a:normAutofit/>
          </a:bodyPr>
          <a:lstStyle/>
          <a:p>
            <a:r>
              <a:rPr lang="en-US" altLang="zh-HK" sz="2400" dirty="0" err="1" smtClean="0"/>
              <a:t>Qian</a:t>
            </a:r>
            <a:r>
              <a:rPr lang="en-US" altLang="zh-HK" sz="2400" dirty="0" smtClean="0"/>
              <a:t> Wan, Raymond Chi-Wing Wong, Yu </a:t>
            </a:r>
            <a:r>
              <a:rPr lang="en-US" altLang="zh-HK" sz="2400" dirty="0" err="1" smtClean="0"/>
              <a:t>Peng</a:t>
            </a:r>
            <a:endParaRPr lang="en-US" altLang="zh-HK" sz="2400" dirty="0" smtClean="0"/>
          </a:p>
          <a:p>
            <a:r>
              <a:rPr lang="en-US" altLang="zh-HK" sz="2400" dirty="0" smtClean="0"/>
              <a:t>The Hong Kong University of Science &amp; Technology</a:t>
            </a:r>
            <a:endParaRPr lang="zh-HK" altLang="en-US" sz="2400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5580112" y="6150818"/>
            <a:ext cx="3312368" cy="4564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2400" dirty="0" smtClean="0"/>
              <a:t>Prepared by Yu </a:t>
            </a:r>
            <a:r>
              <a:rPr lang="en-US" altLang="zh-HK" sz="2400" dirty="0" err="1" smtClean="0"/>
              <a:t>Peng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056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Problem Definition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4608512"/>
              </a:xfrm>
            </p:spPr>
            <p:txBody>
              <a:bodyPr>
                <a:normAutofit/>
              </a:bodyPr>
              <a:lstStyle/>
              <a:p>
                <a:r>
                  <a:rPr lang="en-US" altLang="zh-HK" dirty="0" smtClean="0"/>
                  <a:t>Scenario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en-US" altLang="zh-HK" sz="2400" dirty="0" smtClean="0"/>
                  <a:t>Given</a:t>
                </a:r>
              </a:p>
              <a:p>
                <a:pPr lvl="2"/>
                <a:r>
                  <a:rPr lang="en-US" altLang="zh-HK" sz="2000" dirty="0" smtClean="0"/>
                  <a:t>a set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𝑃</m:t>
                    </m:r>
                  </m:oMath>
                </a14:m>
                <a:r>
                  <a:rPr lang="en-US" altLang="zh-HK" sz="2000" dirty="0" smtClean="0"/>
                  <a:t>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4</m:t>
                    </m:r>
                  </m:oMath>
                </a14:m>
                <a:r>
                  <a:rPr lang="en-US" altLang="zh-HK" sz="2000" dirty="0" smtClean="0"/>
                  <a:t> products in the current market</a:t>
                </a:r>
              </a:p>
              <a:p>
                <a:pPr lvl="2"/>
                <a:r>
                  <a:rPr lang="en-US" altLang="zh-HK" sz="2000" dirty="0" smtClean="0"/>
                  <a:t>a set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𝑄</m:t>
                    </m:r>
                  </m:oMath>
                </a14:m>
                <a:r>
                  <a:rPr lang="en-US" altLang="zh-HK" sz="2000" dirty="0" smtClean="0"/>
                  <a:t>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3</m:t>
                    </m:r>
                  </m:oMath>
                </a14:m>
                <a:r>
                  <a:rPr lang="en-US" altLang="zh-HK" sz="2000" dirty="0" smtClean="0"/>
                  <a:t> new products we want to produce</a:t>
                </a:r>
                <a:endParaRPr lang="en-US" altLang="zh-HK" sz="2000" dirty="0"/>
              </a:p>
              <a:p>
                <a:pPr lvl="1">
                  <a:buFont typeface="Arial" pitchFamily="34" charset="0"/>
                  <a:buChar char="•"/>
                </a:pPr>
                <a:r>
                  <a:rPr lang="en-US" altLang="zh-HK" sz="2400" dirty="0" smtClean="0"/>
                  <a:t>Objective</a:t>
                </a:r>
              </a:p>
              <a:p>
                <a:pPr lvl="2"/>
                <a:r>
                  <a:rPr lang="en-US" altLang="zh-HK" sz="2000" dirty="0" smtClean="0"/>
                  <a:t>select a set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𝑄</m:t>
                    </m:r>
                    <m:r>
                      <a:rPr lang="en-US" altLang="zh-CN" sz="2000" b="0" i="1" smtClean="0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′</m:t>
                    </m:r>
                  </m:oMath>
                </a14:m>
                <a:r>
                  <a:rPr lang="en-US" altLang="zh-HK" sz="2000" dirty="0" smtClean="0"/>
                  <a:t>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𝑘</m:t>
                    </m:r>
                    <m:r>
                      <a:rPr lang="en-US" altLang="zh-CN" sz="2000" b="0" i="1" smtClean="0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=2</m:t>
                    </m:r>
                  </m:oMath>
                </a14:m>
                <a:r>
                  <a:rPr lang="en-US" altLang="zh-HK" sz="2000" dirty="0" smtClean="0"/>
                  <a:t> products from set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𝑄</m:t>
                    </m:r>
                  </m:oMath>
                </a14:m>
                <a:r>
                  <a:rPr lang="en-US" altLang="zh-HK" sz="2000" dirty="0" smtClean="0"/>
                  <a:t> </a:t>
                </a:r>
              </a:p>
              <a:p>
                <a:pPr lvl="2"/>
                <a:r>
                  <a:rPr lang="en-US" altLang="zh-HK" sz="2000" dirty="0" smtClean="0"/>
                  <a:t>determine the prices of the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2</m:t>
                    </m:r>
                  </m:oMath>
                </a14:m>
                <a:r>
                  <a:rPr lang="en-US" altLang="zh-HK" sz="2000" dirty="0" smtClean="0"/>
                  <a:t> products to gain as much profit as possible.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4608512"/>
              </a:xfrm>
              <a:blipFill rotWithShape="1">
                <a:blip r:embed="rId2"/>
                <a:stretch>
                  <a:fillRect l="-1630" t="-172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897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Problem Definition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5050904" cy="1296144"/>
              </a:xfrm>
            </p:spPr>
            <p:txBody>
              <a:bodyPr>
                <a:normAutofit/>
              </a:bodyPr>
              <a:lstStyle/>
              <a:p>
                <a:r>
                  <a:rPr lang="en-US" altLang="zh-HK" dirty="0" smtClean="0"/>
                  <a:t>Notation</a:t>
                </a:r>
              </a:p>
              <a:p>
                <a:pPr lvl="1"/>
                <a:r>
                  <a:rPr lang="en-US" altLang="zh-CN" sz="2000" dirty="0" smtClean="0"/>
                  <a:t>Attributes of  products </a:t>
                </a:r>
                <a:r>
                  <a:rPr lang="en-US" altLang="zh-CN" sz="2000" dirty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altLang="zh-CN" sz="2000">
                            <a:latin typeface="Cambria Math"/>
                            <a:sym typeface="Symbol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/>
                  <a:t>}</a:t>
                </a:r>
                <a:r>
                  <a:rPr lang="en-US" altLang="zh-CN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/>
                      </a:rPr>
                      <m:t>𝑖</m:t>
                    </m:r>
                    <m:r>
                      <a:rPr lang="en-US" altLang="zh-CN" sz="2000" b="0" i="1" dirty="0" smtClean="0">
                        <a:latin typeface="Cambria Math"/>
                        <a:ea typeface="Cambria Math"/>
                      </a:rPr>
                      <m:t>∈[1,</m:t>
                    </m:r>
                    <m:r>
                      <a:rPr lang="en-US" altLang="zh-CN" sz="2000" b="0" i="1" dirty="0" smtClean="0">
                        <a:latin typeface="Cambria Math"/>
                        <a:ea typeface="Cambria Math"/>
                      </a:rPr>
                      <m:t>𝑙</m:t>
                    </m:r>
                    <m:r>
                      <a:rPr lang="en-US" altLang="zh-CN" sz="2000" b="0" i="1" dirty="0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altLang="zh-CN" sz="2000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5050904" cy="1296144"/>
              </a:xfrm>
              <a:blipFill rotWithShape="1">
                <a:blip r:embed="rId2"/>
                <a:stretch>
                  <a:fillRect l="-2654" t="-610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50030" y="5301208"/>
                <a:ext cx="5165302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𝑙</m:t>
                    </m:r>
                    <m:r>
                      <a:rPr lang="en-US" altLang="zh-CN" sz="2000" i="1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=2</m:t>
                    </m:r>
                  </m:oMath>
                </a14:m>
                <a:r>
                  <a:rPr lang="en-US" altLang="zh-HK" sz="2000" i="1" dirty="0" smtClean="0"/>
                  <a:t> 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  <a:ea typeface="Cambria Math"/>
                            <a:cs typeface="Times New Roman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Cambria Math"/>
                            <a:cs typeface="Times New Roman" pitchFamily="18" charset="0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Cambria Math"/>
                            <a:cs typeface="Times New Roman" pitchFamily="18" charset="0"/>
                            <a:sym typeface="Symbol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i="1" dirty="0">
                    <a:cs typeface="Times New Roman" pitchFamily="18" charset="0"/>
                  </a:rPr>
                  <a:t>is</a:t>
                </a:r>
                <a:r>
                  <a:rPr lang="en-US" altLang="zh-CN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000" i="1" dirty="0">
                    <a:cs typeface="Times New Roman" pitchFamily="18" charset="0"/>
                  </a:rPr>
                  <a:t>“Distance-to-beach”,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  <a:ea typeface="Cambria Math"/>
                            <a:cs typeface="Times New Roman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Cambria Math"/>
                            <a:cs typeface="Times New Roman" pitchFamily="18" charset="0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Cambria Math"/>
                            <a:cs typeface="Times New Roman" pitchFamily="18" charset="0"/>
                            <a:sym typeface="Symbol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i="1" dirty="0">
                    <a:cs typeface="Times New Roman" pitchFamily="18" charset="0"/>
                  </a:rPr>
                  <a:t> is “Price</a:t>
                </a:r>
                <a:r>
                  <a:rPr lang="en-US" altLang="zh-CN" sz="2000" i="1" dirty="0" smtClean="0">
                    <a:cs typeface="Times New Roman" pitchFamily="18" charset="0"/>
                  </a:rPr>
                  <a:t>”.</a:t>
                </a:r>
                <a:endParaRPr lang="zh-HK" altLang="en-US" sz="2000" i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030" y="5301208"/>
                <a:ext cx="5165302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2586" b="-1465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1985564"/>
                  </p:ext>
                </p:extLst>
              </p:nvPr>
            </p:nvGraphicFramePr>
            <p:xfrm>
              <a:off x="1763687" y="2276872"/>
              <a:ext cx="5688632" cy="2926080"/>
            </p:xfrm>
            <a:graphic>
              <a:graphicData uri="http://schemas.openxmlformats.org/drawingml/2006/table">
                <a:tbl>
                  <a:tblPr firstRow="1">
                    <a:tableStyleId>{073A0DAA-6AF3-43AB-8588-CEC1D06C72B9}</a:tableStyleId>
                  </a:tblPr>
                  <a:tblGrid>
                    <a:gridCol w="1422158"/>
                    <a:gridCol w="1422158"/>
                    <a:gridCol w="1422158"/>
                    <a:gridCol w="1422158"/>
                  </a:tblGrid>
                  <a:tr h="2527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Products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Distance-to-beach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HK" sz="1600" dirty="0" smtClean="0"/>
                            <a:t>)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Price </a:t>
                          </a:r>
                        </a:p>
                        <a:p>
                          <a:pPr algn="ctr"/>
                          <a:r>
                            <a:rPr lang="en-US" altLang="zh-HK" sz="160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HK" sz="1600" dirty="0" smtClean="0"/>
                            <a:t>)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Cost</a:t>
                          </a:r>
                        </a:p>
                        <a:p>
                          <a:pPr algn="ctr"/>
                          <a:r>
                            <a:rPr lang="en-US" altLang="zh-HK" sz="1600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  <a:sym typeface="Symbol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altLang="zh-HK" sz="1600" dirty="0" smtClean="0"/>
                            <a:t>)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7.0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200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350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4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3.0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600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?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4.5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?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200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1.5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?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1985564"/>
                  </p:ext>
                </p:extLst>
              </p:nvPr>
            </p:nvGraphicFramePr>
            <p:xfrm>
              <a:off x="1763687" y="2276872"/>
              <a:ext cx="5688632" cy="2926080"/>
            </p:xfrm>
            <a:graphic>
              <a:graphicData uri="http://schemas.openxmlformats.org/drawingml/2006/table">
                <a:tbl>
                  <a:tblPr firstRow="1">
                    <a:tableStyleId>{073A0DAA-6AF3-43AB-8588-CEC1D06C72B9}</a:tableStyleId>
                  </a:tblPr>
                  <a:tblGrid>
                    <a:gridCol w="1422158"/>
                    <a:gridCol w="1422158"/>
                    <a:gridCol w="1422158"/>
                    <a:gridCol w="1422158"/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Products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99573" t="-3158" r="-199573" b="-41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429" t="-3158" r="-100429" b="-41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00429" t="-3158" r="-429" b="-418947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7.0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200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350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4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3.0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600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?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4.5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?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200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1.5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?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5390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415"/>
                <a:ext cx="8147248" cy="4525963"/>
              </a:xfrm>
            </p:spPr>
            <p:txBody>
              <a:bodyPr>
                <a:normAutofit/>
              </a:bodyPr>
              <a:lstStyle/>
              <a:p>
                <a:r>
                  <a:rPr lang="en-US" altLang="zh-HK" dirty="0" smtClean="0">
                    <a:solidFill>
                      <a:schemeClr val="tx1"/>
                    </a:solidFill>
                  </a:rPr>
                  <a:t>Notation</a:t>
                </a:r>
              </a:p>
              <a:p>
                <a:pPr lvl="1"/>
                <a:r>
                  <a:rPr lang="en-US" altLang="zh-CN" sz="2000" dirty="0" smtClean="0">
                    <a:solidFill>
                      <a:schemeClr val="tx1"/>
                    </a:solidFill>
                  </a:rPr>
                  <a:t>Price 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Assignment Vector </a:t>
                </a:r>
                <a14:m>
                  <m:oMath xmlns:m="http://schemas.openxmlformats.org/officeDocument/2006/math">
                    <m:r>
                      <a:rPr lang="en-US" altLang="zh-HK" sz="2000">
                        <a:solidFill>
                          <a:schemeClr val="tx1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altLang="zh-HK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000">
                        <a:solidFill>
                          <a:schemeClr val="tx1"/>
                        </a:solidFill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altLang="zh-HK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HK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00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HK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HK" sz="2000" b="0" i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sz="200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HK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HK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HK" sz="200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CN" sz="2000" dirty="0">
                  <a:solidFill>
                    <a:schemeClr val="tx1"/>
                  </a:solidFill>
                </a:endParaRPr>
              </a:p>
              <a:p>
                <a:pPr lvl="2"/>
                <a:endParaRPr lang="en-US" altLang="zh-HK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415"/>
                <a:ext cx="8147248" cy="4525963"/>
              </a:xfrm>
              <a:blipFill rotWithShape="1">
                <a:blip r:embed="rId2"/>
                <a:stretch>
                  <a:fillRect l="-1647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Problem Definition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599363"/>
                  </p:ext>
                </p:extLst>
              </p:nvPr>
            </p:nvGraphicFramePr>
            <p:xfrm>
              <a:off x="1763687" y="2276872"/>
              <a:ext cx="5688632" cy="2926080"/>
            </p:xfrm>
            <a:graphic>
              <a:graphicData uri="http://schemas.openxmlformats.org/drawingml/2006/table">
                <a:tbl>
                  <a:tblPr firstRow="1">
                    <a:tableStyleId>{073A0DAA-6AF3-43AB-8588-CEC1D06C72B9}</a:tableStyleId>
                  </a:tblPr>
                  <a:tblGrid>
                    <a:gridCol w="1422158"/>
                    <a:gridCol w="1422158"/>
                    <a:gridCol w="1422158"/>
                    <a:gridCol w="1422158"/>
                  </a:tblGrid>
                  <a:tr h="2527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Products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Distance-to-beach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HK" sz="1600" dirty="0" smtClean="0"/>
                            <a:t>)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Price </a:t>
                          </a:r>
                        </a:p>
                        <a:p>
                          <a:pPr algn="ctr"/>
                          <a:r>
                            <a:rPr lang="en-US" altLang="zh-HK" sz="160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HK" sz="1600" dirty="0" smtClean="0"/>
                            <a:t>)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Cost</a:t>
                          </a:r>
                        </a:p>
                        <a:p>
                          <a:pPr algn="ctr"/>
                          <a:r>
                            <a:rPr lang="en-US" altLang="zh-HK" sz="1600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  <a:sym typeface="Symbol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altLang="zh-HK" sz="1600" dirty="0" smtClean="0"/>
                            <a:t>)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7.0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200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350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4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3.0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600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HK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16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HK" sz="16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4.5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HK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160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HK" sz="1600" b="0" i="0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200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1.5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HK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16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HK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599363"/>
                  </p:ext>
                </p:extLst>
              </p:nvPr>
            </p:nvGraphicFramePr>
            <p:xfrm>
              <a:off x="1763687" y="2276872"/>
              <a:ext cx="5688632" cy="2926080"/>
            </p:xfrm>
            <a:graphic>
              <a:graphicData uri="http://schemas.openxmlformats.org/drawingml/2006/table">
                <a:tbl>
                  <a:tblPr firstRow="1">
                    <a:tableStyleId>{073A0DAA-6AF3-43AB-8588-CEC1D06C72B9}</a:tableStyleId>
                  </a:tblPr>
                  <a:tblGrid>
                    <a:gridCol w="1422158"/>
                    <a:gridCol w="1422158"/>
                    <a:gridCol w="1422158"/>
                    <a:gridCol w="1422158"/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Products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573" t="-3158" r="-199573" b="-41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429" t="-3158" r="-100429" b="-41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429" t="-3158" r="-429" b="-418947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7.0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200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350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4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3.0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600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429" t="-578182" r="-100429" b="-2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4.5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429" t="-678182" r="-100429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200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1.5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429" t="-778182" r="-100429" b="-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43608" y="5527688"/>
                <a:ext cx="7571726" cy="10156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|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𝑄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|=3</m:t>
                    </m:r>
                  </m:oMath>
                </a14:m>
                <a:r>
                  <a:rPr lang="en-US" altLang="zh-HK" sz="2000" i="1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𝑘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=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2</m:t>
                    </m:r>
                  </m:oMath>
                </a14:m>
                <a:r>
                  <a:rPr lang="en-US" altLang="zh-HK" sz="2000" i="1" dirty="0" smtClean="0">
                    <a:solidFill>
                      <a:schemeClr val="tx1"/>
                    </a:solidFill>
                  </a:rPr>
                  <a:t>;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HK" sz="2000" b="1" i="1">
                        <a:solidFill>
                          <a:schemeClr val="tx1"/>
                        </a:solidFill>
                        <a:latin typeface="Cambria Math"/>
                      </a:rPr>
                      <m:t>𝒗</m:t>
                    </m:r>
                    <m:r>
                      <a:rPr lang="en-US" altLang="zh-HK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=(200,400,0)</m:t>
                    </m:r>
                  </m:oMath>
                </a14:m>
                <a:r>
                  <a:rPr lang="en-US" altLang="zh-CN" sz="2000" i="1" dirty="0" smtClean="0">
                    <a:solidFill>
                      <a:schemeClr val="tx1"/>
                    </a:solidFill>
                    <a:cs typeface="Times New Roman" pitchFamily="18" charset="0"/>
                  </a:rPr>
                  <a:t> is</a:t>
                </a:r>
                <a:r>
                  <a:rPr lang="en-US" altLang="zh-CN" sz="2000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000" i="1" dirty="0" smtClean="0">
                    <a:solidFill>
                      <a:schemeClr val="tx1"/>
                    </a:solidFill>
                    <a:cs typeface="Times New Roman" pitchFamily="18" charset="0"/>
                  </a:rPr>
                  <a:t>a price assignment vector.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HK" sz="2000" b="1" i="1">
                        <a:solidFill>
                          <a:schemeClr val="tx1"/>
                        </a:solidFill>
                        <a:latin typeface="Cambria Math"/>
                      </a:rPr>
                      <m:t>𝒗</m:t>
                    </m:r>
                    <m:r>
                      <a:rPr lang="en-US" altLang="zh-HK" sz="2000">
                        <a:solidFill>
                          <a:schemeClr val="tx1"/>
                        </a:solidFill>
                        <a:latin typeface="Cambria Math"/>
                      </a:rPr>
                      <m:t>=(</m:t>
                    </m:r>
                    <m:r>
                      <a:rPr lang="en-US" altLang="zh-HK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altLang="zh-HK" sz="2000">
                        <a:solidFill>
                          <a:schemeClr val="tx1"/>
                        </a:solidFill>
                        <a:latin typeface="Cambria Math"/>
                      </a:rPr>
                      <m:t>00,</m:t>
                    </m:r>
                    <m:r>
                      <a:rPr lang="en-US" altLang="zh-HK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30</m:t>
                    </m:r>
                    <m:r>
                      <a:rPr lang="en-US" altLang="zh-HK" sz="2000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  <m:r>
                      <a:rPr lang="en-US" altLang="zh-HK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,0</m:t>
                    </m:r>
                    <m:r>
                      <a:rPr lang="en-US" altLang="zh-HK" sz="200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2000" i="1" dirty="0">
                    <a:solidFill>
                      <a:schemeClr val="tx1"/>
                    </a:solidFill>
                    <a:cs typeface="Times New Roman" pitchFamily="18" charset="0"/>
                  </a:rPr>
                  <a:t> </a:t>
                </a:r>
                <a:r>
                  <a:rPr lang="en-US" altLang="zh-HK" sz="2000" i="1" dirty="0" smtClean="0">
                    <a:solidFill>
                      <a:schemeClr val="tx1"/>
                    </a:solidFill>
                    <a:cs typeface="Times New Roman" pitchFamily="18" charset="0"/>
                  </a:rPr>
                  <a:t>is a </a:t>
                </a:r>
                <a:r>
                  <a:rPr lang="en-US" altLang="zh-HK" sz="2000" i="1" dirty="0" smtClean="0">
                    <a:solidFill>
                      <a:srgbClr val="FF0000"/>
                    </a:solidFill>
                    <a:cs typeface="Times New Roman" pitchFamily="18" charset="0"/>
                  </a:rPr>
                  <a:t>feasible</a:t>
                </a:r>
                <a:r>
                  <a:rPr lang="en-US" altLang="zh-HK" sz="2000" i="1" dirty="0" smtClean="0">
                    <a:solidFill>
                      <a:schemeClr val="tx1"/>
                    </a:solidFill>
                    <a:cs typeface="Times New Roman" pitchFamily="18" charset="0"/>
                  </a:rPr>
                  <a:t> price assignment vector.</a:t>
                </a:r>
                <a:endParaRPr lang="zh-HK" altLang="en-U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527688"/>
                <a:ext cx="7571726" cy="1015663"/>
              </a:xfrm>
              <a:prstGeom prst="rect">
                <a:avLst/>
              </a:prstGeom>
              <a:blipFill rotWithShape="1">
                <a:blip r:embed="rId4"/>
                <a:stretch>
                  <a:fillRect t="-3012" b="-1024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763688" y="3212976"/>
            <a:ext cx="4248471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3534990"/>
                  </p:ext>
                </p:extLst>
              </p:nvPr>
            </p:nvGraphicFramePr>
            <p:xfrm>
              <a:off x="4609492" y="4203510"/>
              <a:ext cx="1422158" cy="1005840"/>
            </p:xfrm>
            <a:graphic>
              <a:graphicData uri="http://schemas.openxmlformats.org/drawingml/2006/table">
                <a:tbl>
                  <a:tblPr>
                    <a:tableStyleId>{073A0DAA-6AF3-43AB-8588-CEC1D06C72B9}</a:tableStyleId>
                  </a:tblPr>
                  <a:tblGrid>
                    <a:gridCol w="1422158"/>
                  </a:tblGrid>
                  <a:tr h="20499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HK" sz="1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200</m:t>
                                </m:r>
                              </m:oMath>
                            </m:oMathPara>
                          </a14:m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HK" sz="1600" i="1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altLang="zh-HK" sz="1600" b="0" i="1" smtClean="0">
                                    <a:latin typeface="Cambria Math"/>
                                  </a:rPr>
                                  <m:t>00</m:t>
                                </m:r>
                              </m:oMath>
                            </m:oMathPara>
                          </a14:m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HK" sz="16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HK" alt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3534990"/>
                  </p:ext>
                </p:extLst>
              </p:nvPr>
            </p:nvGraphicFramePr>
            <p:xfrm>
              <a:off x="4609492" y="4203510"/>
              <a:ext cx="1422158" cy="1005840"/>
            </p:xfrm>
            <a:graphic>
              <a:graphicData uri="http://schemas.openxmlformats.org/drawingml/2006/table">
                <a:tbl>
                  <a:tblPr>
                    <a:tableStyleId>{073A0DAA-6AF3-43AB-8588-CEC1D06C72B9}</a:tableStyleId>
                  </a:tblPr>
                  <a:tblGrid>
                    <a:gridCol w="1422158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t="-1818" r="-429" b="-200000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t="-101818" r="-429" b="-100000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t="-201818" r="-42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939559"/>
                  </p:ext>
                </p:extLst>
              </p:nvPr>
            </p:nvGraphicFramePr>
            <p:xfrm>
              <a:off x="4611773" y="4200452"/>
              <a:ext cx="1422158" cy="1005840"/>
            </p:xfrm>
            <a:graphic>
              <a:graphicData uri="http://schemas.openxmlformats.org/drawingml/2006/table">
                <a:tbl>
                  <a:tblPr>
                    <a:tableStyleId>{073A0DAA-6AF3-43AB-8588-CEC1D06C72B9}</a:tableStyleId>
                  </a:tblPr>
                  <a:tblGrid>
                    <a:gridCol w="1422158"/>
                  </a:tblGrid>
                  <a:tr h="20499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HK" sz="1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200</m:t>
                                </m:r>
                              </m:oMath>
                            </m:oMathPara>
                          </a14:m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HK" sz="1600" b="0" i="1" smtClean="0">
                                    <a:latin typeface="Cambria Math"/>
                                  </a:rPr>
                                  <m:t>300</m:t>
                                </m:r>
                              </m:oMath>
                            </m:oMathPara>
                          </a14:m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HK" sz="16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HK" alt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939559"/>
                  </p:ext>
                </p:extLst>
              </p:nvPr>
            </p:nvGraphicFramePr>
            <p:xfrm>
              <a:off x="4611773" y="4200452"/>
              <a:ext cx="1422158" cy="1005840"/>
            </p:xfrm>
            <a:graphic>
              <a:graphicData uri="http://schemas.openxmlformats.org/drawingml/2006/table">
                <a:tbl>
                  <a:tblPr>
                    <a:tableStyleId>{073A0DAA-6AF3-43AB-8588-CEC1D06C72B9}</a:tableStyleId>
                  </a:tblPr>
                  <a:tblGrid>
                    <a:gridCol w="1422158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429" b="-201818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429" t="-100000" b="-101818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429" t="-200000" b="-181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Rectangle 8"/>
          <p:cNvSpPr/>
          <p:nvPr/>
        </p:nvSpPr>
        <p:spPr>
          <a:xfrm>
            <a:off x="1763689" y="4548470"/>
            <a:ext cx="424847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3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Problem Definition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7988152" cy="3456384"/>
              </a:xfrm>
            </p:spPr>
            <p:txBody>
              <a:bodyPr>
                <a:normAutofit/>
              </a:bodyPr>
              <a:lstStyle/>
              <a:p>
                <a:r>
                  <a:rPr lang="en-US" altLang="zh-HK" dirty="0" smtClean="0"/>
                  <a:t>Notation</a:t>
                </a:r>
              </a:p>
              <a:p>
                <a:pPr lvl="1"/>
                <a:r>
                  <a:rPr lang="en-US" altLang="zh-CN" sz="2000" dirty="0" smtClean="0"/>
                  <a:t>Profit </a:t>
                </a:r>
                <a14:m>
                  <m:oMath xmlns:m="http://schemas.openxmlformats.org/officeDocument/2006/math">
                    <m:r>
                      <a:rPr lang="en-US" altLang="zh-HK" sz="2000" dirty="0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d>
                      <m:dPr>
                        <m:ctrlP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000" i="1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000" b="0" i="1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HK" sz="2000" b="0" i="1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HK" sz="200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2000" i="1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000" b="0" i="1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HK" sz="2000" b="0" i="1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HK" sz="200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CN" sz="2000" dirty="0" smtClean="0"/>
                  <a:t> </a:t>
                </a:r>
                <a:r>
                  <a:rPr lang="en-US" altLang="zh-CN" sz="2000" dirty="0"/>
                  <a:t>of</a:t>
                </a:r>
                <a:r>
                  <a:rPr lang="en-US" altLang="zh-CN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sz="2000" dirty="0" smtClean="0"/>
                  <a:t>:       </a:t>
                </a:r>
                <a14:m>
                  <m:oMath xmlns:m="http://schemas.openxmlformats.org/officeDocument/2006/math">
                    <m:r>
                      <a:rPr lang="en-US" altLang="zh-HK" sz="2000" dirty="0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d>
                      <m:dPr>
                        <m:ctrlP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0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0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HK" sz="20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HK" sz="200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20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0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HK" sz="20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</m:e>
                    </m:d>
                    <m:r>
                      <a:rPr lang="en-US" altLang="zh-HK" sz="2000" b="0" i="0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HK" sz="2000" dirty="0"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HK" sz="2000" dirty="0">
                        <a:latin typeface="Cambria Math"/>
                        <a:ea typeface="Cambria Math"/>
                        <a:cs typeface="Times New Roman" pitchFamily="18" charset="0"/>
                      </a:rPr>
                      <m:t>.</m:t>
                    </m:r>
                    <m:r>
                      <a:rPr lang="en-US" altLang="zh-HK" sz="2000" dirty="0">
                        <a:latin typeface="Cambria Math"/>
                        <a:ea typeface="Cambria Math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en-US" altLang="zh-HK" sz="2000" dirty="0" smtClean="0">
                    <a:ea typeface="Cambria Math"/>
                    <a:cs typeface="Times New Roman" pitchFamily="18" charset="0"/>
                  </a:rPr>
                  <a:t>;</a:t>
                </a:r>
              </a:p>
              <a:p>
                <a:pPr lvl="1"/>
                <a:r>
                  <a:rPr lang="en-US" altLang="zh-CN" sz="2000" dirty="0"/>
                  <a:t>Profit </a:t>
                </a:r>
                <a14:m>
                  <m:oMath xmlns:m="http://schemas.openxmlformats.org/officeDocument/2006/math">
                    <m:r>
                      <a:rPr lang="en-US" altLang="zh-HK" sz="2000" dirty="0">
                        <a:latin typeface="Cambria Math"/>
                        <a:ea typeface="Cambria Math"/>
                        <a:cs typeface="Times New Roman" pitchFamily="18" charset="0"/>
                      </a:rPr>
                      <m:t>𝑃𝑟𝑜𝑓𝑖𝑡</m:t>
                    </m:r>
                    <m:d>
                      <m:dPr>
                        <m:ctrlP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sz="20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HK" sz="200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zh-HK" sz="200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HK" sz="200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HK" sz="200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altLang="zh-CN" sz="2000" dirty="0" smtClean="0"/>
                  <a:t> of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/>
                        <a:sym typeface="Symbol"/>
                      </a:rPr>
                      <m:t>𝑄</m:t>
                    </m:r>
                    <m:r>
                      <a:rPr lang="en-US" altLang="zh-CN" sz="2000">
                        <a:latin typeface="Cambria Math"/>
                        <a:sym typeface="Symbol"/>
                      </a:rPr>
                      <m:t>′</m:t>
                    </m:r>
                  </m:oMath>
                </a14:m>
                <a:r>
                  <a:rPr lang="en-US" altLang="zh-HK" sz="2000" dirty="0" smtClean="0"/>
                  <a:t>:      </a:t>
                </a:r>
                <a14:m>
                  <m:oMath xmlns:m="http://schemas.openxmlformats.org/officeDocument/2006/math">
                    <m:r>
                      <a:rPr lang="en-US" altLang="zh-HK" sz="2000" dirty="0">
                        <a:latin typeface="Cambria Math"/>
                        <a:ea typeface="Cambria Math"/>
                        <a:cs typeface="Times New Roman" pitchFamily="18" charset="0"/>
                      </a:rPr>
                      <m:t>𝑃𝑟𝑜𝑓𝑖𝑡</m:t>
                    </m:r>
                    <m:d>
                      <m:dPr>
                        <m:ctrlP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sz="20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HK" sz="200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zh-HK" sz="200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HK" sz="200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HK" sz="200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𝒗</m:t>
                        </m:r>
                      </m:e>
                    </m:d>
                    <m:r>
                      <a:rPr lang="en-US" altLang="zh-HK" sz="200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HK" sz="20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00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HK" sz="200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zh-HK" sz="200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∈</m:t>
                        </m:r>
                        <m:r>
                          <a:rPr lang="en-US" altLang="zh-HK" sz="200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𝑄</m:t>
                        </m:r>
                        <m:r>
                          <a:rPr lang="en-US" altLang="zh-HK" sz="200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en-US" altLang="zh-HK" sz="200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d>
                          <m:dPr>
                            <m:ctrlPr>
                              <a:rPr lang="en-US" altLang="zh-HK" sz="20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sz="2000" i="1" dirty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000" dirty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HK" sz="2000" dirty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HK" sz="2000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HK" sz="2000" i="1" dirty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000" dirty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HK" sz="2000" dirty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zh-HK" sz="2000" dirty="0">
                  <a:ea typeface="Cambria Math"/>
                  <a:cs typeface="Times New Roman" pitchFamily="18" charset="0"/>
                </a:endParaRPr>
              </a:p>
              <a:p>
                <a:pPr lvl="1"/>
                <a:endParaRPr lang="en-US" altLang="zh-CN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7988152" cy="3456384"/>
              </a:xfrm>
              <a:blipFill rotWithShape="1">
                <a:blip r:embed="rId2"/>
                <a:stretch>
                  <a:fillRect l="-1679" t="-229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48746" y="5489937"/>
                <a:ext cx="7571726" cy="13234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𝑛</m:t>
                    </m:r>
                    <m:r>
                      <a:rPr lang="en-US" altLang="zh-CN" sz="2000" i="1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=</m:t>
                    </m:r>
                    <m:r>
                      <a:rPr lang="en-US" altLang="zh-CN" sz="2000" b="0" i="1" smtClean="0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3</m:t>
                    </m:r>
                  </m:oMath>
                </a14:m>
                <a:r>
                  <a:rPr lang="en-US" altLang="zh-HK" sz="2000" i="1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𝑘</m:t>
                    </m:r>
                    <m:r>
                      <a:rPr lang="en-US" altLang="zh-CN" sz="2000" i="1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=</m:t>
                    </m:r>
                    <m:r>
                      <a:rPr lang="en-US" altLang="zh-CN" sz="2000" b="0" i="1" smtClean="0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2</m:t>
                    </m:r>
                  </m:oMath>
                </a14:m>
                <a:r>
                  <a:rPr lang="en-US" altLang="zh-HK" sz="2000" i="1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HK" sz="200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zh-HK" sz="200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HK" sz="2000">
                        <a:latin typeface="Cambria Math"/>
                        <a:ea typeface="Cambria Math"/>
                        <a:cs typeface="Times New Roman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HK" sz="200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HK" sz="200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HK" sz="200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HK" sz="200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HK" sz="2000">
                        <a:latin typeface="Cambria Math"/>
                        <a:ea typeface="Cambria Math"/>
                        <a:cs typeface="Times New Roman" pitchFamily="18" charset="0"/>
                      </a:rPr>
                      <m:t>}</m:t>
                    </m:r>
                  </m:oMath>
                </a14:m>
                <a:r>
                  <a:rPr lang="en-US" altLang="zh-CN" sz="2000" i="1" dirty="0">
                    <a:cs typeface="Times New Roman" pitchFamily="18" charset="0"/>
                  </a:rPr>
                  <a:t> </a:t>
                </a:r>
                <a:r>
                  <a:rPr lang="en-US" altLang="zh-HK" sz="2000" i="1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HK" sz="2000" b="1" i="1">
                        <a:latin typeface="Cambria Math"/>
                      </a:rPr>
                      <m:t>𝒗</m:t>
                    </m:r>
                    <m:r>
                      <a:rPr lang="en-US" altLang="zh-HK" sz="20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HK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000">
                            <a:latin typeface="Cambria Math"/>
                          </a:rPr>
                          <m:t>200,300,0</m:t>
                        </m:r>
                      </m:e>
                    </m:d>
                  </m:oMath>
                </a14:m>
                <a:r>
                  <a:rPr lang="en-US" altLang="zh-HK" sz="2000" i="1" dirty="0" smtClean="0"/>
                  <a:t>;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HK" sz="2000" dirty="0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d>
                      <m:dPr>
                        <m:ctrlP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0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000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HK" sz="2000" b="0" i="0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00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20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000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HK" sz="2000" b="0" i="0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HK" sz="20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HK" sz="200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HK" sz="200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HK" sz="20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HK" sz="200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HK" sz="200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HK" sz="20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.</m:t>
                    </m:r>
                    <m:r>
                      <a:rPr lang="en-US" altLang="zh-HK" sz="20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𝐶</m:t>
                    </m:r>
                    <m:r>
                      <a:rPr lang="en-US" altLang="zh-HK" sz="20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=200−100=100;</m:t>
                    </m:r>
                  </m:oMath>
                </a14:m>
                <a:endParaRPr lang="en-US" altLang="zh-HK" sz="2000" i="1" dirty="0" smtClean="0"/>
              </a:p>
              <a:p>
                <a:pPr marL="742950" lvl="1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HK" sz="2000" dirty="0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d>
                      <m:dPr>
                        <m:ctrlP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0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000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HK" sz="2000" b="0" i="0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HK" sz="200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20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000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HK" sz="2000" b="0" i="0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HK" sz="2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HK" sz="200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HK" sz="2000" b="0" i="0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HK" sz="200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HK" sz="2000" b="0" i="0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.</m:t>
                    </m:r>
                    <m:r>
                      <a:rPr lang="en-US" altLang="zh-HK" sz="2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𝐶</m:t>
                    </m:r>
                    <m:r>
                      <a:rPr lang="en-US" altLang="zh-HK" sz="20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=3</m:t>
                    </m:r>
                    <m:r>
                      <a:rPr lang="en-US" altLang="zh-HK" sz="2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00−</m:t>
                    </m:r>
                    <m:r>
                      <a:rPr lang="en-US" altLang="zh-HK" sz="20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2</m:t>
                    </m:r>
                    <m:r>
                      <a:rPr lang="en-US" altLang="zh-HK" sz="2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00=100;</m:t>
                    </m:r>
                  </m:oMath>
                </a14:m>
                <a:endParaRPr lang="en-US" altLang="zh-HK" sz="2000" i="1" dirty="0" smtClean="0">
                  <a:ea typeface="Cambria Math"/>
                  <a:cs typeface="Times New Roman" pitchFamily="18" charset="0"/>
                </a:endParaRPr>
              </a:p>
              <a:p>
                <a:pPr marL="742950" lvl="1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HK" sz="2000" dirty="0">
                        <a:latin typeface="Cambria Math"/>
                        <a:ea typeface="Cambria Math"/>
                        <a:cs typeface="Times New Roman" pitchFamily="18" charset="0"/>
                      </a:rPr>
                      <m:t>𝑃𝑟𝑜𝑓𝑖𝑡</m:t>
                    </m:r>
                    <m:d>
                      <m:dPr>
                        <m:ctrlP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sz="20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HK" sz="200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zh-HK" sz="200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HK" sz="200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HK" sz="200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𝒗</m:t>
                        </m:r>
                      </m:e>
                    </m:d>
                    <m:r>
                      <a:rPr lang="en-US" altLang="zh-HK" sz="200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HK" sz="2000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000" dirty="0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d>
                      <m:dPr>
                        <m:ctrlP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0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000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HK" sz="2000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00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20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000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HK" sz="2000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HK" sz="20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US" altLang="zh-HK" sz="2000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000" dirty="0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d>
                      <m:dPr>
                        <m:ctrlP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0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000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HK" sz="2000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HK" sz="200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20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000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HK" sz="2000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HK" sz="2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altLang="zh-HK" sz="20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200.</m:t>
                    </m:r>
                  </m:oMath>
                </a14:m>
                <a:endParaRPr lang="zh-HK" altLang="en-US" sz="2000" i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746" y="5489937"/>
                <a:ext cx="7571726" cy="1323439"/>
              </a:xfrm>
              <a:prstGeom prst="rect">
                <a:avLst/>
              </a:prstGeom>
              <a:blipFill rotWithShape="1">
                <a:blip r:embed="rId3"/>
                <a:stretch>
                  <a:fillRect t="-2304" b="-553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7890923"/>
                  </p:ext>
                </p:extLst>
              </p:nvPr>
            </p:nvGraphicFramePr>
            <p:xfrm>
              <a:off x="1763687" y="2591152"/>
              <a:ext cx="5688632" cy="2926080"/>
            </p:xfrm>
            <a:graphic>
              <a:graphicData uri="http://schemas.openxmlformats.org/drawingml/2006/table">
                <a:tbl>
                  <a:tblPr firstRow="1">
                    <a:tableStyleId>{073A0DAA-6AF3-43AB-8588-CEC1D06C72B9}</a:tableStyleId>
                  </a:tblPr>
                  <a:tblGrid>
                    <a:gridCol w="1422158"/>
                    <a:gridCol w="1422158"/>
                    <a:gridCol w="1422158"/>
                    <a:gridCol w="1422158"/>
                  </a:tblGrid>
                  <a:tr h="2527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Products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Distance-to-beach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HK" sz="1600" dirty="0" smtClean="0"/>
                            <a:t>)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Price </a:t>
                          </a:r>
                        </a:p>
                        <a:p>
                          <a:pPr algn="ctr"/>
                          <a:r>
                            <a:rPr lang="en-US" altLang="zh-HK" sz="160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HK" sz="1600" dirty="0" smtClean="0"/>
                            <a:t>)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Cost</a:t>
                          </a:r>
                        </a:p>
                        <a:p>
                          <a:pPr algn="ctr"/>
                          <a:r>
                            <a:rPr lang="en-US" altLang="zh-HK" sz="1600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  <a:sym typeface="Symbol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altLang="zh-HK" sz="1600" dirty="0" smtClean="0"/>
                            <a:t>)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7.0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200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350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4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3.0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600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HK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16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HK" sz="16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4.5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HK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160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HK" sz="1600" b="0" i="0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200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1.5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HK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16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HK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7890923"/>
                  </p:ext>
                </p:extLst>
              </p:nvPr>
            </p:nvGraphicFramePr>
            <p:xfrm>
              <a:off x="1763687" y="2591152"/>
              <a:ext cx="5688632" cy="2926080"/>
            </p:xfrm>
            <a:graphic>
              <a:graphicData uri="http://schemas.openxmlformats.org/drawingml/2006/table">
                <a:tbl>
                  <a:tblPr firstRow="1">
                    <a:tableStyleId>{073A0DAA-6AF3-43AB-8588-CEC1D06C72B9}</a:tableStyleId>
                  </a:tblPr>
                  <a:tblGrid>
                    <a:gridCol w="1422158"/>
                    <a:gridCol w="1422158"/>
                    <a:gridCol w="1422158"/>
                    <a:gridCol w="1422158"/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Products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99573" t="-3158" r="-199573" b="-41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429" t="-3158" r="-100429" b="-41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00429" t="-3158" r="-429" b="-418947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7.0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200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350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4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3.0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600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429" t="-578182" r="-100429" b="-2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4.5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429" t="-678182" r="-100429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200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1.5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429" t="-778182" r="-100429" b="-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9007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20754" y="5725705"/>
                <a:ext cx="7571726" cy="10156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𝑛</m:t>
                    </m:r>
                    <m:r>
                      <a:rPr lang="en-US" altLang="zh-CN" sz="2000" i="1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=</m:t>
                    </m:r>
                    <m:r>
                      <a:rPr lang="en-US" altLang="zh-CN" sz="2000" b="0" i="1" smtClean="0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3</m:t>
                    </m:r>
                  </m:oMath>
                </a14:m>
                <a:r>
                  <a:rPr lang="en-US" altLang="zh-HK" sz="2000" i="1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𝑘</m:t>
                    </m:r>
                    <m:r>
                      <a:rPr lang="en-US" altLang="zh-CN" sz="2000" i="1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=</m:t>
                    </m:r>
                    <m:r>
                      <a:rPr lang="en-US" altLang="zh-CN" sz="2000" b="0" i="1" smtClean="0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2</m:t>
                    </m:r>
                  </m:oMath>
                </a14:m>
                <a:r>
                  <a:rPr lang="en-US" altLang="zh-HK" sz="2000" i="1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HK" sz="200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zh-HK" sz="200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HK" sz="2000">
                        <a:latin typeface="Cambria Math"/>
                        <a:ea typeface="Cambria Math"/>
                        <a:cs typeface="Times New Roman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HK" sz="200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HK" sz="200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HK" sz="200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HK" sz="200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HK" sz="2000">
                        <a:latin typeface="Cambria Math"/>
                        <a:ea typeface="Cambria Math"/>
                        <a:cs typeface="Times New Roman" pitchFamily="18" charset="0"/>
                      </a:rPr>
                      <m:t>}</m:t>
                    </m:r>
                  </m:oMath>
                </a14:m>
                <a:r>
                  <a:rPr lang="en-US" altLang="zh-CN" sz="2000" i="1" dirty="0">
                    <a:cs typeface="Times New Roman" pitchFamily="18" charset="0"/>
                  </a:rPr>
                  <a:t> </a:t>
                </a:r>
                <a:r>
                  <a:rPr lang="en-US" altLang="zh-HK" sz="2000" i="1" dirty="0" smtClean="0"/>
                  <a:t>;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HK" sz="2000" dirty="0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d>
                      <m:dPr>
                        <m:ctrlP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0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000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HK" sz="2000" b="0" i="0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HK" sz="200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20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000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HK" sz="2000" b="0" i="0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HK" sz="200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≤3</m:t>
                    </m:r>
                    <m:r>
                      <a:rPr lang="en-US" altLang="zh-HK" sz="20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00</m:t>
                    </m:r>
                    <m:r>
                      <a:rPr lang="en-US" altLang="zh-HK" sz="2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  <m:r>
                      <a:rPr lang="en-US" altLang="zh-HK" sz="20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2</m:t>
                    </m:r>
                    <m:r>
                      <a:rPr lang="en-US" altLang="zh-HK" sz="2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00=1</m:t>
                    </m:r>
                    <m:r>
                      <a:rPr lang="en-US" altLang="zh-HK" sz="20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0</m:t>
                    </m:r>
                    <m:r>
                      <a:rPr lang="en-US" altLang="zh-HK" sz="2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0;</m:t>
                    </m:r>
                  </m:oMath>
                </a14:m>
                <a:r>
                  <a:rPr lang="en-US" altLang="zh-HK" sz="2000" i="1" dirty="0" smtClean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000" dirty="0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d>
                      <m:dPr>
                        <m:ctrlP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0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000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HK" sz="2000" b="0" i="0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00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20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000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HK" sz="2000" b="0" i="0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HK" sz="2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r>
                      <a:rPr lang="en-US" altLang="zh-HK" sz="20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250−100=150;</m:t>
                    </m:r>
                  </m:oMath>
                </a14:m>
                <a:endParaRPr lang="en-US" altLang="zh-HK" sz="2000" i="1" dirty="0" smtClean="0">
                  <a:ea typeface="Cambria Math"/>
                  <a:cs typeface="Times New Roman" pitchFamily="18" charset="0"/>
                </a:endParaRPr>
              </a:p>
              <a:p>
                <a:pPr marL="742950" lvl="1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  <m:sSub>
                      <m:sSubPr>
                        <m:ctrlPr>
                          <a:rPr lang="en-US" altLang="zh-HK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HK" sz="2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HK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𝑜</m:t>
                        </m:r>
                      </m:sub>
                    </m:sSub>
                    <m:r>
                      <a:rPr lang="en-US" altLang="zh-HK" sz="20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altLang="zh-HK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HK" sz="20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250, 300,0</m:t>
                        </m:r>
                      </m:e>
                    </m:d>
                    <m:r>
                      <a:rPr lang="en-US" altLang="zh-HK" sz="20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  <a:ea typeface="Cambria Math"/>
                          </a:rPr>
                          <m:t>𝑃𝑟𝑜𝑓𝑖𝑡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  <a:ea typeface="Cambria Math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altLang="zh-HK" sz="20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sz="2000" i="1" dirty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HK" sz="2000" i="1">
                                <a:latin typeface="Cambria Math"/>
                                <a:ea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zh-HK" sz="2000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HK" sz="20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altLang="zh-HK" sz="2000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0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2</m:t>
                    </m:r>
                    <m:r>
                      <a:rPr lang="en-US" altLang="zh-HK" sz="2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50</m:t>
                    </m:r>
                    <m:r>
                      <a:rPr lang="en-US" altLang="zh-HK" sz="20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zh-HK" altLang="en-US" sz="2000" i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754" y="5725705"/>
                <a:ext cx="7571726" cy="1015663"/>
              </a:xfrm>
              <a:prstGeom prst="rect">
                <a:avLst/>
              </a:prstGeom>
              <a:blipFill rotWithShape="1">
                <a:blip r:embed="rId3"/>
                <a:stretch>
                  <a:fillRect t="-2994" b="-718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Problem Definition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7859216" cy="4824536"/>
              </a:xfrm>
            </p:spPr>
            <p:txBody>
              <a:bodyPr>
                <a:normAutofit/>
              </a:bodyPr>
              <a:lstStyle/>
              <a:p>
                <a:r>
                  <a:rPr lang="en-US" altLang="zh-HK" dirty="0" smtClean="0"/>
                  <a:t>Notation</a:t>
                </a:r>
              </a:p>
              <a:p>
                <a:pPr lvl="1"/>
                <a:r>
                  <a:rPr lang="en-US" altLang="zh-HK" sz="2000" dirty="0" smtClean="0"/>
                  <a:t>The </a:t>
                </a:r>
                <a:r>
                  <a:rPr lang="en-US" altLang="zh-HK" sz="2000" dirty="0"/>
                  <a:t>Optimal Profit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 dirty="0">
                            <a:latin typeface="Cambria Math"/>
                          </a:rPr>
                          <m:t>𝑃𝑟𝑜𝑓𝑖𝑡</m:t>
                        </m:r>
                      </m:e>
                      <m:sub>
                        <m:r>
                          <a:rPr lang="en-US" altLang="zh-HK" sz="2000" dirty="0">
                            <a:latin typeface="Cambria Math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altLang="zh-HK" sz="2000" i="1" dirty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sz="20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HK" sz="2000"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zh-HK" sz="200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HK" sz="2000" dirty="0" smtClean="0"/>
                  <a:t> </a:t>
                </a:r>
                <a:r>
                  <a:rPr lang="en-US" altLang="zh-HK" sz="2000" dirty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zh-CN" sz="2000">
                            <a:latin typeface="Cambria Math"/>
                            <a:sym typeface="Symbol"/>
                          </a:rPr>
                          <m:t>𝑄</m:t>
                        </m:r>
                      </m:e>
                      <m:sup>
                        <m:r>
                          <a:rPr lang="en-US" altLang="zh-CN" sz="2000" i="1">
                            <a:latin typeface="Cambria Math"/>
                            <a:sym typeface="Symbol"/>
                          </a:rPr>
                          <m:t>′</m:t>
                        </m:r>
                      </m:sup>
                    </m:sSup>
                  </m:oMath>
                </a14:m>
                <a:endParaRPr lang="en-US" altLang="zh-CN" sz="2000" dirty="0" smtClean="0">
                  <a:sym typeface="Symbol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 dirty="0">
                            <a:latin typeface="Cambria Math"/>
                          </a:rPr>
                          <m:t>𝑃𝑟𝑜𝑓𝑖𝑡</m:t>
                        </m:r>
                      </m:e>
                      <m:sub>
                        <m:r>
                          <a:rPr lang="en-US" altLang="zh-HK" sz="2000" dirty="0">
                            <a:latin typeface="Cambria Math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altLang="zh-HK" sz="2000" i="1" dirty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sz="20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HK" sz="2000"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zh-HK" sz="200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HK" sz="2000" b="0" i="0" smtClean="0">
                        <a:latin typeface="Cambria Math"/>
                      </a:rPr>
                      <m:t>=</m:t>
                    </m:r>
                    <m:r>
                      <a:rPr lang="en-US" altLang="zh-HK" sz="2000" dirty="0">
                        <a:latin typeface="Cambria Math"/>
                      </a:rPr>
                      <m:t>𝑃𝑟𝑜𝑓𝑖𝑡</m:t>
                    </m:r>
                    <m:d>
                      <m:dPr>
                        <m:ctrlPr>
                          <a:rPr lang="en-US" altLang="zh-HK" sz="2000" i="1" dirty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sz="20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HK" sz="2000"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zh-HK" sz="200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HK" sz="200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00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HK" sz="2000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e>
                    </m:d>
                    <m:r>
                      <a:rPr lang="en-US" altLang="zh-HK" sz="20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HK" sz="20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HK" sz="20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HK" sz="200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HK" sz="2000" b="1" i="1">
                                <a:latin typeface="Cambria Math"/>
                              </a:rPr>
                              <m:t>𝒗</m:t>
                            </m:r>
                            <m:r>
                              <a:rPr lang="en-US" altLang="zh-HK" sz="2000" b="1" i="1">
                                <a:latin typeface="Cambria Math"/>
                              </a:rPr>
                              <m:t>′</m:t>
                            </m:r>
                            <m:r>
                              <a:rPr lang="en-US" altLang="zh-HK" sz="2000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altLang="zh-HK" sz="2000" i="1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lim>
                        </m:limLow>
                      </m:fName>
                      <m:e>
                        <m:r>
                          <a:rPr lang="en-US" altLang="zh-HK" sz="2000" i="1" dirty="0">
                            <a:latin typeface="Cambria Math"/>
                            <a:ea typeface="Cambria Math"/>
                          </a:rPr>
                          <m:t>𝑃𝑟𝑜𝑓𝑖𝑡</m:t>
                        </m:r>
                        <m:d>
                          <m:dPr>
                            <m:ctrlPr>
                              <a:rPr lang="en-US" altLang="zh-HK" sz="2000" i="1" dirty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HK" sz="2000" i="1" dirty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HK" sz="2000" i="1">
                                    <a:latin typeface="Cambria Math"/>
                                    <a:ea typeface="Cambria Math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altLang="zh-HK" sz="2000" i="1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HK" sz="20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altLang="zh-HK" sz="2000" b="1" i="1">
                                <a:latin typeface="Cambria Math"/>
                              </a:rPr>
                              <m:t>𝒗</m:t>
                            </m:r>
                            <m:r>
                              <a:rPr lang="en-US" altLang="zh-HK" sz="2000" b="1" i="1">
                                <a:latin typeface="Cambria Math"/>
                              </a:rPr>
                              <m:t>′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zh-CN" sz="2000" dirty="0"/>
                  <a:t> ;</a:t>
                </a:r>
                <a:endParaRPr lang="en-US" altLang="zh-CN" sz="2000" i="1" dirty="0">
                  <a:latin typeface="Cambria Math"/>
                  <a:ea typeface="Cambria Math"/>
                </a:endParaRPr>
              </a:p>
              <a:p>
                <a:pPr marL="457200" lvl="1" indent="0">
                  <a:buNone/>
                </a:pPr>
                <a:endParaRPr lang="en-US" altLang="zh-CN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7859216" cy="4824536"/>
              </a:xfrm>
              <a:blipFill rotWithShape="1">
                <a:blip r:embed="rId4"/>
                <a:stretch>
                  <a:fillRect l="-1707" t="-164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2528669"/>
                  </p:ext>
                </p:extLst>
              </p:nvPr>
            </p:nvGraphicFramePr>
            <p:xfrm>
              <a:off x="1907704" y="2735168"/>
              <a:ext cx="5688632" cy="2926080"/>
            </p:xfrm>
            <a:graphic>
              <a:graphicData uri="http://schemas.openxmlformats.org/drawingml/2006/table">
                <a:tbl>
                  <a:tblPr firstRow="1">
                    <a:tableStyleId>{073A0DAA-6AF3-43AB-8588-CEC1D06C72B9}</a:tableStyleId>
                  </a:tblPr>
                  <a:tblGrid>
                    <a:gridCol w="1422158"/>
                    <a:gridCol w="1422158"/>
                    <a:gridCol w="1422158"/>
                    <a:gridCol w="1422158"/>
                  </a:tblGrid>
                  <a:tr h="2527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Products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Distance-to-beach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HK" sz="1600" dirty="0" smtClean="0"/>
                            <a:t>)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Price </a:t>
                          </a:r>
                        </a:p>
                        <a:p>
                          <a:pPr algn="ctr"/>
                          <a:r>
                            <a:rPr lang="en-US" altLang="zh-HK" sz="160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HK" sz="1600" dirty="0" smtClean="0"/>
                            <a:t>)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Cost</a:t>
                          </a:r>
                        </a:p>
                        <a:p>
                          <a:pPr algn="ctr"/>
                          <a:r>
                            <a:rPr lang="en-US" altLang="zh-HK" sz="1600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  <a:sym typeface="Symbol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altLang="zh-HK" sz="1600" dirty="0" smtClean="0"/>
                            <a:t>)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7.0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200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350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4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3.0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600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HK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16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HK" sz="16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4.5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HK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160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HK" sz="1600" b="0" i="0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200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1.5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HK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16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HK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2528669"/>
                  </p:ext>
                </p:extLst>
              </p:nvPr>
            </p:nvGraphicFramePr>
            <p:xfrm>
              <a:off x="1907704" y="2735168"/>
              <a:ext cx="5688632" cy="2926080"/>
            </p:xfrm>
            <a:graphic>
              <a:graphicData uri="http://schemas.openxmlformats.org/drawingml/2006/table">
                <a:tbl>
                  <a:tblPr firstRow="1">
                    <a:tableStyleId>{073A0DAA-6AF3-43AB-8588-CEC1D06C72B9}</a:tableStyleId>
                  </a:tblPr>
                  <a:tblGrid>
                    <a:gridCol w="1422158"/>
                    <a:gridCol w="1422158"/>
                    <a:gridCol w="1422158"/>
                    <a:gridCol w="1422158"/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Products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0000" t="-3158" r="-199573" b="-41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00858" t="-3158" r="-100429" b="-41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300858" t="-3158" r="-429" b="-418947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7.0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200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350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4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3.0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600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00858" t="-578182" r="-100429" b="-2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4.5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00858" t="-678182" r="-100429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200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1.5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00858" t="-778182" r="-100429" b="-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Rectangle 3"/>
          <p:cNvSpPr/>
          <p:nvPr/>
        </p:nvSpPr>
        <p:spPr>
          <a:xfrm>
            <a:off x="1938265" y="3666796"/>
            <a:ext cx="4217912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8265" y="5006484"/>
            <a:ext cx="4207025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0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80860" y="3693513"/>
                <a:ext cx="3999790" cy="31700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u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𝑛</m:t>
                    </m:r>
                    <m:r>
                      <a:rPr lang="en-US" altLang="zh-CN" sz="2000" i="1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=</m:t>
                    </m:r>
                    <m:r>
                      <a:rPr lang="en-US" altLang="zh-CN" sz="2000" b="0" i="1" smtClean="0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3</m:t>
                    </m:r>
                  </m:oMath>
                </a14:m>
                <a:r>
                  <a:rPr lang="en-US" altLang="zh-HK" sz="2000" i="1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𝑘</m:t>
                    </m:r>
                    <m:r>
                      <a:rPr lang="en-US" altLang="zh-CN" sz="2000" i="1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=</m:t>
                    </m:r>
                    <m:r>
                      <a:rPr lang="en-US" altLang="zh-CN" sz="2000" b="0" i="1" smtClean="0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2</m:t>
                    </m:r>
                  </m:oMath>
                </a14:m>
                <a:r>
                  <a:rPr lang="en-US" altLang="zh-HK" sz="2000" dirty="0" smtClean="0"/>
                  <a:t> :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altLang="zh-HK" sz="2000" i="1" dirty="0">
                    <a:ea typeface="Cambria Math"/>
                    <a:cs typeface="Times New Roman" pitchFamily="18" charset="0"/>
                  </a:rPr>
                  <a:t>W</a:t>
                </a:r>
                <a:r>
                  <a:rPr lang="en-US" altLang="zh-HK" sz="2000" i="1" dirty="0" smtClean="0">
                    <a:ea typeface="Cambria Math"/>
                    <a:cs typeface="Times New Roman" pitchFamily="18" charset="0"/>
                  </a:rPr>
                  <a:t>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HK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zh-HK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HK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0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0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HK" sz="20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20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0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HK" sz="20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HK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endParaRPr lang="en-US" altLang="zh-HK" sz="2000" b="0" i="1" dirty="0" smtClean="0">
                  <a:latin typeface="Cambria Math"/>
                  <a:ea typeface="Cambria Math"/>
                  <a:cs typeface="Times New Roman" pitchFamily="18" charset="0"/>
                </a:endParaRPr>
              </a:p>
              <a:p>
                <a:pPr marL="1200150" lvl="2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HK" sz="2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HK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𝑜</m:t>
                        </m:r>
                      </m:sub>
                    </m:sSub>
                    <m:r>
                      <a:rPr lang="en-US" altLang="zh-HK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altLang="zh-HK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HK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250, 300,0</m:t>
                        </m:r>
                      </m:e>
                    </m:d>
                  </m:oMath>
                </a14:m>
                <a:endParaRPr lang="en-US" altLang="zh-HK" sz="2000" b="0" i="1" dirty="0" smtClean="0">
                  <a:latin typeface="Cambria Math"/>
                  <a:ea typeface="Cambria Math"/>
                  <a:cs typeface="Times New Roman" pitchFamily="18" charset="0"/>
                </a:endParaRPr>
              </a:p>
              <a:p>
                <a:pPr marL="1200150" lvl="2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  <a:ea typeface="Cambria Math"/>
                          </a:rPr>
                          <m:t>𝑃𝑟𝑜𝑓𝑖𝑡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  <a:ea typeface="Cambria Math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altLang="zh-HK" sz="20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sz="2000" i="1" dirty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HK" sz="2000" i="1">
                                <a:latin typeface="Cambria Math"/>
                                <a:ea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zh-HK" sz="2000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HK" sz="20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altLang="zh-HK" sz="2000" i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0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2</m:t>
                    </m:r>
                    <m:r>
                      <a:rPr lang="en-US" altLang="zh-HK" sz="2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50</m:t>
                    </m:r>
                    <m:r>
                      <a:rPr lang="en-US" altLang="zh-HK" sz="20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altLang="zh-HK" sz="2000" b="0" i="1" dirty="0" smtClean="0">
                  <a:ea typeface="Cambria Math"/>
                  <a:cs typeface="Times New Roman" pitchFamily="18" charset="0"/>
                </a:endParaRP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altLang="zh-HK" sz="2000" i="1" dirty="0" smtClean="0"/>
                  <a:t>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HK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zh-HK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HK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0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0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HK" sz="2000" b="0" i="1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20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0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HK" sz="2000" b="0" i="1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HK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endParaRPr lang="en-US" altLang="zh-HK" sz="2000" i="1" dirty="0" smtClean="0">
                  <a:latin typeface="Cambria Math"/>
                  <a:ea typeface="Cambria Math"/>
                  <a:cs typeface="Times New Roman" pitchFamily="18" charset="0"/>
                </a:endParaRPr>
              </a:p>
              <a:p>
                <a:pPr marL="1200150" lvl="2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HK" sz="2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HK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𝑜</m:t>
                        </m:r>
                      </m:sub>
                    </m:sSub>
                    <m:r>
                      <a:rPr lang="en-US" altLang="zh-HK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altLang="zh-HK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HK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0,</m:t>
                        </m:r>
                        <m:r>
                          <a:rPr lang="en-US" altLang="zh-HK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altLang="zh-HK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0</m:t>
                        </m:r>
                        <m:r>
                          <a:rPr lang="en-US" altLang="zh-HK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0, </m:t>
                        </m:r>
                        <m:r>
                          <a:rPr lang="en-US" altLang="zh-HK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45</m:t>
                        </m:r>
                        <m:r>
                          <a:rPr lang="en-US" altLang="zh-HK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altLang="zh-HK" sz="2000" i="1" dirty="0">
                  <a:latin typeface="Cambria Math"/>
                  <a:ea typeface="Cambria Math"/>
                  <a:cs typeface="Times New Roman" pitchFamily="18" charset="0"/>
                </a:endParaRPr>
              </a:p>
              <a:p>
                <a:pPr marL="1200150" lvl="2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  <a:ea typeface="Cambria Math"/>
                          </a:rPr>
                          <m:t>𝑃𝑟𝑜𝑓𝑖𝑡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  <a:ea typeface="Cambria Math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altLang="zh-HK" sz="20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sz="2000" i="1" dirty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HK" sz="2000" i="1">
                                <a:latin typeface="Cambria Math"/>
                                <a:ea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zh-HK" sz="2000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HK" sz="20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altLang="zh-HK" sz="2000" i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0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15</m:t>
                    </m:r>
                    <m:r>
                      <a:rPr lang="en-US" altLang="zh-HK" sz="2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0.</m:t>
                    </m:r>
                  </m:oMath>
                </a14:m>
                <a:endParaRPr lang="en-US" altLang="zh-HK" sz="2000" i="1" dirty="0" smtClean="0">
                  <a:ea typeface="Cambria Math"/>
                  <a:cs typeface="Times New Roman" pitchFamily="18" charset="0"/>
                </a:endParaRP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altLang="zh-HK" sz="2000" i="1" dirty="0"/>
                  <a:t>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HK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zh-HK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HK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0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0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HK" sz="2000" b="0" i="1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20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0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HK" sz="20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HK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endParaRPr lang="en-US" altLang="zh-HK" sz="2000" i="1" dirty="0">
                  <a:ea typeface="Cambria Math"/>
                  <a:cs typeface="Times New Roman" pitchFamily="18" charset="0"/>
                </a:endParaRPr>
              </a:p>
              <a:p>
                <a:pPr marL="1200150" lvl="2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HK" sz="2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HK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𝑜</m:t>
                        </m:r>
                      </m:sub>
                    </m:sSub>
                    <m:r>
                      <a:rPr lang="en-US" altLang="zh-HK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altLang="zh-HK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HK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25</m:t>
                        </m:r>
                        <m:r>
                          <a:rPr lang="en-US" altLang="zh-HK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0, </m:t>
                        </m:r>
                        <m:r>
                          <a:rPr lang="en-US" altLang="zh-HK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0,4</m:t>
                        </m:r>
                        <m:r>
                          <a:rPr lang="en-US" altLang="zh-HK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50</m:t>
                        </m:r>
                      </m:e>
                    </m:d>
                  </m:oMath>
                </a14:m>
                <a:endParaRPr lang="en-US" altLang="zh-HK" sz="2000" i="1" dirty="0">
                  <a:latin typeface="Cambria Math"/>
                  <a:ea typeface="Cambria Math"/>
                  <a:cs typeface="Times New Roman" pitchFamily="18" charset="0"/>
                </a:endParaRPr>
              </a:p>
              <a:p>
                <a:pPr marL="1200150" lvl="2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  <a:ea typeface="Cambria Math"/>
                          </a:rPr>
                          <m:t>𝑃𝑟𝑜𝑓𝑖𝑡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  <a:ea typeface="Cambria Math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altLang="zh-HK" sz="20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sz="2000" i="1" dirty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HK" sz="2000" i="1">
                                <a:latin typeface="Cambria Math"/>
                                <a:ea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zh-HK" sz="2000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HK" sz="20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altLang="zh-HK" sz="2000" i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0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20</m:t>
                    </m:r>
                    <m:r>
                      <a:rPr lang="en-US" altLang="zh-HK" sz="2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0.</m:t>
                    </m:r>
                  </m:oMath>
                </a14:m>
                <a:endParaRPr lang="zh-HK" altLang="en-US" sz="2000" i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860" y="3693513"/>
                <a:ext cx="3999790" cy="3170099"/>
              </a:xfrm>
              <a:prstGeom prst="rect">
                <a:avLst/>
              </a:prstGeom>
              <a:blipFill rotWithShape="1">
                <a:blip r:embed="rId2"/>
                <a:stretch>
                  <a:fillRect l="-1372" t="-962" b="-173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Problem Definition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249676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HK" dirty="0" smtClean="0"/>
                  <a:t>Finding </a:t>
                </a:r>
                <a:r>
                  <a:rPr lang="en-US" altLang="zh-CN" dirty="0" smtClean="0"/>
                  <a:t>Top-k Profitable Products (TPP)</a:t>
                </a:r>
                <a:endParaRPr lang="en-US" altLang="zh-HK" dirty="0" smtClean="0"/>
              </a:p>
              <a:p>
                <a:pPr marL="457200" lvl="1" indent="0">
                  <a:buNone/>
                </a:pPr>
                <a:r>
                  <a:rPr lang="en-US" altLang="zh-HK" sz="2000" dirty="0" smtClean="0"/>
                  <a:t>Given a set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𝑃</m:t>
                    </m:r>
                  </m:oMath>
                </a14:m>
                <a:r>
                  <a:rPr lang="en-US" altLang="zh-HK" sz="2000" dirty="0" smtClean="0"/>
                  <a:t> of existing products and a set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𝑄</m:t>
                    </m:r>
                  </m:oMath>
                </a14:m>
                <a:r>
                  <a:rPr lang="en-US" altLang="zh-HK" sz="2000" dirty="0" smtClean="0"/>
                  <a:t> of possible new products, the goal is to find a subset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HK" sz="200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zh-HK" sz="200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HK" sz="2000" dirty="0" smtClean="0"/>
                  <a:t> of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𝑄</m:t>
                    </m:r>
                  </m:oMath>
                </a14:m>
                <a:r>
                  <a:rPr lang="en-US" altLang="zh-HK" sz="2000" dirty="0" smtClean="0"/>
                  <a:t> such that</a:t>
                </a:r>
              </a:p>
              <a:p>
                <a:pPr marL="1200150" lvl="2" indent="-342900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HK" sz="2000" b="0" i="0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|</m:t>
                        </m:r>
                        <m:r>
                          <a:rPr lang="en-US" altLang="zh-HK" sz="200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zh-HK" sz="200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HK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|=</m:t>
                    </m:r>
                    <m:r>
                      <a:rPr lang="en-US" altLang="zh-HK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𝑘</m:t>
                    </m:r>
                    <m:r>
                      <a:rPr lang="en-US" altLang="zh-HK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;</m:t>
                    </m:r>
                  </m:oMath>
                </a14:m>
                <a:endParaRPr lang="en-US" altLang="zh-HK" sz="2000" b="0" dirty="0" smtClean="0">
                  <a:ea typeface="Cambria Math"/>
                  <a:cs typeface="Times New Roman" pitchFamily="18" charset="0"/>
                </a:endParaRPr>
              </a:p>
              <a:p>
                <a:pPr marL="1200150" lvl="2" indent="-342900"/>
                <a14:m>
                  <m:oMath xmlns:m="http://schemas.openxmlformats.org/officeDocument/2006/math">
                    <m:r>
                      <a:rPr lang="en-US" altLang="zh-HK" sz="2000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altLang="zh-HK" sz="2000" b="0" i="1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altLang="zh-HK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HK" sz="2000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HK" sz="2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altLang="zh-HK" sz="2000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zh-HK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HK" sz="2000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p>
                        <m:r>
                          <a:rPr lang="en-US" altLang="zh-HK" sz="20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altLang="zh-HK" sz="2000" b="0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HK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HK" sz="2000" i="1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HK" sz="20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altLang="zh-HK" sz="20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HK" sz="2000" b="0" i="1" smtClean="0">
                        <a:latin typeface="Cambria Math"/>
                        <a:ea typeface="Cambria Math"/>
                      </a:rPr>
                      <m:t>𝑆𝐾𝑌</m:t>
                    </m:r>
                    <m:r>
                      <a:rPr lang="en-US" altLang="zh-HK" sz="20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HK" sz="2000" b="0" i="1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altLang="zh-HK" sz="2000" b="0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altLang="zh-HK" sz="2000" b="0" i="1" smtClean="0">
                        <a:latin typeface="Cambria Math"/>
                        <a:ea typeface="Cambria Math"/>
                      </a:rPr>
                      <m:t>𝑄</m:t>
                    </m:r>
                    <m:r>
                      <a:rPr lang="en-US" altLang="zh-HK" sz="2000" b="0" i="1" smtClean="0">
                        <a:latin typeface="Cambria Math"/>
                        <a:ea typeface="Cambria Math"/>
                      </a:rPr>
                      <m:t>′)</m:t>
                    </m:r>
                  </m:oMath>
                </a14:m>
                <a:endParaRPr lang="en-US" altLang="zh-HK" sz="2000" dirty="0" smtClean="0"/>
              </a:p>
              <a:p>
                <a:pPr marL="1200150" lvl="2" indent="-342900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 i="1">
                            <a:latin typeface="Cambria Math"/>
                          </a:rPr>
                          <m:t>𝑃𝑟𝑜𝑓𝑖</m:t>
                        </m:r>
                        <m:r>
                          <a:rPr lang="en-US" altLang="zh-HK" sz="20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HK" sz="2000" b="0" i="1" smtClean="0">
                            <a:latin typeface="Cambria Math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altLang="zh-HK" sz="20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HK" sz="2000" b="0" i="1" smtClean="0"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zh-HK" sz="20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HK" sz="20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HK" sz="2000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HK" sz="2000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HK" sz="2000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altLang="zh-HK" sz="2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HK" sz="2000" b="0" i="1" smtClean="0">
                                    <a:latin typeface="Cambria Math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altLang="zh-HK" sz="2000" b="0" i="1" smtClean="0">
                                    <a:latin typeface="Cambria Math"/>
                                  </a:rPr>
                                  <m:t>′′</m:t>
                                </m:r>
                              </m:sup>
                            </m:sSup>
                            <m:r>
                              <a:rPr lang="en-US" altLang="zh-HK" sz="2000" b="0" i="1" smtClean="0">
                                <a:latin typeface="Cambria Math"/>
                                <a:ea typeface="Cambria Math"/>
                              </a:rPr>
                              <m:t>⊂</m:t>
                            </m:r>
                            <m:r>
                              <a:rPr lang="en-US" altLang="zh-HK" sz="2000" b="0" i="1" smtClean="0">
                                <a:latin typeface="Cambria Math"/>
                                <a:ea typeface="Cambria Math"/>
                              </a:rPr>
                              <m:t>𝑄</m:t>
                            </m:r>
                            <m:r>
                              <a:rPr lang="en-US" altLang="zh-HK" sz="20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HK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HK" sz="2000" b="0" i="1" smtClean="0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altLang="zh-HK" sz="2000" i="1">
                                    <a:latin typeface="Cambria Math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altLang="zh-HK" sz="2000" i="1">
                                    <a:latin typeface="Cambria Math"/>
                                  </a:rPr>
                                  <m:t>′′</m:t>
                                </m:r>
                              </m:sup>
                            </m:sSup>
                            <m:r>
                              <a:rPr lang="en-US" altLang="zh-HK" sz="2000" b="0" i="1" smtClean="0">
                                <a:latin typeface="Cambria Math"/>
                              </a:rPr>
                              <m:t>|=</m:t>
                            </m:r>
                            <m:r>
                              <a:rPr lang="en-US" altLang="zh-HK" sz="2000" b="0" i="1" smtClean="0">
                                <a:latin typeface="Cambria Math"/>
                              </a:rPr>
                              <m:t>𝑘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altLang="zh-HK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000" i="1">
                                <a:latin typeface="Cambria Math"/>
                              </a:rPr>
                              <m:t>𝑃𝑟𝑜𝑓𝑖𝑡</m:t>
                            </m:r>
                          </m:e>
                          <m:sub>
                            <m:r>
                              <a:rPr lang="en-US" altLang="zh-HK" sz="2000" i="1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  <m:d>
                          <m:dPr>
                            <m:ctrlPr>
                              <a:rPr lang="en-US" altLang="zh-HK" sz="20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HK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HK" sz="2000" i="1">
                                    <a:latin typeface="Cambria Math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altLang="zh-HK" sz="2000" i="1">
                                    <a:latin typeface="Cambria Math"/>
                                  </a:rPr>
                                  <m:t>′</m:t>
                                </m:r>
                                <m:r>
                                  <a:rPr lang="en-US" altLang="zh-HK" sz="2000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altLang="zh-HK" sz="2000" dirty="0" smtClean="0"/>
                  <a:t>. </a:t>
                </a:r>
                <a:endParaRPr lang="en-US" altLang="zh-HK" sz="2000" dirty="0"/>
              </a:p>
              <a:p>
                <a:pPr marL="1200150" lvl="2" indent="-342900"/>
                <a:endParaRPr lang="zh-HK" alt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2496761"/>
              </a:xfrm>
              <a:blipFill rotWithShape="1">
                <a:blip r:embed="rId3"/>
                <a:stretch>
                  <a:fillRect l="-1630" t="-512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7450647"/>
                  </p:ext>
                </p:extLst>
              </p:nvPr>
            </p:nvGraphicFramePr>
            <p:xfrm>
              <a:off x="10886" y="3688080"/>
              <a:ext cx="3816424" cy="3169920"/>
            </p:xfrm>
            <a:graphic>
              <a:graphicData uri="http://schemas.openxmlformats.org/drawingml/2006/table">
                <a:tbl>
                  <a:tblPr firstRow="1">
                    <a:tableStyleId>{073A0DAA-6AF3-43AB-8588-CEC1D06C72B9}</a:tableStyleId>
                  </a:tblPr>
                  <a:tblGrid>
                    <a:gridCol w="954106"/>
                    <a:gridCol w="1086728"/>
                    <a:gridCol w="821484"/>
                    <a:gridCol w="954106"/>
                  </a:tblGrid>
                  <a:tr h="2527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Products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Distance-to-beach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HK" sz="1600" dirty="0" smtClean="0"/>
                            <a:t>)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Price </a:t>
                          </a:r>
                        </a:p>
                        <a:p>
                          <a:pPr algn="ctr"/>
                          <a:r>
                            <a:rPr lang="en-US" altLang="zh-HK" sz="160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HK" sz="1600" dirty="0" smtClean="0"/>
                            <a:t>)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Cost</a:t>
                          </a:r>
                        </a:p>
                        <a:p>
                          <a:pPr algn="ctr"/>
                          <a:r>
                            <a:rPr lang="en-US" altLang="zh-HK" sz="1600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  <a:sym typeface="Symbol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altLang="zh-HK" sz="1600" dirty="0" smtClean="0"/>
                            <a:t>)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7.0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200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350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4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3.0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600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?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4.5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?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200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1.5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?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7450647"/>
                  </p:ext>
                </p:extLst>
              </p:nvPr>
            </p:nvGraphicFramePr>
            <p:xfrm>
              <a:off x="10886" y="3688080"/>
              <a:ext cx="3816424" cy="3169920"/>
            </p:xfrm>
            <a:graphic>
              <a:graphicData uri="http://schemas.openxmlformats.org/drawingml/2006/table">
                <a:tbl>
                  <a:tblPr firstRow="1">
                    <a:tableStyleId>{073A0DAA-6AF3-43AB-8588-CEC1D06C72B9}</a:tableStyleId>
                  </a:tblPr>
                  <a:tblGrid>
                    <a:gridCol w="954106"/>
                    <a:gridCol w="1086728"/>
                    <a:gridCol w="821484"/>
                    <a:gridCol w="954106"/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Products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88764" t="-2222" r="-163483" b="-29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48889" t="-2222" r="-115556" b="-29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01923" t="-2222" b="-294815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7.0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200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350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4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3.0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600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?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4.5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?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200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1.5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?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281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uiExpand="1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Related Work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292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HK" dirty="0" smtClean="0"/>
              <a:t>Skyline Concept</a:t>
            </a:r>
          </a:p>
          <a:p>
            <a:pPr lvl="1"/>
            <a:r>
              <a:rPr lang="en-US" altLang="zh-HK" sz="2000" dirty="0" smtClean="0"/>
              <a:t>Admissible points [1]</a:t>
            </a:r>
          </a:p>
          <a:p>
            <a:pPr lvl="1"/>
            <a:r>
              <a:rPr lang="en-US" altLang="zh-HK" sz="2000" dirty="0" smtClean="0"/>
              <a:t>Maximal vectors [2]</a:t>
            </a:r>
          </a:p>
          <a:p>
            <a:pPr lvl="1"/>
            <a:r>
              <a:rPr lang="en-US" altLang="zh-HK" sz="2000" dirty="0" smtClean="0"/>
              <a:t>Skyline in database [3]</a:t>
            </a:r>
            <a:endParaRPr lang="en-US" altLang="zh-HK" dirty="0"/>
          </a:p>
          <a:p>
            <a:r>
              <a:rPr lang="en-US" altLang="zh-HK" dirty="0" smtClean="0"/>
              <a:t>Variations of Skyline</a:t>
            </a:r>
          </a:p>
          <a:p>
            <a:pPr lvl="1"/>
            <a:r>
              <a:rPr lang="en-US" altLang="zh-HK" sz="2200" dirty="0" smtClean="0"/>
              <a:t>Computation of Skyline</a:t>
            </a:r>
          </a:p>
          <a:p>
            <a:pPr lvl="2"/>
            <a:r>
              <a:rPr lang="en-US" altLang="zh-HK" sz="2200" dirty="0" smtClean="0"/>
              <a:t>Bitmap [4]</a:t>
            </a:r>
          </a:p>
          <a:p>
            <a:pPr lvl="2"/>
            <a:r>
              <a:rPr lang="en-US" altLang="zh-HK" sz="2200" dirty="0" smtClean="0"/>
              <a:t>Nearest Neighbor (NN)[5]</a:t>
            </a:r>
          </a:p>
          <a:p>
            <a:pPr lvl="2"/>
            <a:r>
              <a:rPr lang="en-US" altLang="zh-HK" sz="2200" dirty="0" smtClean="0"/>
              <a:t>Branch and Bound Skyline (BBS)[6]</a:t>
            </a:r>
          </a:p>
          <a:p>
            <a:pPr lvl="1"/>
            <a:r>
              <a:rPr lang="en-US" altLang="zh-HK" sz="2200" dirty="0" smtClean="0"/>
              <a:t>Top-K queries</a:t>
            </a:r>
          </a:p>
          <a:p>
            <a:pPr lvl="2"/>
            <a:r>
              <a:rPr lang="en-US" altLang="zh-HK" sz="2200" dirty="0" smtClean="0"/>
              <a:t>Ranked Skyline [6]</a:t>
            </a:r>
          </a:p>
          <a:p>
            <a:pPr lvl="2"/>
            <a:r>
              <a:rPr lang="en-US" altLang="zh-HK" sz="2200" dirty="0" smtClean="0"/>
              <a:t>Representative skyline queries [7][8]</a:t>
            </a:r>
          </a:p>
          <a:p>
            <a:pPr lvl="2"/>
            <a:r>
              <a:rPr lang="en-US" altLang="zh-HK" sz="2200" dirty="0" smtClean="0"/>
              <a:t>Reverse Skyline queries [9]</a:t>
            </a:r>
          </a:p>
          <a:p>
            <a:pPr lvl="1"/>
            <a:r>
              <a:rPr lang="en-US" altLang="zh-HK" sz="2200" dirty="0" smtClean="0"/>
              <a:t>Create “Skyline” queries [10]</a:t>
            </a:r>
            <a:endParaRPr lang="zh-HK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86952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Proposed Algorithms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Analyses</a:t>
            </a:r>
          </a:p>
          <a:p>
            <a:pPr lvl="1"/>
            <a:r>
              <a:rPr lang="en-US" altLang="zh-HK" sz="2400" dirty="0" smtClean="0"/>
              <a:t>Price Correlation</a:t>
            </a:r>
          </a:p>
          <a:p>
            <a:pPr marL="914400" lvl="2" indent="0">
              <a:buNone/>
            </a:pPr>
            <a:endParaRPr lang="zh-HK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142346"/>
                  </p:ext>
                </p:extLst>
              </p:nvPr>
            </p:nvGraphicFramePr>
            <p:xfrm>
              <a:off x="0" y="2838550"/>
              <a:ext cx="3816424" cy="3169920"/>
            </p:xfrm>
            <a:graphic>
              <a:graphicData uri="http://schemas.openxmlformats.org/drawingml/2006/table">
                <a:tbl>
                  <a:tblPr firstRow="1">
                    <a:tableStyleId>{073A0DAA-6AF3-43AB-8588-CEC1D06C72B9}</a:tableStyleId>
                  </a:tblPr>
                  <a:tblGrid>
                    <a:gridCol w="954106"/>
                    <a:gridCol w="1025606"/>
                    <a:gridCol w="882606"/>
                    <a:gridCol w="954106"/>
                  </a:tblGrid>
                  <a:tr h="2527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Products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Distance-to-beach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HK" sz="1600" dirty="0" smtClean="0"/>
                            <a:t>)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Price </a:t>
                          </a:r>
                        </a:p>
                        <a:p>
                          <a:pPr algn="ctr"/>
                          <a:r>
                            <a:rPr lang="en-US" altLang="zh-HK" sz="160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HK" sz="1600" dirty="0" smtClean="0"/>
                            <a:t>)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Cost</a:t>
                          </a:r>
                        </a:p>
                        <a:p>
                          <a:pPr algn="ctr"/>
                          <a:r>
                            <a:rPr lang="en-US" altLang="zh-HK" sz="1600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  <a:sym typeface="Symbol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altLang="zh-HK" sz="1600" dirty="0" smtClean="0"/>
                            <a:t>)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7.0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200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350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4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3.0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600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?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4.5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?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200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1.5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?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142346"/>
                  </p:ext>
                </p:extLst>
              </p:nvPr>
            </p:nvGraphicFramePr>
            <p:xfrm>
              <a:off x="0" y="2838550"/>
              <a:ext cx="3816424" cy="3169920"/>
            </p:xfrm>
            <a:graphic>
              <a:graphicData uri="http://schemas.openxmlformats.org/drawingml/2006/table">
                <a:tbl>
                  <a:tblPr firstRow="1">
                    <a:tableStyleId>{073A0DAA-6AF3-43AB-8588-CEC1D06C72B9}</a:tableStyleId>
                  </a:tblPr>
                  <a:tblGrid>
                    <a:gridCol w="954106"/>
                    <a:gridCol w="1025606"/>
                    <a:gridCol w="882606"/>
                    <a:gridCol w="954106"/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Products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3452" t="-2222" r="-179762" b="-29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24138" t="-2222" r="-108276" b="-29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1282" t="-2222" r="-641" b="-294815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7.0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200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350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4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3.0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600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?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4.5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?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200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1.5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?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23928" y="2852936"/>
                <a:ext cx="4572000" cy="22467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800100" lvl="1" indent="-342900">
                  <a:buFont typeface="Wingdings" pitchFamily="2" charset="2"/>
                  <a:buChar char="u"/>
                </a:pPr>
                <a:r>
                  <a:rPr lang="en-US" altLang="zh-CN" sz="2000" i="1" dirty="0" smtClean="0">
                    <a:ea typeface="Cambria Math"/>
                    <a:cs typeface="Times New Roman" pitchFamily="18" charset="0"/>
                    <a:sym typeface="Symbol"/>
                  </a:rPr>
                  <a:t>Example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𝑛</m:t>
                    </m:r>
                    <m:r>
                      <a:rPr lang="en-US" altLang="zh-CN" sz="2000" i="1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=3</m:t>
                    </m:r>
                  </m:oMath>
                </a14:m>
                <a:r>
                  <a:rPr lang="en-US" altLang="zh-HK" sz="2000" i="1" dirty="0"/>
                  <a:t>,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𝑘</m:t>
                    </m:r>
                    <m:r>
                      <a:rPr lang="en-US" altLang="zh-CN" sz="2000" i="1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=2</m:t>
                    </m:r>
                  </m:oMath>
                </a14:m>
                <a:r>
                  <a:rPr lang="en-US" altLang="zh-HK" sz="2000" i="1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HK" sz="200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zh-HK" sz="200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HK" sz="2000">
                        <a:latin typeface="Cambria Math"/>
                        <a:ea typeface="Cambria Math"/>
                        <a:cs typeface="Times New Roman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HK" sz="200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HK" sz="200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HK" sz="200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HK" sz="200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HK" sz="2000">
                        <a:latin typeface="Cambria Math"/>
                        <a:ea typeface="Cambria Math"/>
                        <a:cs typeface="Times New Roman" pitchFamily="18" charset="0"/>
                      </a:rPr>
                      <m:t>}</m:t>
                    </m:r>
                  </m:oMath>
                </a14:m>
                <a:r>
                  <a:rPr lang="en-US" altLang="zh-CN" sz="2000" i="1" dirty="0">
                    <a:cs typeface="Times New Roman" pitchFamily="18" charset="0"/>
                  </a:rPr>
                  <a:t> </a:t>
                </a:r>
                <a:r>
                  <a:rPr lang="en-US" altLang="zh-HK" sz="2000" i="1" dirty="0"/>
                  <a:t>;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000" dirty="0">
                          <a:latin typeface="Cambria Math"/>
                          <a:ea typeface="Cambria Math"/>
                          <a:cs typeface="Times New Roman" pitchFamily="18" charset="0"/>
                        </a:rPr>
                        <m:t>∆</m:t>
                      </m:r>
                      <m:d>
                        <m:dPr>
                          <m:ctrlPr>
                            <a:rPr lang="en-US" altLang="zh-HK" sz="2000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HK" sz="2000" i="1" dirty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2000" dirty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HK" sz="2000" dirty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HK" sz="2000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HK" sz="2000" i="1" dirty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2000" dirty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HK" sz="2000" dirty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HK" sz="2000" i="1" dirty="0">
                          <a:latin typeface="Cambria Math"/>
                          <a:ea typeface="Cambria Math"/>
                          <a:cs typeface="Times New Roman" pitchFamily="18" charset="0"/>
                        </a:rPr>
                        <m:t>≤</m:t>
                      </m:r>
                      <m:r>
                        <a:rPr lang="en-US" altLang="zh-HK" sz="2000" b="0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30</m:t>
                      </m:r>
                      <m:r>
                        <a:rPr lang="en-US" altLang="zh-HK" sz="2000" i="1" dirty="0">
                          <a:latin typeface="Cambria Math"/>
                          <a:ea typeface="Cambria Math"/>
                          <a:cs typeface="Times New Roman" pitchFamily="18" charset="0"/>
                        </a:rPr>
                        <m:t>0−100=</m:t>
                      </m:r>
                      <m:r>
                        <a:rPr lang="en-US" altLang="zh-HK" sz="2000" b="0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20</m:t>
                      </m:r>
                      <m:r>
                        <a:rPr lang="en-US" altLang="zh-HK" sz="2000" i="1" dirty="0">
                          <a:latin typeface="Cambria Math"/>
                          <a:ea typeface="Cambria Math"/>
                          <a:cs typeface="Times New Roman" pitchFamily="18" charset="0"/>
                        </a:rPr>
                        <m:t>0;</m:t>
                      </m:r>
                    </m:oMath>
                  </m:oMathPara>
                </a14:m>
                <a:endParaRPr lang="en-US" altLang="zh-HK" sz="2000" i="1" dirty="0" smtClean="0">
                  <a:ea typeface="Cambria Math"/>
                  <a:cs typeface="Times New Roman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0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∴</m:t>
                      </m:r>
                      <m:r>
                        <a:rPr lang="en-US" altLang="zh-HK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HK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HK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HK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HK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=300</m:t>
                      </m:r>
                    </m:oMath>
                  </m:oMathPara>
                </a14:m>
                <a:endParaRPr lang="en-US" altLang="zh-HK" sz="2000" i="1" dirty="0" smtClean="0">
                  <a:ea typeface="Cambria Math"/>
                  <a:cs typeface="Times New Roman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000" dirty="0">
                          <a:latin typeface="Cambria Math"/>
                          <a:ea typeface="Cambria Math"/>
                          <a:cs typeface="Times New Roman" pitchFamily="18" charset="0"/>
                        </a:rPr>
                        <m:t>∆</m:t>
                      </m:r>
                      <m:d>
                        <m:dPr>
                          <m:ctrlPr>
                            <a:rPr lang="en-US" altLang="zh-HK" sz="2000" i="1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HK" sz="2000" i="1" dirty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2000" dirty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HK" sz="2000" dirty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HK" sz="2000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HK" sz="2000" i="1" dirty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2000" dirty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HK" sz="2000" dirty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HK" sz="2000" i="1" dirty="0">
                          <a:latin typeface="Cambria Math"/>
                          <a:ea typeface="Cambria Math"/>
                          <a:cs typeface="Times New Roman" pitchFamily="18" charset="0"/>
                        </a:rPr>
                        <m:t>≤300−200=100;</m:t>
                      </m:r>
                    </m:oMath>
                  </m:oMathPara>
                </a14:m>
                <a:endParaRPr lang="en-US" altLang="zh-HK" sz="2000" i="1" dirty="0" smtClean="0">
                  <a:ea typeface="Cambria Math"/>
                  <a:cs typeface="Times New Roman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0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∴ </m:t>
                      </m:r>
                      <m:sSub>
                        <m:sSubPr>
                          <m:ctrlPr>
                            <a:rPr lang="en-US" altLang="zh-HK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HK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HK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HK" sz="20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=300</m:t>
                      </m:r>
                    </m:oMath>
                  </m:oMathPara>
                </a14:m>
                <a:endParaRPr lang="en-US" altLang="zh-HK" sz="2000" i="1" dirty="0">
                  <a:ea typeface="Cambria Math"/>
                  <a:cs typeface="Times New Roman" pitchFamily="18" charset="0"/>
                </a:endParaRPr>
              </a:p>
              <a:p>
                <a:pPr lvl="2"/>
                <a:r>
                  <a:rPr lang="en-US" altLang="zh-HK" sz="2000" i="1" dirty="0" smtClean="0">
                    <a:ea typeface="Cambria Math"/>
                    <a:cs typeface="Times New Roman" pitchFamily="18" charset="0"/>
                  </a:rPr>
                  <a:t>However,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HK" sz="200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HK" sz="2000" b="0" i="0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sz="2000" i="1" dirty="0" smtClean="0">
                    <a:ea typeface="Cambria Math"/>
                    <a:cs typeface="Times New Roman" pitchFamily="18" charset="0"/>
                  </a:rPr>
                  <a:t> </a:t>
                </a:r>
                <a:r>
                  <a:rPr lang="en-US" altLang="zh-CN" sz="2000" i="1" dirty="0" smtClean="0">
                    <a:ea typeface="Cambria Math"/>
                    <a:cs typeface="Times New Roman" pitchFamily="18" charset="0"/>
                  </a:rPr>
                  <a:t>is </a:t>
                </a:r>
                <a:r>
                  <a:rPr lang="en-US" altLang="zh-CN" sz="2000" i="1" dirty="0" smtClean="0">
                    <a:solidFill>
                      <a:srgbClr val="FF0000"/>
                    </a:solidFill>
                    <a:ea typeface="Cambria Math"/>
                    <a:cs typeface="Times New Roman" pitchFamily="18" charset="0"/>
                  </a:rPr>
                  <a:t>better</a:t>
                </a:r>
                <a:r>
                  <a:rPr lang="en-US" altLang="zh-CN" sz="2000" i="1" dirty="0" smtClean="0">
                    <a:ea typeface="Cambria Math"/>
                    <a:cs typeface="Times New Roman" pitchFamily="18" charset="0"/>
                  </a:rPr>
                  <a:t> than</a:t>
                </a:r>
                <a:r>
                  <a:rPr lang="en-US" altLang="zh-HK" sz="2000" i="1" dirty="0" smtClean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HK" sz="200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HK" sz="2000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sz="2000" i="1" dirty="0" smtClean="0">
                    <a:ea typeface="Cambria Math"/>
                    <a:cs typeface="Times New Roman" pitchFamily="18" charset="0"/>
                  </a:rPr>
                  <a:t>!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852936"/>
                <a:ext cx="4572000" cy="2246769"/>
              </a:xfrm>
              <a:prstGeom prst="rect">
                <a:avLst/>
              </a:prstGeom>
              <a:blipFill rotWithShape="1">
                <a:blip r:embed="rId3"/>
                <a:stretch>
                  <a:fillRect t="-1355" b="-379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997386"/>
              </p:ext>
            </p:extLst>
          </p:nvPr>
        </p:nvGraphicFramePr>
        <p:xfrm>
          <a:off x="1990598" y="5013176"/>
          <a:ext cx="864096" cy="33528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64096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600" dirty="0" smtClean="0">
                          <a:solidFill>
                            <a:srgbClr val="FF0000"/>
                          </a:solidFill>
                        </a:rPr>
                        <a:t>300</a:t>
                      </a:r>
                      <a:endParaRPr lang="zh-HK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4005064"/>
            <a:ext cx="2843808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16016" y="5229200"/>
                <a:ext cx="37799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2000" dirty="0" smtClean="0">
                    <a:solidFill>
                      <a:srgbClr val="FF0000"/>
                    </a:solidFill>
                  </a:rPr>
                  <a:t>In order to avoid Price Correlation, we sort all the products in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𝑄</m:t>
                    </m:r>
                  </m:oMath>
                </a14:m>
                <a:r>
                  <a:rPr lang="en-US" altLang="zh-HK" sz="2000" dirty="0" smtClean="0">
                    <a:solidFill>
                      <a:srgbClr val="FF0000"/>
                    </a:solidFill>
                  </a:rPr>
                  <a:t>.</a:t>
                </a:r>
                <a:endParaRPr lang="zh-HK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229200"/>
                <a:ext cx="3779912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1774" t="-4310" r="-2097" b="-1465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934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Proposed Algorithms</a:t>
            </a:r>
            <a:endParaRPr lang="zh-HK" alt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Flow</a:t>
            </a:r>
            <a:endParaRPr lang="en-US" altLang="zh-HK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n 14"/>
              <p:cNvSpPr/>
              <p:nvPr/>
            </p:nvSpPr>
            <p:spPr>
              <a:xfrm>
                <a:off x="111358" y="2362494"/>
                <a:ext cx="1511152" cy="1819864"/>
              </a:xfrm>
              <a:prstGeom prst="can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>
                          <a:solidFill>
                            <a:schemeClr val="bg1"/>
                          </a:solidFill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zh-HK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Can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58" y="2362494"/>
                <a:ext cx="1511152" cy="1819864"/>
              </a:xfrm>
              <a:prstGeom prst="can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Bent Arrow 23"/>
          <p:cNvSpPr/>
          <p:nvPr/>
        </p:nvSpPr>
        <p:spPr>
          <a:xfrm flipV="1">
            <a:off x="722410" y="4298464"/>
            <a:ext cx="1257302" cy="1428590"/>
          </a:xfrm>
          <a:prstGeom prst="bentArrow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1756" y="4646744"/>
            <a:ext cx="1178357" cy="1161892"/>
            <a:chOff x="3845840" y="415023"/>
            <a:chExt cx="1385196" cy="1385196"/>
          </a:xfrm>
        </p:grpSpPr>
        <p:sp>
          <p:nvSpPr>
            <p:cNvPr id="12" name="Oval 11"/>
            <p:cNvSpPr/>
            <p:nvPr/>
          </p:nvSpPr>
          <p:spPr>
            <a:xfrm>
              <a:off x="3845840" y="415023"/>
              <a:ext cx="1385196" cy="138519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4"/>
                <p:cNvSpPr/>
                <p:nvPr/>
              </p:nvSpPr>
              <p:spPr>
                <a:xfrm>
                  <a:off x="4048696" y="617880"/>
                  <a:ext cx="1048909" cy="97948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5400" tIns="25400" rIns="25400" bIns="25400" numCol="1" spcCol="1270" anchor="ctr" anchorCtr="0">
                  <a:noAutofit/>
                </a:bodyPr>
                <a:lstStyle/>
                <a:p>
                  <a:pPr lvl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HK" sz="1600" kern="1200" dirty="0" smtClean="0"/>
                    <a:t>Select </a:t>
                  </a:r>
                  <a14:m>
                    <m:oMath xmlns:m="http://schemas.openxmlformats.org/officeDocument/2006/math">
                      <m:r>
                        <a:rPr lang="en-US" altLang="zh-HK" sz="1600" i="1" kern="1200" dirty="0" smtClean="0">
                          <a:latin typeface="Cambria Math"/>
                        </a:rPr>
                        <m:t>𝑘</m:t>
                      </m:r>
                    </m:oMath>
                  </a14:m>
                  <a:r>
                    <a:rPr lang="en-US" altLang="zh-HK" sz="1600" kern="1200" dirty="0" smtClean="0"/>
                    <a:t> products into </a:t>
                  </a:r>
                  <a14:m>
                    <m:oMath xmlns:m="http://schemas.openxmlformats.org/officeDocument/2006/math">
                      <m:r>
                        <a:rPr lang="en-US" altLang="zh-HK" sz="1600" i="1" kern="1200" dirty="0" smtClean="0">
                          <a:latin typeface="Cambria Math"/>
                        </a:rPr>
                        <m:t>𝑄</m:t>
                      </m:r>
                      <m:r>
                        <a:rPr lang="en-US" altLang="zh-HK" sz="1600" i="1" kern="1200" dirty="0" smtClean="0">
                          <a:latin typeface="Cambria Math"/>
                        </a:rPr>
                        <m:t>’</m:t>
                      </m:r>
                    </m:oMath>
                  </a14:m>
                  <a:endParaRPr lang="zh-HK" altLang="en-US" sz="1600" kern="1200" dirty="0"/>
                </a:p>
              </p:txBody>
            </p:sp>
          </mc:Choice>
          <mc:Fallback xmlns="">
            <p:sp>
              <p:nvSpPr>
                <p:cNvPr id="13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8696" y="617880"/>
                  <a:ext cx="1048909" cy="97948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795" t="-741" r="-10274" b="-5185"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2051720" y="3789040"/>
            <a:ext cx="1008112" cy="2952328"/>
            <a:chOff x="2051720" y="3789040"/>
            <a:chExt cx="1008112" cy="2952328"/>
          </a:xfrm>
        </p:grpSpPr>
        <p:sp>
          <p:nvSpPr>
            <p:cNvPr id="26" name="Rectangle 25"/>
            <p:cNvSpPr/>
            <p:nvPr/>
          </p:nvSpPr>
          <p:spPr>
            <a:xfrm>
              <a:off x="2051720" y="3789040"/>
              <a:ext cx="1008112" cy="295232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tx1"/>
                </a:gs>
              </a:gsLst>
              <a:lin ang="5400000" scaled="1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HK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zh-HK" dirty="0">
                <a:solidFill>
                  <a:schemeClr val="tx1"/>
                </a:solidFill>
              </a:endParaRPr>
            </a:p>
            <a:p>
              <a:pPr algn="ctr"/>
              <a:endParaRPr lang="en-US" altLang="zh-HK" dirty="0">
                <a:solidFill>
                  <a:schemeClr val="tx1"/>
                </a:solidFill>
              </a:endParaRPr>
            </a:p>
            <a:p>
              <a:pPr algn="ctr"/>
              <a:endParaRPr lang="en-US" altLang="zh-HK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altLang="zh-HK" sz="2800" dirty="0" smtClean="0">
                  <a:solidFill>
                    <a:schemeClr val="bg1"/>
                  </a:solidFill>
                </a:rPr>
                <a:t>. . . </a:t>
              </a:r>
              <a:endParaRPr lang="en-US" altLang="zh-HK" sz="2800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n 24"/>
                <p:cNvSpPr/>
                <p:nvPr/>
              </p:nvSpPr>
              <p:spPr>
                <a:xfrm>
                  <a:off x="2267744" y="3885372"/>
                  <a:ext cx="576064" cy="530527"/>
                </a:xfrm>
                <a:prstGeom prst="can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zh-HK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Can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744" y="3885372"/>
                  <a:ext cx="576064" cy="530527"/>
                </a:xfrm>
                <a:prstGeom prst="can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n 26"/>
                <p:cNvSpPr/>
                <p:nvPr/>
              </p:nvSpPr>
              <p:spPr>
                <a:xfrm>
                  <a:off x="2267744" y="4544051"/>
                  <a:ext cx="576064" cy="530527"/>
                </a:xfrm>
                <a:prstGeom prst="can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zh-HK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Can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744" y="4544051"/>
                  <a:ext cx="576064" cy="530527"/>
                </a:xfrm>
                <a:prstGeom prst="can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n 28"/>
                <p:cNvSpPr/>
                <p:nvPr/>
              </p:nvSpPr>
              <p:spPr>
                <a:xfrm>
                  <a:off x="2267744" y="6141095"/>
                  <a:ext cx="576064" cy="530527"/>
                </a:xfrm>
                <a:prstGeom prst="can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zh-CN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zh-HK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Can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744" y="6141095"/>
                  <a:ext cx="576064" cy="530527"/>
                </a:xfrm>
                <a:prstGeom prst="can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n 33"/>
                <p:cNvSpPr/>
                <p:nvPr/>
              </p:nvSpPr>
              <p:spPr>
                <a:xfrm>
                  <a:off x="2267744" y="5202729"/>
                  <a:ext cx="576064" cy="530527"/>
                </a:xfrm>
                <a:prstGeom prst="can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CN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zh-HK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Can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744" y="5202729"/>
                  <a:ext cx="576064" cy="530527"/>
                </a:xfrm>
                <a:prstGeom prst="can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Bent Arrow 34"/>
          <p:cNvSpPr/>
          <p:nvPr/>
        </p:nvSpPr>
        <p:spPr>
          <a:xfrm rot="16200000" flipV="1">
            <a:off x="3262228" y="4168076"/>
            <a:ext cx="1290776" cy="1551552"/>
          </a:xfrm>
          <a:prstGeom prst="bentArrow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743158" y="4809314"/>
            <a:ext cx="1224135" cy="1230528"/>
            <a:chOff x="3845840" y="415023"/>
            <a:chExt cx="1385196" cy="1385196"/>
          </a:xfrm>
        </p:grpSpPr>
        <p:sp>
          <p:nvSpPr>
            <p:cNvPr id="8" name="Oval 7"/>
            <p:cNvSpPr/>
            <p:nvPr/>
          </p:nvSpPr>
          <p:spPr>
            <a:xfrm>
              <a:off x="3845840" y="415023"/>
              <a:ext cx="1385196" cy="138519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4"/>
                <p:cNvSpPr/>
                <p:nvPr/>
              </p:nvSpPr>
              <p:spPr>
                <a:xfrm>
                  <a:off x="3972988" y="617880"/>
                  <a:ext cx="1182339" cy="97948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5400" tIns="25400" rIns="25400" bIns="25400" numCol="1" spcCol="1270" anchor="ctr" anchorCtr="0">
                  <a:noAutofit/>
                </a:bodyPr>
                <a:lstStyle/>
                <a:p>
                  <a:pPr lvl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HK" sz="1600" kern="1200" dirty="0" smtClean="0"/>
                    <a:t>Find Optimal Price of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HK" sz="1600" i="1" dirty="0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HK" sz="1600" b="0" i="1" dirty="0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altLang="zh-HK" sz="1600" b="0" i="1" dirty="0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altLang="zh-HK" sz="1600" b="0" i="1" dirty="0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a14:m>
                  <a:endParaRPr lang="zh-HK" altLang="en-US" sz="1600" kern="1200" dirty="0"/>
                </a:p>
              </p:txBody>
            </p:sp>
          </mc:Choice>
          <mc:Fallback xmlns="">
            <p:sp>
              <p:nvSpPr>
                <p:cNvPr id="9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2988" y="617880"/>
                  <a:ext cx="1182339" cy="97948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4070" b="-2098"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3851920" y="1209844"/>
            <a:ext cx="1008112" cy="2952328"/>
            <a:chOff x="2051720" y="3789040"/>
            <a:chExt cx="1008112" cy="2952328"/>
          </a:xfrm>
        </p:grpSpPr>
        <p:sp>
          <p:nvSpPr>
            <p:cNvPr id="40" name="Rectangle 39"/>
            <p:cNvSpPr/>
            <p:nvPr/>
          </p:nvSpPr>
          <p:spPr>
            <a:xfrm>
              <a:off x="2051720" y="3789040"/>
              <a:ext cx="1008112" cy="295232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tx1"/>
                </a:gs>
              </a:gsLst>
              <a:lin ang="5400000" scaled="1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HK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zh-HK" dirty="0">
                <a:solidFill>
                  <a:schemeClr val="tx1"/>
                </a:solidFill>
              </a:endParaRPr>
            </a:p>
            <a:p>
              <a:pPr algn="ctr"/>
              <a:endParaRPr lang="en-US" altLang="zh-HK" dirty="0">
                <a:solidFill>
                  <a:schemeClr val="tx1"/>
                </a:solidFill>
              </a:endParaRPr>
            </a:p>
            <a:p>
              <a:pPr algn="ctr"/>
              <a:endParaRPr lang="en-US" altLang="zh-HK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altLang="zh-HK" sz="2800" dirty="0" smtClean="0">
                  <a:solidFill>
                    <a:schemeClr val="bg1"/>
                  </a:solidFill>
                </a:rPr>
                <a:t>. . . </a:t>
              </a:r>
              <a:endParaRPr lang="en-US" altLang="zh-HK" sz="2800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an 40"/>
                <p:cNvSpPr/>
                <p:nvPr/>
              </p:nvSpPr>
              <p:spPr>
                <a:xfrm>
                  <a:off x="2267744" y="3885372"/>
                  <a:ext cx="576064" cy="530527"/>
                </a:xfrm>
                <a:prstGeom prst="can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zh-HK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Can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744" y="3885372"/>
                  <a:ext cx="576064" cy="530527"/>
                </a:xfrm>
                <a:prstGeom prst="can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Can 41"/>
                <p:cNvSpPr/>
                <p:nvPr/>
              </p:nvSpPr>
              <p:spPr>
                <a:xfrm>
                  <a:off x="2267744" y="4544051"/>
                  <a:ext cx="576064" cy="530527"/>
                </a:xfrm>
                <a:prstGeom prst="can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zh-HK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Can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744" y="4544051"/>
                  <a:ext cx="576064" cy="530527"/>
                </a:xfrm>
                <a:prstGeom prst="can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an 42"/>
                <p:cNvSpPr/>
                <p:nvPr/>
              </p:nvSpPr>
              <p:spPr>
                <a:xfrm>
                  <a:off x="2267744" y="6141095"/>
                  <a:ext cx="576064" cy="530527"/>
                </a:xfrm>
                <a:prstGeom prst="can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zh-CN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zh-HK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Can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744" y="6141095"/>
                  <a:ext cx="576064" cy="530527"/>
                </a:xfrm>
                <a:prstGeom prst="can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an 43"/>
                <p:cNvSpPr/>
                <p:nvPr/>
              </p:nvSpPr>
              <p:spPr>
                <a:xfrm>
                  <a:off x="2267744" y="5202729"/>
                  <a:ext cx="576064" cy="530527"/>
                </a:xfrm>
                <a:prstGeom prst="can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CN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zh-HK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Can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744" y="5202729"/>
                  <a:ext cx="576064" cy="530527"/>
                </a:xfrm>
                <a:prstGeom prst="can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Bent Arrow 45"/>
          <p:cNvSpPr/>
          <p:nvPr/>
        </p:nvSpPr>
        <p:spPr>
          <a:xfrm rot="16200000" flipH="1" flipV="1">
            <a:off x="5558046" y="2034973"/>
            <a:ext cx="1196260" cy="2016223"/>
          </a:xfrm>
          <a:prstGeom prst="bentArrow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249729" y="1911193"/>
            <a:ext cx="1224135" cy="1230528"/>
            <a:chOff x="3845840" y="415023"/>
            <a:chExt cx="1385196" cy="1385196"/>
          </a:xfrm>
        </p:grpSpPr>
        <p:sp>
          <p:nvSpPr>
            <p:cNvPr id="48" name="Oval 47"/>
            <p:cNvSpPr/>
            <p:nvPr/>
          </p:nvSpPr>
          <p:spPr>
            <a:xfrm>
              <a:off x="3845840" y="415023"/>
              <a:ext cx="1385196" cy="138519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Oval 4"/>
            <p:cNvSpPr/>
            <p:nvPr/>
          </p:nvSpPr>
          <p:spPr>
            <a:xfrm>
              <a:off x="4048697" y="617880"/>
              <a:ext cx="979482" cy="9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600" kern="1200" dirty="0" smtClean="0"/>
                <a:t>Compare</a:t>
              </a:r>
              <a:endParaRPr lang="zh-HK" altLang="en-US" sz="1600" kern="12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241309" y="3827162"/>
            <a:ext cx="3322714" cy="985128"/>
            <a:chOff x="5353742" y="3827162"/>
            <a:chExt cx="3322714" cy="985128"/>
          </a:xfrm>
        </p:grpSpPr>
        <p:sp>
          <p:nvSpPr>
            <p:cNvPr id="52" name="Rectangle 51"/>
            <p:cNvSpPr/>
            <p:nvPr/>
          </p:nvSpPr>
          <p:spPr>
            <a:xfrm>
              <a:off x="5353742" y="3827162"/>
              <a:ext cx="3322714" cy="985128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tx1"/>
                </a:gs>
              </a:gsLst>
              <a:lin ang="5400000" scaled="1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</a:rPr>
                <a:t>Top-k profitable </a:t>
              </a:r>
              <a:r>
                <a:rPr lang="en-US" altLang="zh-CN" sz="2000" dirty="0" smtClean="0">
                  <a:solidFill>
                    <a:schemeClr val="bg1"/>
                  </a:solidFill>
                </a:rPr>
                <a:t>products</a:t>
              </a:r>
            </a:p>
            <a:p>
              <a:r>
                <a:rPr lang="en-US" altLang="zh-HK" sz="2000" dirty="0">
                  <a:solidFill>
                    <a:schemeClr val="bg1"/>
                  </a:solidFill>
                </a:rPr>
                <a:t> </a:t>
              </a:r>
              <a:r>
                <a:rPr lang="en-US" altLang="zh-HK" sz="2000" dirty="0" smtClean="0">
                  <a:solidFill>
                    <a:schemeClr val="bg1"/>
                  </a:solidFill>
                </a:rPr>
                <a:t>                                    </a:t>
              </a:r>
              <a:r>
                <a:rPr lang="en-US" altLang="zh-HK" sz="2000" b="1" dirty="0" smtClean="0">
                  <a:solidFill>
                    <a:schemeClr val="bg1"/>
                  </a:solidFill>
                </a:rPr>
                <a:t>. . .</a:t>
              </a:r>
              <a:endParaRPr lang="en-US" altLang="zh-HK" sz="2000" b="1" dirty="0">
                <a:solidFill>
                  <a:schemeClr val="bg1"/>
                </a:solidFill>
              </a:endParaRPr>
            </a:p>
            <a:p>
              <a:pPr algn="ctr"/>
              <a:endParaRPr lang="en-US" altLang="zh-CN" sz="2000" dirty="0" smtClean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an 52"/>
                <p:cNvSpPr/>
                <p:nvPr/>
              </p:nvSpPr>
              <p:spPr>
                <a:xfrm>
                  <a:off x="5504385" y="4221124"/>
                  <a:ext cx="576064" cy="530527"/>
                </a:xfrm>
                <a:prstGeom prst="can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/>
                        </m:sSubSup>
                      </m:oMath>
                    </m:oMathPara>
                  </a14:m>
                  <a:endParaRPr lang="zh-HK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Can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4385" y="4221124"/>
                  <a:ext cx="576064" cy="530527"/>
                </a:xfrm>
                <a:prstGeom prst="can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Can 53"/>
                <p:cNvSpPr/>
                <p:nvPr/>
              </p:nvSpPr>
              <p:spPr>
                <a:xfrm>
                  <a:off x="6152504" y="4221124"/>
                  <a:ext cx="576064" cy="530527"/>
                </a:xfrm>
                <a:prstGeom prst="can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/>
                        </m:sSubSup>
                      </m:oMath>
                    </m:oMathPara>
                  </a14:m>
                  <a:endParaRPr lang="zh-HK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Can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2504" y="4221124"/>
                  <a:ext cx="576064" cy="530527"/>
                </a:xfrm>
                <a:prstGeom prst="can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Can 54"/>
                <p:cNvSpPr/>
                <p:nvPr/>
              </p:nvSpPr>
              <p:spPr>
                <a:xfrm>
                  <a:off x="7987959" y="4221124"/>
                  <a:ext cx="576064" cy="530527"/>
                </a:xfrm>
                <a:prstGeom prst="can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  <m:sup/>
                        </m:sSubSup>
                      </m:oMath>
                    </m:oMathPara>
                  </a14:m>
                  <a:endParaRPr lang="zh-HK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Can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7959" y="4221124"/>
                  <a:ext cx="576064" cy="530527"/>
                </a:xfrm>
                <a:prstGeom prst="can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Can 55"/>
                <p:cNvSpPr/>
                <p:nvPr/>
              </p:nvSpPr>
              <p:spPr>
                <a:xfrm>
                  <a:off x="6818253" y="4221124"/>
                  <a:ext cx="576064" cy="530527"/>
                </a:xfrm>
                <a:prstGeom prst="can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  <m:sup/>
                        </m:sSubSup>
                      </m:oMath>
                    </m:oMathPara>
                  </a14:m>
                  <a:endParaRPr lang="zh-HK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Can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8253" y="4221124"/>
                  <a:ext cx="576064" cy="530527"/>
                </a:xfrm>
                <a:prstGeom prst="can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6005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0.63802 0.0030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92" y="13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accel="50000" de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35" grpId="0" animBg="1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Proposed Algorithms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5357192"/>
              </a:xfrm>
            </p:spPr>
            <p:txBody>
              <a:bodyPr>
                <a:normAutofit/>
              </a:bodyPr>
              <a:lstStyle/>
              <a:p>
                <a:r>
                  <a:rPr lang="en-US" altLang="zh-HK" dirty="0" smtClean="0"/>
                  <a:t>Find optimal price assignment of </a:t>
                </a:r>
                <a:r>
                  <a:rPr lang="en-US" altLang="zh-CN" dirty="0" smtClean="0"/>
                  <a:t>a given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/>
                        <a:sym typeface="Symbol"/>
                      </a:rPr>
                      <m:t>𝑄</m:t>
                    </m:r>
                    <m:r>
                      <a:rPr lang="en-US" altLang="zh-CN">
                        <a:latin typeface="Cambria Math"/>
                        <a:sym typeface="Symbol"/>
                      </a:rPr>
                      <m:t>′</m:t>
                    </m:r>
                  </m:oMath>
                </a14:m>
                <a:r>
                  <a:rPr lang="en-US" altLang="zh-HK" dirty="0" smtClean="0"/>
                  <a:t> </a:t>
                </a:r>
                <a:endParaRPr lang="en-US" altLang="zh-HK" dirty="0"/>
              </a:p>
              <a:p>
                <a:pPr lvl="1"/>
                <a:r>
                  <a:rPr lang="en-US" altLang="zh-HK" sz="2000" dirty="0" smtClean="0"/>
                  <a:t>Quasi-dominate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zh-HK" sz="2000" dirty="0" smtClean="0"/>
                  <a:t> </a:t>
                </a:r>
                <a:r>
                  <a:rPr lang="en-US" altLang="zh-HK" sz="2000" dirty="0" smtClean="0">
                    <a:solidFill>
                      <a:srgbClr val="FF0000"/>
                    </a:solidFill>
                  </a:rPr>
                  <a:t>quasi-dominates</a:t>
                </a:r>
                <a:r>
                  <a:rPr lang="en-US" altLang="zh-HK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HK" sz="2000" i="1">
                        <a:latin typeface="Cambria Math"/>
                      </a:rPr>
                      <m:t>𝑝</m:t>
                    </m:r>
                    <m:r>
                      <a:rPr lang="en-US" altLang="zh-HK" sz="20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zh-HK" sz="2000" dirty="0" smtClean="0"/>
                  <a:t> if and only if one of the following holds:</a:t>
                </a:r>
              </a:p>
              <a:p>
                <a:pPr lvl="3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zh-HK" dirty="0"/>
                  <a:t>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dominates</a:t>
                </a:r>
                <a:r>
                  <a:rPr lang="en-US" altLang="zh-HK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𝑝</m:t>
                    </m:r>
                    <m:r>
                      <a:rPr lang="en-US" altLang="zh-HK" i="1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zh-HK" dirty="0" smtClean="0"/>
                  <a:t> with respect to the first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𝑙</m:t>
                    </m:r>
                    <m:r>
                      <a:rPr lang="en-US" altLang="zh-HK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altLang="zh-HK" dirty="0" smtClean="0"/>
                  <a:t> attributes;</a:t>
                </a:r>
              </a:p>
              <a:p>
                <a:pPr lvl="3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zh-HK" dirty="0" smtClean="0"/>
                  <a:t> has the same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𝑙</m:t>
                    </m:r>
                    <m:r>
                      <a:rPr lang="en-US" altLang="zh-HK" i="1">
                        <a:latin typeface="Cambria Math"/>
                      </a:rPr>
                      <m:t>−1</m:t>
                    </m:r>
                  </m:oMath>
                </a14:m>
                <a:r>
                  <a:rPr lang="en-US" altLang="zh-HK" dirty="0" smtClean="0"/>
                  <a:t> attribute values as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𝑝</m:t>
                    </m:r>
                    <m:r>
                      <a:rPr lang="en-US" altLang="zh-HK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zh-HK" dirty="0" smtClean="0"/>
                  <a:t>.</a:t>
                </a:r>
                <a:endParaRPr lang="en-US" altLang="zh-HK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5357192"/>
              </a:xfrm>
              <a:blipFill rotWithShape="1">
                <a:blip r:embed="rId2"/>
                <a:stretch>
                  <a:fillRect l="-1630" t="-136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-1523255" y="4632714"/>
            <a:ext cx="1328450" cy="1336854"/>
            <a:chOff x="3845840" y="415023"/>
            <a:chExt cx="1385196" cy="1385196"/>
          </a:xfrm>
        </p:grpSpPr>
        <p:sp>
          <p:nvSpPr>
            <p:cNvPr id="5" name="Oval 4"/>
            <p:cNvSpPr/>
            <p:nvPr/>
          </p:nvSpPr>
          <p:spPr>
            <a:xfrm>
              <a:off x="3845840" y="415023"/>
              <a:ext cx="1385196" cy="138519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4"/>
                <p:cNvSpPr/>
                <p:nvPr/>
              </p:nvSpPr>
              <p:spPr>
                <a:xfrm>
                  <a:off x="4048697" y="617880"/>
                  <a:ext cx="979482" cy="97948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5400" tIns="25400" rIns="25400" bIns="25400" numCol="1" spcCol="1270" anchor="ctr" anchorCtr="0">
                  <a:noAutofit/>
                </a:bodyPr>
                <a:lstStyle/>
                <a:p>
                  <a:pPr lvl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HK" sz="1600" kern="1200" dirty="0" smtClean="0"/>
                    <a:t>Find Optimal Price </a:t>
                  </a:r>
                  <a:r>
                    <a:rPr lang="en-US" altLang="zh-HK" sz="1600" dirty="0"/>
                    <a:t>of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HK" sz="1600" i="1" dirty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HK" sz="1600" i="1" dirty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altLang="zh-HK" sz="1600" i="1" dirty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altLang="zh-HK" sz="1600" i="1" dirty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a14:m>
                  <a:endParaRPr lang="zh-HK" altLang="en-US" sz="1600" kern="1200" dirty="0"/>
                </a:p>
              </p:txBody>
            </p:sp>
          </mc:Choice>
          <mc:Fallback xmlns="">
            <p:sp>
              <p:nvSpPr>
                <p:cNvPr id="6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8697" y="617880"/>
                  <a:ext cx="979482" cy="97948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9740" r="-3896"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8698050"/>
                  </p:ext>
                </p:extLst>
              </p:nvPr>
            </p:nvGraphicFramePr>
            <p:xfrm>
              <a:off x="7438" y="3677682"/>
              <a:ext cx="3816424" cy="3169920"/>
            </p:xfrm>
            <a:graphic>
              <a:graphicData uri="http://schemas.openxmlformats.org/drawingml/2006/table">
                <a:tbl>
                  <a:tblPr firstRow="1">
                    <a:tableStyleId>{073A0DAA-6AF3-43AB-8588-CEC1D06C72B9}</a:tableStyleId>
                  </a:tblPr>
                  <a:tblGrid>
                    <a:gridCol w="954106"/>
                    <a:gridCol w="1018168"/>
                    <a:gridCol w="890044"/>
                    <a:gridCol w="954106"/>
                  </a:tblGrid>
                  <a:tr h="2527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Products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Distance-to-beach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HK" sz="1600" dirty="0" smtClean="0"/>
                            <a:t>)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Price </a:t>
                          </a:r>
                        </a:p>
                        <a:p>
                          <a:pPr algn="ctr"/>
                          <a:r>
                            <a:rPr lang="en-US" altLang="zh-HK" sz="160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HK" sz="1600" dirty="0" smtClean="0"/>
                            <a:t>)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Cost</a:t>
                          </a:r>
                        </a:p>
                        <a:p>
                          <a:pPr algn="ctr"/>
                          <a:r>
                            <a:rPr lang="en-US" altLang="zh-HK" sz="1600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  <a:sym typeface="Symbol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altLang="zh-HK" sz="1600" dirty="0" smtClean="0"/>
                            <a:t>)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7.0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200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350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4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3.0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600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?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4.5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?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200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1.5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?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8698050"/>
                  </p:ext>
                </p:extLst>
              </p:nvPr>
            </p:nvGraphicFramePr>
            <p:xfrm>
              <a:off x="7438" y="3677682"/>
              <a:ext cx="3816424" cy="3169920"/>
            </p:xfrm>
            <a:graphic>
              <a:graphicData uri="http://schemas.openxmlformats.org/drawingml/2006/table">
                <a:tbl>
                  <a:tblPr firstRow="1">
                    <a:tableStyleId>{073A0DAA-6AF3-43AB-8588-CEC1D06C72B9}</a:tableStyleId>
                  </a:tblPr>
                  <a:tblGrid>
                    <a:gridCol w="954106"/>
                    <a:gridCol w="1018168"/>
                    <a:gridCol w="890044"/>
                    <a:gridCol w="954106"/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Products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94012" t="-2222" r="-181437" b="-29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21918" t="-2222" r="-107534" b="-29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01282" t="-2222" r="-641" b="-294815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7.0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200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350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4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3.0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600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?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4.5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?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200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1.5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?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27780" y="3633778"/>
                <a:ext cx="360466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u"/>
                </a:pPr>
                <a:r>
                  <a:rPr lang="en-US" altLang="zh-HK" sz="2000" dirty="0" smtClean="0"/>
                  <a:t>Example: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HK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HK" altLang="en-US" sz="2000" dirty="0" smtClean="0"/>
                  <a:t> </a:t>
                </a:r>
                <a:r>
                  <a:rPr lang="en-US" altLang="zh-HK" sz="2000" dirty="0" smtClean="0"/>
                  <a:t>quasi-dominate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HK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altLang="zh-HK" sz="20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HK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HK" altLang="en-US" sz="2000" dirty="0"/>
                  <a:t> </a:t>
                </a:r>
                <a:r>
                  <a:rPr lang="en-US" altLang="zh-HK" sz="2000" dirty="0"/>
                  <a:t>quasi-dominate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HK" sz="20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sz="2000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HK" sz="2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sz="2000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HK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zh-HK" alt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780" y="3633778"/>
                <a:ext cx="3604660" cy="1015663"/>
              </a:xfrm>
              <a:prstGeom prst="rect">
                <a:avLst/>
              </a:prstGeom>
              <a:blipFill rotWithShape="1">
                <a:blip r:embed="rId5"/>
                <a:stretch>
                  <a:fillRect l="-1351" t="-2994" b="-958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1772" y="5855500"/>
            <a:ext cx="1883094" cy="2861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610" y="4870997"/>
            <a:ext cx="1883094" cy="2861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610" y="5866386"/>
            <a:ext cx="1883094" cy="9578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610" y="5189850"/>
            <a:ext cx="1883094" cy="2997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5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0.64046 0.0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1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36 -0.51436 L 0.63281 -0.00139 " pathEditMode="relative" rAng="0" ptsTypes="AA">
                                      <p:cBhvr>
                                        <p:cTn id="17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4" y="2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Lenovo's User\Desktop\apple-ipa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775" y="3524555"/>
            <a:ext cx="1764233" cy="102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971622" y="2183877"/>
            <a:ext cx="2608490" cy="1398100"/>
            <a:chOff x="2627784" y="3184786"/>
            <a:chExt cx="2608490" cy="1398100"/>
          </a:xfrm>
        </p:grpSpPr>
        <p:pic>
          <p:nvPicPr>
            <p:cNvPr id="18" name="Picture 2" descr="C:\myWork\ICDE11\PPT\pic\images.jpe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0000"/>
            <a:stretch/>
          </p:blipFill>
          <p:spPr bwMode="auto">
            <a:xfrm>
              <a:off x="3926588" y="3184786"/>
              <a:ext cx="1309686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:\myWork\ICDE11\PPT\pic\images.jpe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50000"/>
            <a:stretch/>
          </p:blipFill>
          <p:spPr bwMode="auto">
            <a:xfrm>
              <a:off x="2627784" y="3184786"/>
              <a:ext cx="1309688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myWork\ICDE11\PPT\pic\images.jpe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1" t="50000" b="19791"/>
            <a:stretch/>
          </p:blipFill>
          <p:spPr bwMode="auto">
            <a:xfrm flipH="1">
              <a:off x="2627784" y="4056323"/>
              <a:ext cx="1309688" cy="526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C:\myWork\ICDE11\PPT\pic\images.jpe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50416" b="19791"/>
            <a:stretch/>
          </p:blipFill>
          <p:spPr bwMode="auto">
            <a:xfrm flipH="1">
              <a:off x="3937472" y="4056323"/>
              <a:ext cx="1298802" cy="526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36938453"/>
              </p:ext>
            </p:extLst>
          </p:nvPr>
        </p:nvGraphicFramePr>
        <p:xfrm>
          <a:off x="827584" y="3210069"/>
          <a:ext cx="7084896" cy="353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8" name="Picture 4" descr="C:\Users\Lenovo's User\Desktop\images1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137" y="204882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Product Manager’s Dilemma</a:t>
            </a:r>
            <a:endParaRPr lang="zh-HK" altLang="en-US" dirty="0"/>
          </a:p>
        </p:txBody>
      </p:sp>
      <p:pic>
        <p:nvPicPr>
          <p:cNvPr id="1026" name="Picture 2" descr="C:\Users\Lenovo's User\Desktop\overview_homescreen2010111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01008"/>
            <a:ext cx="1236800" cy="170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enovo's User\Desktop\Snap3.bmp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321" y="2048821"/>
            <a:ext cx="1209143" cy="166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5944404" y="1412776"/>
            <a:ext cx="1854630" cy="1569660"/>
            <a:chOff x="5961924" y="1340768"/>
            <a:chExt cx="1854630" cy="1569660"/>
          </a:xfrm>
        </p:grpSpPr>
        <p:pic>
          <p:nvPicPr>
            <p:cNvPr id="16" name="Picture 2" descr="C:\Users\Lenovo's User\Desktop\Apple-Logo-apple-41156_1024_768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81" r="24330"/>
            <a:stretch/>
          </p:blipFill>
          <p:spPr bwMode="auto">
            <a:xfrm>
              <a:off x="6300192" y="1426005"/>
              <a:ext cx="1050433" cy="147274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152400" cap="sq">
              <a:solidFill>
                <a:schemeClr val="bg1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  <a:extLst/>
          </p:spPr>
        </p:pic>
        <p:sp>
          <p:nvSpPr>
            <p:cNvPr id="17" name="Rectangle 16"/>
            <p:cNvSpPr/>
            <p:nvPr/>
          </p:nvSpPr>
          <p:spPr>
            <a:xfrm>
              <a:off x="5961924" y="1340768"/>
              <a:ext cx="1854630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HK" sz="9600" b="1" spc="50" dirty="0" smtClean="0">
                  <a:ln w="13500" cap="flat">
                    <a:solidFill>
                      <a:schemeClr val="accent1">
                        <a:shade val="2500"/>
                        <a:alpha val="270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?</a:t>
              </a:r>
              <a:endParaRPr lang="en-US" altLang="zh-HK" sz="9600" b="1" spc="50" dirty="0">
                <a:ln w="13500" cap="flat">
                  <a:solidFill>
                    <a:schemeClr val="accent1">
                      <a:shade val="2500"/>
                      <a:alpha val="27000"/>
                    </a:schemeClr>
                  </a:solidFill>
                  <a:prstDash val="solid"/>
                </a:ln>
                <a:solidFill>
                  <a:schemeClr val="accent1">
                    <a:tint val="3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548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Proposed Algorithms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5357192"/>
              </a:xfrm>
            </p:spPr>
            <p:txBody>
              <a:bodyPr>
                <a:normAutofit/>
              </a:bodyPr>
              <a:lstStyle/>
              <a:p>
                <a:r>
                  <a:rPr lang="en-US" altLang="zh-HK" dirty="0" smtClean="0"/>
                  <a:t>Find optimal price assignment vector of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/>
                        <a:sym typeface="Symbol"/>
                      </a:rPr>
                      <m:t>𝑄</m:t>
                    </m:r>
                    <m:r>
                      <a:rPr lang="en-US" altLang="zh-CN">
                        <a:latin typeface="Cambria Math"/>
                        <a:sym typeface="Symbol"/>
                      </a:rPr>
                      <m:t>′</m:t>
                    </m:r>
                  </m:oMath>
                </a14:m>
                <a:r>
                  <a:rPr lang="en-US" altLang="zh-HK" dirty="0" smtClean="0"/>
                  <a:t> </a:t>
                </a:r>
                <a:endParaRPr lang="en-US" altLang="zh-HK" dirty="0"/>
              </a:p>
              <a:p>
                <a:pPr lvl="1"/>
                <a:r>
                  <a:rPr lang="en-US" altLang="zh-HK" sz="2000" dirty="0" smtClean="0"/>
                  <a:t>Quasi-dominate</a:t>
                </a:r>
              </a:p>
              <a:p>
                <a:pPr lvl="1"/>
                <a:r>
                  <a:rPr lang="en-US" altLang="zh-HK" sz="2000" dirty="0" smtClean="0"/>
                  <a:t>Order Function </a:t>
                </a:r>
                <a14:m>
                  <m:oMath xmlns:m="http://schemas.openxmlformats.org/officeDocument/2006/math">
                    <m:r>
                      <a:rPr lang="en-US" altLang="zh-HK" sz="2000" i="1">
                        <a:latin typeface="Cambria Math"/>
                      </a:rPr>
                      <m:t>𝑓</m:t>
                    </m:r>
                  </m:oMath>
                </a14:m>
                <a:endParaRPr lang="en-US" altLang="zh-HK" sz="2000" dirty="0" smtClean="0"/>
              </a:p>
              <a:p>
                <a:pPr marL="914400" lvl="2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/>
                        <a:ea typeface="Cambria Math"/>
                      </a:rPr>
                      <m:t>∀ </m:t>
                    </m:r>
                    <m:sSub>
                      <m:sSubPr>
                        <m:ctrlPr>
                          <a:rPr lang="en-US" altLang="zh-HK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HK" sz="2000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HK" sz="2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altLang="zh-HK" sz="20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HK" sz="2000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altLang="zh-HK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HK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000" i="1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HK" sz="20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HK" sz="2000" b="0" i="1" smtClean="0">
                        <a:latin typeface="Cambria Math"/>
                      </a:rPr>
                      <m:t>=</m:t>
                    </m:r>
                    <m:r>
                      <a:rPr lang="en-US" altLang="zh-HK" sz="2000" b="0" i="1" smtClean="0">
                        <a:latin typeface="Cambria Math"/>
                      </a:rPr>
                      <m:t>𝑞</m:t>
                    </m:r>
                    <m:r>
                      <a:rPr lang="en-US" altLang="zh-HK" sz="2000" b="0" i="1" smtClean="0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en-US" altLang="zh-CN" sz="2000" i="1">
                            <a:latin typeface="Cambria Math"/>
                            <a:ea typeface="Cambria Math"/>
                            <a:cs typeface="Times New Roman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Cambria Math"/>
                            <a:cs typeface="Times New Roman" pitchFamily="18" charset="0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Cambria Math"/>
                            <a:cs typeface="Times New Roman" pitchFamily="18" charset="0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+⋯+</m:t>
                    </m:r>
                    <m:r>
                      <a:rPr lang="en-US" altLang="zh-CN" sz="2000" b="0" i="1" smtClean="0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𝑞</m:t>
                    </m:r>
                    <m:r>
                      <a:rPr lang="en-US" altLang="zh-CN" sz="2000" b="0" i="1" smtClean="0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.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/>
                            <a:ea typeface="Cambria Math"/>
                            <a:cs typeface="Times New Roman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/>
                            <a:ea typeface="Cambria Math"/>
                            <a:cs typeface="Times New Roman" pitchFamily="18" charset="0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/>
                            <a:ea typeface="Cambria Math"/>
                            <a:cs typeface="Times New Roman" pitchFamily="18" charset="0"/>
                            <a:sym typeface="Symbol"/>
                          </a:rPr>
                          <m:t>𝑙</m:t>
                        </m:r>
                        <m:r>
                          <a:rPr lang="en-US" altLang="zh-CN" sz="2000" b="0" i="1" smtClean="0">
                            <a:latin typeface="Cambria Math"/>
                            <a:ea typeface="Cambria Math"/>
                            <a:cs typeface="Times New Roman" pitchFamily="18" charset="0"/>
                            <a:sym typeface="Symbol"/>
                          </a:rPr>
                          <m:t>−1</m:t>
                        </m:r>
                      </m:sub>
                    </m:sSub>
                  </m:oMath>
                </a14:m>
                <a:endParaRPr lang="en-US" altLang="zh-HK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5357192"/>
              </a:xfrm>
              <a:blipFill rotWithShape="1">
                <a:blip r:embed="rId2"/>
                <a:stretch>
                  <a:fillRect l="-1630" t="-136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6400627"/>
                  </p:ext>
                </p:extLst>
              </p:nvPr>
            </p:nvGraphicFramePr>
            <p:xfrm>
              <a:off x="7438" y="3677682"/>
              <a:ext cx="3816424" cy="3169920"/>
            </p:xfrm>
            <a:graphic>
              <a:graphicData uri="http://schemas.openxmlformats.org/drawingml/2006/table">
                <a:tbl>
                  <a:tblPr firstRow="1">
                    <a:tableStyleId>{073A0DAA-6AF3-43AB-8588-CEC1D06C72B9}</a:tableStyleId>
                  </a:tblPr>
                  <a:tblGrid>
                    <a:gridCol w="954106"/>
                    <a:gridCol w="1018168"/>
                    <a:gridCol w="890044"/>
                    <a:gridCol w="954106"/>
                  </a:tblGrid>
                  <a:tr h="2527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Products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Distance-to-beach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HK" sz="1600" dirty="0" smtClean="0"/>
                            <a:t>)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Price </a:t>
                          </a:r>
                        </a:p>
                        <a:p>
                          <a:pPr algn="ctr"/>
                          <a:r>
                            <a:rPr lang="en-US" altLang="zh-HK" sz="160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HK" sz="1600" dirty="0" smtClean="0"/>
                            <a:t>)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Cost</a:t>
                          </a:r>
                        </a:p>
                        <a:p>
                          <a:pPr algn="ctr"/>
                          <a:r>
                            <a:rPr lang="en-US" altLang="zh-HK" sz="1600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  <a:sym typeface="Symbol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altLang="zh-HK" sz="1600" dirty="0" smtClean="0"/>
                            <a:t>)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7.0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200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350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4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3.0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600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?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4.5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?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200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1.5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?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6400627"/>
                  </p:ext>
                </p:extLst>
              </p:nvPr>
            </p:nvGraphicFramePr>
            <p:xfrm>
              <a:off x="7438" y="3677682"/>
              <a:ext cx="3816424" cy="3169920"/>
            </p:xfrm>
            <a:graphic>
              <a:graphicData uri="http://schemas.openxmlformats.org/drawingml/2006/table">
                <a:tbl>
                  <a:tblPr firstRow="1">
                    <a:tableStyleId>{073A0DAA-6AF3-43AB-8588-CEC1D06C72B9}</a:tableStyleId>
                  </a:tblPr>
                  <a:tblGrid>
                    <a:gridCol w="954106"/>
                    <a:gridCol w="1018168"/>
                    <a:gridCol w="890044"/>
                    <a:gridCol w="954106"/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Products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4012" t="-2222" r="-181437" b="-29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1918" t="-2222" r="-107534" b="-29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1282" t="-2222" r="-641" b="-294815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7.0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200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350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4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3.0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600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?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4.5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?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200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1.5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?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5026119"/>
                  </p:ext>
                </p:extLst>
              </p:nvPr>
            </p:nvGraphicFramePr>
            <p:xfrm>
              <a:off x="5796136" y="4365104"/>
              <a:ext cx="1908212" cy="1341120"/>
            </p:xfrm>
            <a:graphic>
              <a:graphicData uri="http://schemas.openxmlformats.org/drawingml/2006/table">
                <a:tbl>
                  <a:tblPr firstRow="1">
                    <a:tableStyleId>{073A0DAA-6AF3-43AB-8588-CEC1D06C72B9}</a:tableStyleId>
                  </a:tblPr>
                  <a:tblGrid>
                    <a:gridCol w="954106"/>
                    <a:gridCol w="954106"/>
                  </a:tblGrid>
                  <a:tr h="2527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Products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HK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HK" sz="12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HK" sz="16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HK" sz="1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altLang="zh-HK" sz="1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5.0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4.5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1.5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5026119"/>
                  </p:ext>
                </p:extLst>
              </p:nvPr>
            </p:nvGraphicFramePr>
            <p:xfrm>
              <a:off x="5796136" y="4365104"/>
              <a:ext cx="1908212" cy="1341120"/>
            </p:xfrm>
            <a:graphic>
              <a:graphicData uri="http://schemas.openxmlformats.org/drawingml/2006/table">
                <a:tbl>
                  <a:tblPr firstRow="1">
                    <a:tableStyleId>{073A0DAA-6AF3-43AB-8588-CEC1D06C72B9}</a:tableStyleId>
                  </a:tblPr>
                  <a:tblGrid>
                    <a:gridCol w="954106"/>
                    <a:gridCol w="954106"/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Products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1282" t="-5455" b="-323636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5.0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4.5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1.5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804341448"/>
              </p:ext>
            </p:extLst>
          </p:nvPr>
        </p:nvGraphicFramePr>
        <p:xfrm>
          <a:off x="4572000" y="4797152"/>
          <a:ext cx="648072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399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Proposed Algorithms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5357192"/>
              </a:xfrm>
            </p:spPr>
            <p:txBody>
              <a:bodyPr>
                <a:normAutofit/>
              </a:bodyPr>
              <a:lstStyle/>
              <a:p>
                <a:r>
                  <a:rPr lang="en-US" altLang="zh-HK" dirty="0" smtClean="0"/>
                  <a:t>Find optimal price assignment of </a:t>
                </a:r>
                <a:r>
                  <a:rPr lang="en-US" altLang="zh-CN" dirty="0" smtClean="0"/>
                  <a:t>a given</a:t>
                </a:r>
                <a:r>
                  <a:rPr lang="en-US" altLang="zh-HK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/>
                        <a:sym typeface="Symbol"/>
                      </a:rPr>
                      <m:t>𝑄</m:t>
                    </m:r>
                    <m:r>
                      <a:rPr lang="en-US" altLang="zh-CN">
                        <a:latin typeface="Cambria Math"/>
                        <a:sym typeface="Symbol"/>
                      </a:rPr>
                      <m:t>′</m:t>
                    </m:r>
                  </m:oMath>
                </a14:m>
                <a:r>
                  <a:rPr lang="en-US" altLang="zh-HK" dirty="0" smtClean="0"/>
                  <a:t> </a:t>
                </a:r>
                <a:endParaRPr lang="en-US" altLang="zh-HK" dirty="0"/>
              </a:p>
              <a:p>
                <a:pPr lvl="1"/>
                <a:r>
                  <a:rPr lang="en-US" altLang="zh-HK" sz="2000" dirty="0" smtClean="0"/>
                  <a:t>Quasi-dominate</a:t>
                </a:r>
              </a:p>
              <a:p>
                <a:pPr lvl="1"/>
                <a:r>
                  <a:rPr lang="en-US" altLang="zh-HK" sz="2000" dirty="0" smtClean="0"/>
                  <a:t>Order Function </a:t>
                </a:r>
              </a:p>
              <a:p>
                <a:pPr lvl="1"/>
                <a:r>
                  <a:rPr lang="en-US" altLang="zh-HK" sz="2000" dirty="0" smtClean="0"/>
                  <a:t>Lemma   </a:t>
                </a:r>
              </a:p>
              <a:p>
                <a:pPr marL="914400" lvl="2" indent="0">
                  <a:buNone/>
                </a:pPr>
                <a:r>
                  <a:rPr lang="en-US" altLang="zh-HK" sz="2000" dirty="0" smtClean="0"/>
                  <a:t>Suppose</a:t>
                </a:r>
                <a:r>
                  <a:rPr lang="en-US" altLang="zh-HK" sz="2000" dirty="0"/>
                  <a:t> </a:t>
                </a:r>
                <a14:m>
                  <m:oMath xmlns:m="http://schemas.openxmlformats.org/officeDocument/2006/math">
                    <m:r>
                      <a:rPr lang="en-US" altLang="zh-HK" sz="20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zh-HK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HK" sz="2000" i="1">
                        <a:latin typeface="Cambria Math"/>
                      </a:rPr>
                      <m:t>𝑝</m:t>
                    </m:r>
                    <m:r>
                      <a:rPr lang="en-US" altLang="zh-HK" sz="20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zh-HK" sz="2000" dirty="0" smtClean="0"/>
                  <a:t> are in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HK" sz="2000" dirty="0" smtClean="0"/>
                  <a:t>. If </a:t>
                </a:r>
                <a14:m>
                  <m:oMath xmlns:m="http://schemas.openxmlformats.org/officeDocument/2006/math">
                    <m:r>
                      <a:rPr lang="en-US" altLang="zh-HK" sz="20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zh-HK" sz="2000" dirty="0" smtClean="0"/>
                  <a:t> quasi-dominates </a:t>
                </a:r>
                <a14:m>
                  <m:oMath xmlns:m="http://schemas.openxmlformats.org/officeDocument/2006/math">
                    <m:r>
                      <a:rPr lang="en-US" altLang="zh-HK" sz="2000" i="1">
                        <a:latin typeface="Cambria Math"/>
                      </a:rPr>
                      <m:t>𝑝</m:t>
                    </m:r>
                    <m:r>
                      <a:rPr lang="en-US" altLang="zh-HK" sz="20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zh-HK" sz="2000" dirty="0" smtClean="0"/>
                  <a:t>, then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/>
                      </a:rPr>
                      <m:t>𝑓</m:t>
                    </m:r>
                    <m:r>
                      <a:rPr lang="en-US" altLang="zh-HK" sz="2000" b="0" i="1" smtClean="0">
                        <a:latin typeface="Cambria Math"/>
                      </a:rPr>
                      <m:t>(</m:t>
                    </m:r>
                    <m:r>
                      <a:rPr lang="en-US" altLang="zh-HK" sz="2000" b="0" i="1" smtClean="0">
                        <a:latin typeface="Cambria Math"/>
                      </a:rPr>
                      <m:t>𝑝</m:t>
                    </m:r>
                    <m:r>
                      <a:rPr lang="en-US" altLang="zh-HK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sz="2000" dirty="0" smtClean="0"/>
                  <a:t> is smaller than or equal to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/>
                      </a:rPr>
                      <m:t>𝑓</m:t>
                    </m:r>
                    <m:r>
                      <a:rPr lang="en-US" altLang="zh-HK" sz="20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HK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HK" sz="20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altLang="zh-HK" sz="2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HK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sz="20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5357192"/>
              </a:xfrm>
              <a:blipFill rotWithShape="1">
                <a:blip r:embed="rId2"/>
                <a:stretch>
                  <a:fillRect l="-1630" t="-136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3278426"/>
                  </p:ext>
                </p:extLst>
              </p:nvPr>
            </p:nvGraphicFramePr>
            <p:xfrm>
              <a:off x="7438" y="3677682"/>
              <a:ext cx="3816424" cy="3169920"/>
            </p:xfrm>
            <a:graphic>
              <a:graphicData uri="http://schemas.openxmlformats.org/drawingml/2006/table">
                <a:tbl>
                  <a:tblPr firstRow="1">
                    <a:tableStyleId>{073A0DAA-6AF3-43AB-8588-CEC1D06C72B9}</a:tableStyleId>
                  </a:tblPr>
                  <a:tblGrid>
                    <a:gridCol w="954106"/>
                    <a:gridCol w="1090176"/>
                    <a:gridCol w="818036"/>
                    <a:gridCol w="954106"/>
                  </a:tblGrid>
                  <a:tr h="2527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Products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Distance-to-beach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HK" sz="1600" dirty="0" smtClean="0"/>
                            <a:t>)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Price </a:t>
                          </a:r>
                        </a:p>
                        <a:p>
                          <a:pPr algn="ctr"/>
                          <a:r>
                            <a:rPr lang="en-US" altLang="zh-HK" sz="160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HK" sz="1600" dirty="0" smtClean="0"/>
                            <a:t>)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Cost</a:t>
                          </a:r>
                        </a:p>
                        <a:p>
                          <a:pPr algn="ctr"/>
                          <a:r>
                            <a:rPr lang="en-US" altLang="zh-HK" sz="1600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  <a:sym typeface="Symbol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altLang="zh-HK" sz="1600" dirty="0" smtClean="0"/>
                            <a:t>)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7.0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200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350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4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3.0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600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?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4.5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?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200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1.5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?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3278426"/>
                  </p:ext>
                </p:extLst>
              </p:nvPr>
            </p:nvGraphicFramePr>
            <p:xfrm>
              <a:off x="7438" y="3677682"/>
              <a:ext cx="3816424" cy="3169920"/>
            </p:xfrm>
            <a:graphic>
              <a:graphicData uri="http://schemas.openxmlformats.org/drawingml/2006/table">
                <a:tbl>
                  <a:tblPr firstRow="1">
                    <a:tableStyleId>{073A0DAA-6AF3-43AB-8588-CEC1D06C72B9}</a:tableStyleId>
                  </a:tblPr>
                  <a:tblGrid>
                    <a:gridCol w="954106"/>
                    <a:gridCol w="1090176"/>
                    <a:gridCol w="818036"/>
                    <a:gridCol w="954106"/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Products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88202" t="-2222" r="-164045" b="-29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48148" t="-2222" r="-116296" b="-29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1282" t="-2222" r="-641" b="-294815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7.0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200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350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4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3.0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600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?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4.5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?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200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1.5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?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47728" y="5226784"/>
                <a:ext cx="372872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u"/>
                </a:pPr>
                <a:r>
                  <a:rPr lang="en-US" altLang="zh-HK" sz="2000" dirty="0" smtClean="0"/>
                  <a:t>Example:</a:t>
                </a:r>
              </a:p>
              <a:p>
                <a:r>
                  <a:rPr lang="en-US" altLang="zh-HK" sz="2000" dirty="0"/>
                  <a:t> </a:t>
                </a:r>
                <a:r>
                  <a:rPr lang="en-US" altLang="zh-HK" sz="2000" dirty="0" smtClean="0"/>
                  <a:t>        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HK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sz="2000" dirty="0" smtClean="0"/>
                  <a:t> quasi-dominates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HK" sz="20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sz="2000" dirty="0" smtClean="0"/>
                  <a:t>, 	</a:t>
                </a:r>
                <a14:m>
                  <m:oMath xmlns:m="http://schemas.openxmlformats.org/officeDocument/2006/math">
                    <m:r>
                      <a:rPr lang="en-US" altLang="zh-HK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HK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HK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HK" sz="2000" b="0" i="1" smtClean="0">
                        <a:latin typeface="Cambria Math"/>
                      </a:rPr>
                      <m:t>&lt;</m:t>
                    </m:r>
                    <m:r>
                      <a:rPr lang="en-US" altLang="zh-HK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HK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000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HK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HK" sz="2000" dirty="0" smtClean="0"/>
                  <a:t>.</a:t>
                </a:r>
                <a:endParaRPr lang="zh-HK" alt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728" y="5226784"/>
                <a:ext cx="3728728" cy="1015663"/>
              </a:xfrm>
              <a:prstGeom prst="rect">
                <a:avLst/>
              </a:prstGeom>
              <a:blipFill rotWithShape="1">
                <a:blip r:embed="rId4"/>
                <a:stretch>
                  <a:fillRect l="-1473" t="-2994" r="-4910" b="-958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8920051"/>
                  </p:ext>
                </p:extLst>
              </p:nvPr>
            </p:nvGraphicFramePr>
            <p:xfrm>
              <a:off x="5113710" y="3855301"/>
              <a:ext cx="1908212" cy="1341120"/>
            </p:xfrm>
            <a:graphic>
              <a:graphicData uri="http://schemas.openxmlformats.org/drawingml/2006/table">
                <a:tbl>
                  <a:tblPr firstRow="1">
                    <a:tableStyleId>{073A0DAA-6AF3-43AB-8588-CEC1D06C72B9}</a:tableStyleId>
                  </a:tblPr>
                  <a:tblGrid>
                    <a:gridCol w="954106"/>
                    <a:gridCol w="954106"/>
                  </a:tblGrid>
                  <a:tr h="2527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Products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HK" sz="16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HK" sz="16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HK" sz="16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HK" sz="1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altLang="zh-HK" sz="1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5.0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4.5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1.5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8920051"/>
                  </p:ext>
                </p:extLst>
              </p:nvPr>
            </p:nvGraphicFramePr>
            <p:xfrm>
              <a:off x="5113710" y="3855301"/>
              <a:ext cx="1908212" cy="1341120"/>
            </p:xfrm>
            <a:graphic>
              <a:graphicData uri="http://schemas.openxmlformats.org/drawingml/2006/table">
                <a:tbl>
                  <a:tblPr firstRow="1">
                    <a:tableStyleId>{073A0DAA-6AF3-43AB-8588-CEC1D06C72B9}</a:tableStyleId>
                  </a:tblPr>
                  <a:tblGrid>
                    <a:gridCol w="954106"/>
                    <a:gridCol w="954106"/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Products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1282" t="-5455" b="-323636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5.0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4.5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1.5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7388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Proposed Algorithms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5357192"/>
              </a:xfrm>
            </p:spPr>
            <p:txBody>
              <a:bodyPr>
                <a:normAutofit/>
              </a:bodyPr>
              <a:lstStyle/>
              <a:p>
                <a:r>
                  <a:rPr lang="en-US" altLang="zh-HK" dirty="0" smtClean="0"/>
                  <a:t>Find optimal price assignment of a given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/>
                        <a:sym typeface="Symbol"/>
                      </a:rPr>
                      <m:t>𝑄</m:t>
                    </m:r>
                    <m:r>
                      <a:rPr lang="en-US" altLang="zh-CN">
                        <a:latin typeface="Cambria Math"/>
                        <a:sym typeface="Symbol"/>
                      </a:rPr>
                      <m:t>′</m:t>
                    </m:r>
                  </m:oMath>
                </a14:m>
                <a:r>
                  <a:rPr lang="en-US" altLang="zh-HK" dirty="0" smtClean="0"/>
                  <a:t> </a:t>
                </a:r>
                <a:endParaRPr lang="en-US" altLang="zh-HK" dirty="0"/>
              </a:p>
              <a:p>
                <a:pPr lvl="1"/>
                <a:r>
                  <a:rPr lang="en-US" altLang="zh-HK" sz="2000" dirty="0" smtClean="0"/>
                  <a:t>Quasi-dominate</a:t>
                </a:r>
              </a:p>
              <a:p>
                <a:pPr lvl="1"/>
                <a:r>
                  <a:rPr lang="en-US" altLang="zh-HK" sz="2000" dirty="0" smtClean="0"/>
                  <a:t>Order Function </a:t>
                </a:r>
              </a:p>
              <a:p>
                <a:pPr lvl="1"/>
                <a:r>
                  <a:rPr lang="en-US" altLang="zh-HK" sz="2000" dirty="0" smtClean="0"/>
                  <a:t>Lemma </a:t>
                </a:r>
              </a:p>
              <a:p>
                <a:pPr marL="914400" lvl="2" indent="0">
                  <a:buNone/>
                </a:pPr>
                <a:r>
                  <a:rPr lang="en-US" altLang="zh-HK" sz="2000" dirty="0" smtClean="0"/>
                  <a:t>Suppose</a:t>
                </a:r>
                <a:r>
                  <a:rPr lang="en-US" altLang="zh-HK" sz="2000" dirty="0"/>
                  <a:t> </a:t>
                </a:r>
                <a14:m>
                  <m:oMath xmlns:m="http://schemas.openxmlformats.org/officeDocument/2006/math">
                    <m:r>
                      <a:rPr lang="en-US" altLang="zh-HK" sz="20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zh-HK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HK" sz="2000" i="1">
                        <a:latin typeface="Cambria Math"/>
                      </a:rPr>
                      <m:t>𝑝</m:t>
                    </m:r>
                    <m:r>
                      <a:rPr lang="en-US" altLang="zh-HK" sz="20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zh-HK" sz="2000" dirty="0" smtClean="0"/>
                  <a:t> are in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HK" sz="2000" dirty="0" smtClean="0"/>
                  <a:t>. If </a:t>
                </a:r>
                <a14:m>
                  <m:oMath xmlns:m="http://schemas.openxmlformats.org/officeDocument/2006/math">
                    <m:r>
                      <a:rPr lang="en-US" altLang="zh-HK" sz="20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zh-HK" sz="2000" dirty="0" smtClean="0"/>
                  <a:t> quasi-dominates </a:t>
                </a:r>
                <a14:m>
                  <m:oMath xmlns:m="http://schemas.openxmlformats.org/officeDocument/2006/math">
                    <m:r>
                      <a:rPr lang="en-US" altLang="zh-HK" sz="2000" i="1">
                        <a:latin typeface="Cambria Math"/>
                      </a:rPr>
                      <m:t>𝑝</m:t>
                    </m:r>
                    <m:r>
                      <a:rPr lang="en-US" altLang="zh-HK" sz="20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zh-HK" sz="2000" dirty="0" smtClean="0"/>
                  <a:t>, then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/>
                      </a:rPr>
                      <m:t>𝑓</m:t>
                    </m:r>
                    <m:r>
                      <a:rPr lang="en-US" altLang="zh-HK" sz="2000" b="0" i="1" smtClean="0">
                        <a:latin typeface="Cambria Math"/>
                      </a:rPr>
                      <m:t>(</m:t>
                    </m:r>
                    <m:r>
                      <a:rPr lang="en-US" altLang="zh-HK" sz="2000" b="0" i="1" smtClean="0">
                        <a:latin typeface="Cambria Math"/>
                      </a:rPr>
                      <m:t>𝑝</m:t>
                    </m:r>
                    <m:r>
                      <a:rPr lang="en-US" altLang="zh-HK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sz="2000" dirty="0" smtClean="0"/>
                  <a:t> is smaller than or equal to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/>
                      </a:rPr>
                      <m:t>𝑓</m:t>
                    </m:r>
                    <m:r>
                      <a:rPr lang="en-US" altLang="zh-HK" sz="20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HK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HK" sz="20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altLang="zh-HK" sz="2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HK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sz="2000" dirty="0" smtClean="0"/>
                  <a:t>.</a:t>
                </a:r>
              </a:p>
              <a:p>
                <a:pPr lvl="1"/>
                <a:r>
                  <a:rPr lang="en-US" altLang="zh-HK" sz="2000" dirty="0"/>
                  <a:t>Main idea</a:t>
                </a:r>
              </a:p>
              <a:p>
                <a:pPr marL="1257300" lvl="2" indent="-342900"/>
                <a:r>
                  <a:rPr lang="en-US" altLang="zh-HK" sz="2000" dirty="0" smtClean="0"/>
                  <a:t>First sort all the products in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/>
                      </a:rPr>
                      <m:t>𝑄</m:t>
                    </m:r>
                    <m:r>
                      <a:rPr lang="en-US" altLang="zh-HK" sz="20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zh-HK" sz="2000" dirty="0" smtClean="0"/>
                  <a:t> according to their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HK" sz="2000" dirty="0" smtClean="0"/>
                  <a:t> values.</a:t>
                </a:r>
              </a:p>
              <a:p>
                <a:pPr marL="1257300" lvl="2" indent="-342900"/>
                <a:r>
                  <a:rPr lang="en-US" altLang="zh-HK" sz="2000" dirty="0" smtClean="0"/>
                  <a:t>Find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altLang="zh-HK" sz="2000" dirty="0" smtClean="0"/>
                  <a:t> containing all the products in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altLang="zh-HK" sz="2000" b="0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altLang="zh-HK" sz="2000" b="0" i="1" smtClean="0">
                        <a:latin typeface="Cambria Math"/>
                      </a:rPr>
                      <m:t>𝑄</m:t>
                    </m:r>
                    <m:r>
                      <a:rPr lang="en-US" altLang="zh-HK" sz="2000" i="1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zh-HK" sz="2000" dirty="0" smtClean="0"/>
                  <a:t> which </a:t>
                </a:r>
                <a:r>
                  <a:rPr lang="en-US" altLang="zh-HK" sz="2000" dirty="0" smtClean="0">
                    <a:solidFill>
                      <a:srgbClr val="FF0000"/>
                    </a:solidFill>
                  </a:rPr>
                  <a:t>quasi-dominate</a:t>
                </a:r>
                <a:r>
                  <a:rPr lang="en-US" altLang="zh-HK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HK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sz="2000" dirty="0" smtClean="0"/>
                  <a:t>.</a:t>
                </a:r>
              </a:p>
              <a:p>
                <a:pPr marL="1257300" lvl="2" indent="-342900"/>
                <a:r>
                  <a:rPr lang="en-US" altLang="zh-HK" sz="2000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HK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sz="2000" dirty="0" smtClean="0"/>
                  <a:t>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sz="20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HK" sz="20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en-US" altLang="zh-HK" sz="2000" b="0" i="0" smtClean="0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altLang="zh-HK" sz="2000" i="0" smtClean="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altLang="zh-HK" sz="2000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altLang="zh-HK" sz="2000" b="0" i="1" smtClean="0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altLang="zh-HK" sz="2000" b="0" i="1" smtClean="0"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lim>
                        </m:limLow>
                      </m:fName>
                      <m:e>
                        <m:r>
                          <a:rPr lang="en-US" altLang="zh-HK" sz="2000" b="0" i="1" smtClean="0">
                            <a:latin typeface="Cambria Math"/>
                          </a:rPr>
                          <m:t>𝑝</m:t>
                        </m:r>
                        <m:r>
                          <a:rPr lang="en-US" altLang="zh-HK" sz="2000" b="0" i="1" smtClean="0">
                            <a:latin typeface="Cambria Math"/>
                          </a:rPr>
                          <m:t>.</m:t>
                        </m:r>
                        <m:r>
                          <a:rPr lang="en-US" altLang="zh-HK" sz="2000" b="0" i="1" smtClean="0">
                            <a:latin typeface="Cambria Math"/>
                          </a:rPr>
                          <m:t>𝑃𝑟𝑖𝑐𝑒</m:t>
                        </m:r>
                        <m:r>
                          <a:rPr lang="en-US" altLang="zh-HK" sz="2000" b="0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altLang="zh-HK" sz="2000" b="0" i="0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l-GR" altLang="zh-HK" sz="2000" b="0" i="1" smtClean="0">
                        <a:latin typeface="Cambria Math"/>
                        <a:ea typeface="Cambria Math"/>
                      </a:rPr>
                      <m:t>σ</m:t>
                    </m:r>
                    <m:r>
                      <a:rPr lang="en-US" altLang="zh-HK" sz="2000" b="0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altLang="zh-HK" sz="2000" b="0" dirty="0" smtClean="0">
                  <a:ea typeface="Cambria Math"/>
                </a:endParaRPr>
              </a:p>
              <a:p>
                <a:pPr marL="914400" lvl="2" indent="0">
                  <a:buNone/>
                </a:pPr>
                <a:r>
                  <a:rPr lang="en-US" altLang="zh-HK" dirty="0" smtClean="0">
                    <a:solidFill>
                      <a:srgbClr val="FF0000"/>
                    </a:solidFill>
                  </a:rPr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dirty="0" smtClean="0">
                    <a:solidFill>
                      <a:srgbClr val="FF0000"/>
                    </a:solidFill>
                  </a:rPr>
                  <a:t> are sorted, no price correlation will happen.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5357192"/>
              </a:xfrm>
              <a:blipFill rotWithShape="1">
                <a:blip r:embed="rId2"/>
                <a:stretch>
                  <a:fillRect l="-1630" t="-136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79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/>
              <a:t>Proposed Algorithms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742" y="1268760"/>
                <a:ext cx="8229600" cy="676672"/>
              </a:xfrm>
            </p:spPr>
            <p:txBody>
              <a:bodyPr>
                <a:normAutofit/>
              </a:bodyPr>
              <a:lstStyle/>
              <a:p>
                <a:r>
                  <a:rPr lang="en-US" altLang="zh-HK" dirty="0" smtClean="0"/>
                  <a:t>Find optimal price assignment of a given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/>
                        <a:sym typeface="Symbol"/>
                      </a:rPr>
                      <m:t>𝑄</m:t>
                    </m:r>
                    <m:r>
                      <a:rPr lang="en-US" altLang="zh-CN">
                        <a:latin typeface="Cambria Math"/>
                        <a:sym typeface="Symbol"/>
                      </a:rPr>
                      <m:t>′</m:t>
                    </m:r>
                  </m:oMath>
                </a14:m>
                <a:r>
                  <a:rPr lang="en-US" altLang="zh-HK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742" y="1268760"/>
                <a:ext cx="8229600" cy="676672"/>
              </a:xfrm>
              <a:blipFill rotWithShape="1">
                <a:blip r:embed="rId2"/>
                <a:stretch>
                  <a:fillRect l="-1630" t="-10811" b="-1621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3037551"/>
                  </p:ext>
                </p:extLst>
              </p:nvPr>
            </p:nvGraphicFramePr>
            <p:xfrm>
              <a:off x="11151" y="5470604"/>
              <a:ext cx="1536513" cy="1341120"/>
            </p:xfrm>
            <a:graphic>
              <a:graphicData uri="http://schemas.openxmlformats.org/drawingml/2006/table">
                <a:tbl>
                  <a:tblPr firstRow="1">
                    <a:tableStyleId>{073A0DAA-6AF3-43AB-8588-CEC1D06C72B9}</a:tableStyleId>
                  </a:tblPr>
                  <a:tblGrid>
                    <a:gridCol w="954106"/>
                    <a:gridCol w="582407"/>
                  </a:tblGrid>
                  <a:tr h="2527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Products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HK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HK" sz="12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HK" sz="16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HK" sz="1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altLang="zh-HK" sz="1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5.0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4.5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1.5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3037551"/>
                  </p:ext>
                </p:extLst>
              </p:nvPr>
            </p:nvGraphicFramePr>
            <p:xfrm>
              <a:off x="11151" y="5470604"/>
              <a:ext cx="1536513" cy="1341120"/>
            </p:xfrm>
            <a:graphic>
              <a:graphicData uri="http://schemas.openxmlformats.org/drawingml/2006/table">
                <a:tbl>
                  <a:tblPr firstRow="1">
                    <a:tableStyleId>{073A0DAA-6AF3-43AB-8588-CEC1D06C72B9}</a:tableStyleId>
                  </a:tblPr>
                  <a:tblGrid>
                    <a:gridCol w="954106"/>
                    <a:gridCol w="582407"/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Products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3542" t="-5455" b="-323636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5.0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4.5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1.5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5809905"/>
                  </p:ext>
                </p:extLst>
              </p:nvPr>
            </p:nvGraphicFramePr>
            <p:xfrm>
              <a:off x="11151" y="2254570"/>
              <a:ext cx="3816424" cy="3169920"/>
            </p:xfrm>
            <a:graphic>
              <a:graphicData uri="http://schemas.openxmlformats.org/drawingml/2006/table">
                <a:tbl>
                  <a:tblPr firstRow="1">
                    <a:tableStyleId>{073A0DAA-6AF3-43AB-8588-CEC1D06C72B9}</a:tableStyleId>
                  </a:tblPr>
                  <a:tblGrid>
                    <a:gridCol w="954106"/>
                    <a:gridCol w="1018168"/>
                    <a:gridCol w="890044"/>
                    <a:gridCol w="954106"/>
                  </a:tblGrid>
                  <a:tr h="2527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Products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Distance-to-beach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HK" sz="1600" dirty="0" smtClean="0"/>
                            <a:t>)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Price </a:t>
                          </a:r>
                        </a:p>
                        <a:p>
                          <a:pPr algn="ctr"/>
                          <a:r>
                            <a:rPr lang="en-US" altLang="zh-HK" sz="160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HK" sz="1600" dirty="0" smtClean="0"/>
                            <a:t>)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Cost</a:t>
                          </a:r>
                        </a:p>
                        <a:p>
                          <a:pPr algn="ctr"/>
                          <a:r>
                            <a:rPr lang="en-US" altLang="zh-HK" sz="1600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  <a:sym typeface="Symbol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altLang="zh-HK" sz="1600" dirty="0" smtClean="0"/>
                            <a:t>)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7.0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200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350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4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3.0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600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?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4.5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?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200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1.5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?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5809905"/>
                  </p:ext>
                </p:extLst>
              </p:nvPr>
            </p:nvGraphicFramePr>
            <p:xfrm>
              <a:off x="11151" y="2254570"/>
              <a:ext cx="3816424" cy="3169920"/>
            </p:xfrm>
            <a:graphic>
              <a:graphicData uri="http://schemas.openxmlformats.org/drawingml/2006/table">
                <a:tbl>
                  <a:tblPr firstRow="1">
                    <a:tableStyleId>{073A0DAA-6AF3-43AB-8588-CEC1D06C72B9}</a:tableStyleId>
                  </a:tblPr>
                  <a:tblGrid>
                    <a:gridCol w="954106"/>
                    <a:gridCol w="1018168"/>
                    <a:gridCol w="890044"/>
                    <a:gridCol w="954106"/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Products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94611" t="-2222" r="-180838" b="-29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22603" t="-2222" r="-106849" b="-29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01923" t="-2222" b="-294815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7.0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200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350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p</a:t>
                          </a:r>
                          <a:r>
                            <a:rPr lang="en-US" altLang="zh-HK" sz="1600" baseline="-25000" dirty="0" smtClean="0"/>
                            <a:t>4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3.0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600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5.0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?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4.5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?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200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1.5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?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400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/>
              <p:cNvSpPr txBox="1">
                <a:spLocks/>
              </p:cNvSpPr>
              <p:nvPr/>
            </p:nvSpPr>
            <p:spPr>
              <a:xfrm>
                <a:off x="3851920" y="2276872"/>
                <a:ext cx="5292080" cy="45811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en-US" altLang="zh-HK" sz="2000" dirty="0" smtClean="0"/>
                  <a:t>Suppose </a:t>
                </a:r>
                <a14:m>
                  <m:oMath xmlns:m="http://schemas.openxmlformats.org/officeDocument/2006/math">
                    <m:r>
                      <a:rPr lang="en-US" altLang="zh-HK" sz="2000" i="1" dirty="0">
                        <a:latin typeface="Cambria Math"/>
                      </a:rPr>
                      <m:t>𝑄</m:t>
                    </m:r>
                    <m:r>
                      <a:rPr lang="en-US" altLang="zh-HK" sz="2000" i="1" dirty="0">
                        <a:latin typeface="Cambria Math"/>
                      </a:rPr>
                      <m:t>′=</m:t>
                    </m:r>
                    <m:r>
                      <a:rPr lang="en-US" altLang="zh-HK" sz="2000" b="0" i="1" dirty="0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altLang="zh-HK" sz="200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HK" sz="2000" i="1">
                        <a:latin typeface="Cambria Math"/>
                        <a:ea typeface="Cambria Math"/>
                      </a:rPr>
                      <m:t>σ</m:t>
                    </m:r>
                    <m:r>
                      <a:rPr lang="en-US" altLang="zh-HK" sz="2000" b="0" i="1" smtClean="0">
                        <a:latin typeface="Cambria Math"/>
                        <a:ea typeface="Cambria Math"/>
                      </a:rPr>
                      <m:t>=50</m:t>
                    </m:r>
                  </m:oMath>
                </a14:m>
                <a:endParaRPr lang="en-US" altLang="zh-HK" sz="2000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zh-HK" sz="2000" dirty="0" smtClean="0"/>
                  <a:t>Sort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000" b="0" i="1" dirty="0" smtClean="0">
                          <a:latin typeface="Cambria Math"/>
                        </a:rPr>
                        <m:t>𝑄</m:t>
                      </m:r>
                      <m:r>
                        <a:rPr lang="en-US" altLang="zh-HK" sz="2000" b="0" i="1" dirty="0" smtClean="0">
                          <a:latin typeface="Cambria Math"/>
                        </a:rPr>
                        <m:t>′={</m:t>
                      </m:r>
                      <m:sSub>
                        <m:sSubPr>
                          <m:ctrlPr>
                            <a:rPr lang="en-US" altLang="zh-HK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HK" sz="2000" b="0" i="1" dirty="0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altLang="zh-HK" sz="20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HK" sz="2000" i="1" dirty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HK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HK" sz="2000" b="0" i="1" dirty="0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altLang="zh-HK" sz="2000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HK" sz="2000" i="1" dirty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HK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HK" sz="2000" b="0" i="1" dirty="0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altLang="zh-HK" sz="20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HK" sz="2000" i="1" dirty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altLang="zh-HK" sz="2000" dirty="0"/>
              </a:p>
              <a:p>
                <a:pPr marL="914400" lvl="1" indent="-457200">
                  <a:buFont typeface="+mj-lt"/>
                  <a:buAutoNum type="arabicPeriod" startAt="2"/>
                </a:pPr>
                <a:r>
                  <a:rPr lang="en-US" altLang="zh-HK" sz="2000" dirty="0"/>
                  <a:t>Find </a:t>
                </a:r>
                <a14:m>
                  <m:oMath xmlns:m="http://schemas.openxmlformats.org/officeDocument/2006/math">
                    <m:r>
                      <a:rPr lang="en-US" altLang="zh-HK" sz="2000" dirty="0">
                        <a:latin typeface="Cambria Math"/>
                      </a:rPr>
                      <m:t>𝑌</m:t>
                    </m:r>
                  </m:oMath>
                </a14:m>
                <a:endParaRPr lang="en-US" altLang="zh-HK" sz="2000" dirty="0"/>
              </a:p>
              <a:p>
                <a:pPr marL="457200" lvl="1" indent="0" algn="ctr">
                  <a:buNone/>
                </a:pPr>
                <a:r>
                  <a:rPr lang="en-US" altLang="zh-HK" sz="2000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HK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HK" sz="2000" i="1" dirty="0">
                        <a:latin typeface="Cambria Math"/>
                      </a:rPr>
                      <m:t>𝑌</m:t>
                    </m:r>
                    <m:r>
                      <a:rPr lang="en-US" altLang="zh-HK" sz="2000" i="1" dirty="0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altLang="zh-HK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HK" sz="200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HK" sz="2000" i="1" dirty="0" smtClean="0">
                        <a:latin typeface="Cambria Math"/>
                      </a:rPr>
                      <m:t>}</m:t>
                    </m:r>
                  </m:oMath>
                </a14:m>
                <a:endParaRPr lang="en-US" altLang="zh-HK" sz="2000" dirty="0" smtClean="0"/>
              </a:p>
              <a:p>
                <a:pPr marL="914400" lvl="1" indent="-457200">
                  <a:buFont typeface="+mj-lt"/>
                  <a:buAutoNum type="arabicPeriod" startAt="3"/>
                </a:pPr>
                <a:r>
                  <a:rPr lang="en-US" altLang="zh-HK" sz="2000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HK" sz="200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sz="2000" dirty="0"/>
                  <a:t>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sz="20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HK" sz="20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en-US" altLang="zh-HK" sz="2000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altLang="zh-HK" sz="200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altLang="zh-HK" sz="2000">
                                <a:latin typeface="Cambria Math"/>
                              </a:rPr>
                              <m:t>𝑝</m:t>
                            </m:r>
                            <m:r>
                              <a:rPr lang="en-US" altLang="zh-HK" sz="2000">
                                <a:latin typeface="Cambria Math"/>
                              </a:rPr>
                              <m:t>∈</m:t>
                            </m:r>
                            <m:r>
                              <a:rPr lang="en-US" altLang="zh-HK" sz="2000">
                                <a:latin typeface="Cambria Math"/>
                              </a:rPr>
                              <m:t>𝑌</m:t>
                            </m:r>
                          </m:lim>
                        </m:limLow>
                      </m:fName>
                      <m:e>
                        <m:r>
                          <a:rPr lang="en-US" altLang="zh-HK" sz="2000">
                            <a:latin typeface="Cambria Math"/>
                          </a:rPr>
                          <m:t>𝑝</m:t>
                        </m:r>
                        <m:r>
                          <a:rPr lang="en-US" altLang="zh-HK" sz="2000">
                            <a:latin typeface="Cambria Math"/>
                          </a:rPr>
                          <m:t>.</m:t>
                        </m:r>
                        <m:r>
                          <a:rPr lang="en-US" altLang="zh-HK" sz="2000" b="0" i="1" smtClean="0">
                            <a:latin typeface="Cambria Math"/>
                          </a:rPr>
                          <m:t>𝑃𝑟𝑖𝑐𝑒</m:t>
                        </m:r>
                        <m:r>
                          <a:rPr lang="en-US" altLang="zh-HK" sz="200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altLang="zh-HK" sz="200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l-GR" altLang="zh-HK" sz="2000">
                        <a:latin typeface="Cambria Math"/>
                      </a:rPr>
                      <m:t>σ</m:t>
                    </m:r>
                    <m:r>
                      <a:rPr lang="el-GR" altLang="zh-HK" sz="2000">
                        <a:latin typeface="Cambria Math"/>
                      </a:rPr>
                      <m:t> </m:t>
                    </m:r>
                  </m:oMath>
                </a14:m>
                <a:endParaRPr lang="en-US" altLang="zh-HK" sz="2000" dirty="0"/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HK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HK" sz="2000" dirty="0"/>
                  <a:t> </a:t>
                </a:r>
                <a14:m>
                  <m:oMath xmlns:m="http://schemas.openxmlformats.org/officeDocument/2006/math">
                    <m:r>
                      <a:rPr lang="en-US" altLang="zh-HK" sz="200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HK" sz="20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HK" sz="20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HK" sz="2000">
                                <a:latin typeface="Cambria Math"/>
                              </a:rPr>
                              <m:t>min</m:t>
                            </m:r>
                          </m:e>
                          <m:lim/>
                        </m:limLow>
                      </m:fName>
                      <m:e>
                        <m:r>
                          <a:rPr lang="en-US" altLang="zh-HK" sz="2000" i="1" smtClean="0">
                            <a:latin typeface="Cambria Math"/>
                            <a:ea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en-US" altLang="zh-HK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0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HK" sz="20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zh-HK" sz="2000" i="1">
                            <a:latin typeface="Cambria Math"/>
                          </a:rPr>
                          <m:t>.</m:t>
                        </m:r>
                        <m:r>
                          <a:rPr lang="en-US" altLang="zh-HK" sz="2000" i="1">
                            <a:latin typeface="Cambria Math"/>
                          </a:rPr>
                          <m:t>𝑃𝑟𝑖𝑐𝑒</m:t>
                        </m:r>
                        <m:r>
                          <a:rPr lang="en-US" altLang="zh-HK" sz="2000" i="1" smtClean="0">
                            <a:latin typeface="Cambria Math"/>
                          </a:rPr>
                          <m:t>}</m:t>
                        </m:r>
                      </m:e>
                    </m:func>
                    <m:r>
                      <a:rPr lang="en-US" altLang="zh-HK" sz="200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l-GR" altLang="zh-HK" sz="2000" i="1">
                        <a:latin typeface="Cambria Math"/>
                        <a:ea typeface="Cambria Math"/>
                      </a:rPr>
                      <m:t>σ</m:t>
                    </m:r>
                    <m:r>
                      <a:rPr lang="en-US" altLang="zh-HK" sz="2000" b="0" i="1" smtClean="0">
                        <a:latin typeface="Cambria Math"/>
                        <a:ea typeface="Cambria Math"/>
                      </a:rPr>
                      <m:t>=450</m:t>
                    </m:r>
                  </m:oMath>
                </a14:m>
                <a:endParaRPr lang="en-US" altLang="zh-HK" sz="2000" dirty="0" smtClean="0"/>
              </a:p>
              <a:p>
                <a:pPr marL="914400" lvl="1" indent="-457200">
                  <a:buFont typeface="+mj-lt"/>
                  <a:buAutoNum type="arabicPeriod" startAt="4"/>
                </a:pPr>
                <a:r>
                  <a:rPr lang="en-US" altLang="zh-CN" sz="2000" dirty="0" smtClean="0"/>
                  <a:t>Run</a:t>
                </a:r>
                <a:r>
                  <a:rPr lang="en-US" altLang="zh-HK" sz="2000" dirty="0" smtClean="0"/>
                  <a:t> Step 2 and 3 </a:t>
                </a:r>
                <a:r>
                  <a:rPr lang="en-US" altLang="zh-CN" sz="2000" dirty="0" smtClean="0"/>
                  <a:t>i</a:t>
                </a:r>
                <a:r>
                  <a:rPr lang="en-US" altLang="zh-HK" sz="2000" dirty="0" smtClean="0"/>
                  <a:t>teratively until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HK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HK" altLang="en-US" sz="2000" dirty="0"/>
                  <a:t> </a:t>
                </a:r>
                <a:r>
                  <a:rPr lang="en-US" altLang="zh-HK" sz="2000" dirty="0"/>
                  <a:t>is </a:t>
                </a:r>
                <a:r>
                  <a:rPr lang="en-US" altLang="zh-HK" sz="2000" dirty="0" smtClean="0"/>
                  <a:t>set.</a:t>
                </a:r>
                <a:endParaRPr lang="en-US" altLang="zh-HK" sz="2000" dirty="0"/>
              </a:p>
              <a:p>
                <a:pPr lvl="1">
                  <a:buFont typeface="Wingdings" pitchFamily="2" charset="2"/>
                  <a:buChar char="Ø"/>
                </a:pPr>
                <a:r>
                  <a:rPr lang="en-US" altLang="zh-CN" sz="2000" dirty="0" smtClean="0"/>
                  <a:t>This algorithm is called </a:t>
                </a: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AOPA</a:t>
                </a:r>
                <a:r>
                  <a:rPr lang="en-US" altLang="zh-CN" sz="2000" dirty="0" smtClean="0"/>
                  <a:t>. The iteration process (Steps 2 and 3) can be expressed as a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HK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HK" sz="200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altLang="zh-CN" sz="20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zh-HK" alt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altLang="zh-HK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HK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HK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sz="2000" dirty="0" smtClean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HK" sz="2000" i="1" smtClean="0">
                        <a:solidFill>
                          <a:srgbClr val="FF0000"/>
                        </a:solidFill>
                        <a:latin typeface="Cambria Math"/>
                      </a:rPr>
                      <m:t>𝑄</m:t>
                    </m:r>
                    <m:r>
                      <a:rPr lang="en-US" altLang="zh-HK" sz="2000" i="1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altLang="zh-HK" sz="2000" dirty="0" smtClean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HK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𝒗</m:t>
                    </m:r>
                    <m:r>
                      <a:rPr lang="en-US" altLang="zh-HK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sz="2000" dirty="0" smtClean="0"/>
                  <a:t>.</a:t>
                </a:r>
                <a:endParaRPr lang="zh-HK" altLang="en-US" sz="2000" dirty="0"/>
              </a:p>
            </p:txBody>
          </p:sp>
        </mc:Choice>
        <mc:Fallback xmlns="">
          <p:sp>
            <p:nvSpPr>
              <p:cNvPr id="3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276872"/>
                <a:ext cx="5292080" cy="4581128"/>
              </a:xfrm>
              <a:prstGeom prst="rect">
                <a:avLst/>
              </a:prstGeom>
              <a:blipFill rotWithShape="1">
                <a:blip r:embed="rId5"/>
                <a:stretch>
                  <a:fillRect t="-666" b="-93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3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9131671"/>
                  </p:ext>
                </p:extLst>
              </p:nvPr>
            </p:nvGraphicFramePr>
            <p:xfrm>
              <a:off x="2231740" y="5472256"/>
              <a:ext cx="1548172" cy="1341120"/>
            </p:xfrm>
            <a:graphic>
              <a:graphicData uri="http://schemas.openxmlformats.org/drawingml/2006/table">
                <a:tbl>
                  <a:tblPr firstRow="1">
                    <a:tableStyleId>{073A0DAA-6AF3-43AB-8588-CEC1D06C72B9}</a:tableStyleId>
                  </a:tblPr>
                  <a:tblGrid>
                    <a:gridCol w="954106"/>
                    <a:gridCol w="594066"/>
                  </a:tblGrid>
                  <a:tr h="2527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Products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HK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HK" sz="12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HK" sz="16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HK" sz="1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altLang="zh-HK" sz="1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1.5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4.5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2049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5.0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3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9131671"/>
                  </p:ext>
                </p:extLst>
              </p:nvPr>
            </p:nvGraphicFramePr>
            <p:xfrm>
              <a:off x="2231740" y="5472256"/>
              <a:ext cx="1548172" cy="1341120"/>
            </p:xfrm>
            <a:graphic>
              <a:graphicData uri="http://schemas.openxmlformats.org/drawingml/2006/table">
                <a:tbl>
                  <a:tblPr firstRow="1">
                    <a:tableStyleId>{073A0DAA-6AF3-43AB-8588-CEC1D06C72B9}</a:tableStyleId>
                  </a:tblPr>
                  <a:tblGrid>
                    <a:gridCol w="954106"/>
                    <a:gridCol w="594066"/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Products</a:t>
                          </a:r>
                          <a:endParaRPr lang="zh-HK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61856" t="-5455" r="-1031" b="-323636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3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1.5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2</a:t>
                          </a:r>
                          <a:endParaRPr lang="zh-HK" altLang="en-US" sz="1600" i="0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4.5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q</a:t>
                          </a:r>
                          <a:r>
                            <a:rPr lang="en-US" altLang="zh-HK" sz="1600" baseline="-25000" dirty="0" smtClean="0"/>
                            <a:t>1</a:t>
                          </a:r>
                          <a:endParaRPr lang="zh-HK" altLang="en-US" sz="1600" i="0" baseline="-25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1600" dirty="0" smtClean="0"/>
                            <a:t>5.0</a:t>
                          </a:r>
                          <a:endParaRPr lang="zh-HK" alt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41" name="Diagram 40"/>
          <p:cNvGraphicFramePr/>
          <p:nvPr>
            <p:extLst>
              <p:ext uri="{D42A27DB-BD31-4B8C-83A1-F6EECF244321}">
                <p14:modId xmlns:p14="http://schemas.microsoft.com/office/powerpoint/2010/main" val="1232042519"/>
              </p:ext>
            </p:extLst>
          </p:nvPr>
        </p:nvGraphicFramePr>
        <p:xfrm>
          <a:off x="1675427" y="5877272"/>
          <a:ext cx="432048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3" name="Rectangle 42"/>
          <p:cNvSpPr/>
          <p:nvPr/>
        </p:nvSpPr>
        <p:spPr>
          <a:xfrm>
            <a:off x="13459" y="3766738"/>
            <a:ext cx="2819198" cy="2861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8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" grpId="1">
        <p:bldAsOne/>
      </p:bldGraphic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Proposed Algorithms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35280" cy="4525963"/>
              </a:xfrm>
            </p:spPr>
            <p:txBody>
              <a:bodyPr/>
              <a:lstStyle/>
              <a:p>
                <a:r>
                  <a:rPr lang="en-US" altLang="zh-HK" dirty="0" smtClean="0"/>
                  <a:t>With AOPA/</a:t>
                </a:r>
                <a14:m>
                  <m:oMath xmlns:m="http://schemas.openxmlformats.org/officeDocument/2006/math">
                    <m:r>
                      <a:rPr lang="zh-HK" altLang="en-US" i="1" dirty="0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altLang="zh-HK" dirty="0" smtClean="0"/>
                  <a:t>, we propose three algorithms</a:t>
                </a:r>
              </a:p>
              <a:p>
                <a:pPr lvl="1"/>
                <a:r>
                  <a:rPr lang="en-US" altLang="zh-HK" sz="2000" dirty="0" smtClean="0"/>
                  <a:t>Dynamic Programming (DP) for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</a:rPr>
                      <m:t>𝑙</m:t>
                    </m:r>
                    <m:r>
                      <a:rPr lang="en-US" altLang="zh-HK" sz="2000" i="1" dirty="0" smtClean="0">
                        <a:latin typeface="Cambria Math"/>
                      </a:rPr>
                      <m:t>=2</m:t>
                    </m:r>
                  </m:oMath>
                </a14:m>
                <a:endParaRPr lang="en-US" altLang="zh-HK" sz="2000" dirty="0" smtClean="0"/>
              </a:p>
              <a:p>
                <a:pPr lvl="1"/>
                <a:r>
                  <a:rPr lang="en-US" altLang="zh-HK" sz="2000" dirty="0" smtClean="0"/>
                  <a:t>Greedy Algorithm 1 (GR1) </a:t>
                </a:r>
                <a:r>
                  <a:rPr lang="en-US" altLang="zh-HK" sz="2000" dirty="0"/>
                  <a:t>for </a:t>
                </a:r>
                <a14:m>
                  <m:oMath xmlns:m="http://schemas.openxmlformats.org/officeDocument/2006/math">
                    <m:r>
                      <a:rPr lang="en-US" altLang="zh-HK" sz="2000" i="1" dirty="0">
                        <a:latin typeface="Cambria Math"/>
                      </a:rPr>
                      <m:t>𝑙</m:t>
                    </m:r>
                    <m:r>
                      <a:rPr lang="en-US" altLang="zh-HK" sz="2000" b="0" i="1" dirty="0" smtClean="0">
                        <a:latin typeface="Cambria Math"/>
                      </a:rPr>
                      <m:t>&gt;</m:t>
                    </m:r>
                    <m:r>
                      <a:rPr lang="en-US" altLang="zh-HK" sz="2000" i="1" dirty="0">
                        <a:latin typeface="Cambria Math"/>
                      </a:rPr>
                      <m:t>2</m:t>
                    </m:r>
                  </m:oMath>
                </a14:m>
                <a:endParaRPr lang="en-US" altLang="zh-HK" sz="2000" dirty="0" smtClean="0"/>
              </a:p>
              <a:p>
                <a:pPr lvl="1"/>
                <a:r>
                  <a:rPr lang="en-US" altLang="zh-HK" sz="2000" dirty="0" smtClean="0"/>
                  <a:t>Greedy Algorithm 2 (GR2) </a:t>
                </a:r>
                <a:r>
                  <a:rPr lang="en-US" altLang="zh-HK" sz="2000" dirty="0"/>
                  <a:t>for </a:t>
                </a:r>
                <a14:m>
                  <m:oMath xmlns:m="http://schemas.openxmlformats.org/officeDocument/2006/math">
                    <m:r>
                      <a:rPr lang="en-US" altLang="zh-HK" sz="2000" i="1" dirty="0">
                        <a:latin typeface="Cambria Math"/>
                      </a:rPr>
                      <m:t>𝑙</m:t>
                    </m:r>
                    <m:r>
                      <a:rPr lang="en-US" altLang="zh-HK" sz="2000" b="0" i="1" dirty="0" smtClean="0">
                        <a:latin typeface="Cambria Math"/>
                      </a:rPr>
                      <m:t>&gt;</m:t>
                    </m:r>
                    <m:r>
                      <a:rPr lang="en-US" altLang="zh-HK" sz="2000" i="1" dirty="0">
                        <a:latin typeface="Cambria Math"/>
                      </a:rPr>
                      <m:t>2</m:t>
                    </m:r>
                  </m:oMath>
                </a14:m>
                <a:endParaRPr lang="en-US" altLang="zh-HK" sz="2000" dirty="0"/>
              </a:p>
              <a:p>
                <a:pPr lvl="1"/>
                <a:endParaRPr lang="en-US" altLang="zh-HK" dirty="0" smtClean="0"/>
              </a:p>
              <a:p>
                <a:r>
                  <a:rPr lang="en-US" altLang="zh-HK" dirty="0" smtClean="0"/>
                  <a:t>Theorem</a:t>
                </a:r>
              </a:p>
              <a:p>
                <a:pPr marL="457200" lvl="1" indent="0">
                  <a:buNone/>
                </a:pPr>
                <a:r>
                  <a:rPr lang="en-US" altLang="zh-HK" sz="2400" dirty="0" smtClean="0"/>
                  <a:t>	</a:t>
                </a:r>
                <a:r>
                  <a:rPr lang="en-US" altLang="zh-HK" sz="2000" dirty="0" smtClean="0"/>
                  <a:t>When </a:t>
                </a:r>
                <a14:m>
                  <m:oMath xmlns:m="http://schemas.openxmlformats.org/officeDocument/2006/math">
                    <m:r>
                      <a:rPr lang="en-US" altLang="zh-HK" sz="2000" i="1" dirty="0">
                        <a:latin typeface="Cambria Math"/>
                      </a:rPr>
                      <m:t>𝑙</m:t>
                    </m:r>
                    <m:r>
                      <a:rPr lang="en-US" altLang="zh-HK" sz="2000" i="1" dirty="0">
                        <a:latin typeface="Cambria Math"/>
                      </a:rPr>
                      <m:t>&gt;2</m:t>
                    </m:r>
                  </m:oMath>
                </a14:m>
                <a:r>
                  <a:rPr lang="en-US" altLang="zh-HK" sz="2000" dirty="0" smtClean="0"/>
                  <a:t>, problem TPP is NP-hard.</a:t>
                </a:r>
                <a:endParaRPr lang="zh-HK" alt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35280" cy="4525963"/>
              </a:xfrm>
              <a:blipFill rotWithShape="1">
                <a:blip r:embed="rId2"/>
                <a:stretch>
                  <a:fillRect l="-1590" t="-161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3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Dynamic Programming (DP)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35280" cy="4781128"/>
              </a:xfrm>
            </p:spPr>
            <p:txBody>
              <a:bodyPr>
                <a:normAutofit/>
              </a:bodyPr>
              <a:lstStyle/>
              <a:p>
                <a:r>
                  <a:rPr lang="en-US" altLang="zh-HK" dirty="0" smtClean="0"/>
                  <a:t>Main Steps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en-US" altLang="zh-HK" sz="2000" dirty="0" smtClean="0"/>
                  <a:t>Start selecting products into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/>
                      </a:rPr>
                      <m:t>𝑄</m:t>
                    </m:r>
                    <m:r>
                      <a:rPr lang="en-US" altLang="zh-HK" sz="20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zh-HK" sz="2000" dirty="0" smtClean="0"/>
                  <a:t> from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HK" sz="20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HK" sz="2000" i="1"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zh-HK" sz="20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HK" sz="2000" b="0" i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HK" sz="2000" dirty="0" smtClean="0"/>
                  <a:t>.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en-US" altLang="zh-HK" sz="2000" dirty="0" smtClean="0"/>
                  <a:t>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HK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sz="2000" dirty="0"/>
                  <a:t> is selected or not depends on </a:t>
                </a:r>
                <a:r>
                  <a:rPr lang="en-US" altLang="zh-HK" sz="2000" dirty="0" smtClean="0"/>
                  <a:t>whether the </a:t>
                </a:r>
                <a:r>
                  <a:rPr lang="en-US" altLang="zh-HK" sz="2000" dirty="0"/>
                  <a:t>optimal profit of </a:t>
                </a:r>
                <a:r>
                  <a:rPr lang="en-US" altLang="zh-HK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HK" sz="2000" i="1">
                        <a:latin typeface="Cambria Math"/>
                      </a:rPr>
                      <m:t>𝑄</m:t>
                    </m:r>
                    <m:r>
                      <a:rPr lang="en-US" altLang="zh-HK" sz="2000" i="1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zh-HK" sz="2000" dirty="0"/>
                  <a:t> </a:t>
                </a:r>
                <a:r>
                  <a:rPr lang="en-US" altLang="zh-HK" sz="2000" dirty="0" smtClean="0"/>
                  <a:t>is larger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HK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sz="2000" dirty="0" smtClean="0"/>
                  <a:t> is added.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en-US" altLang="zh-HK" sz="2000" dirty="0" smtClean="0"/>
                  <a:t>Increase </a:t>
                </a:r>
                <a14:m>
                  <m:oMath xmlns:m="http://schemas.openxmlformats.org/officeDocument/2006/math">
                    <m:r>
                      <a:rPr lang="en-US" altLang="zh-HK" sz="2000" b="0" i="0" smtClean="0">
                        <a:latin typeface="Cambria Math"/>
                      </a:rPr>
                      <m:t>|</m:t>
                    </m:r>
                    <m:sSup>
                      <m:sSupPr>
                        <m:ctrlPr>
                          <a:rPr lang="en-US" altLang="zh-HK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HK" sz="2000" i="1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altLang="zh-HK" sz="20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HK" sz="2000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altLang="zh-HK" sz="2000" dirty="0" smtClean="0"/>
                  <a:t> by 1 and compute the optimal profit of </a:t>
                </a:r>
                <a14:m>
                  <m:oMath xmlns:m="http://schemas.openxmlformats.org/officeDocument/2006/math">
                    <m:r>
                      <a:rPr lang="en-US" altLang="zh-HK" sz="2000" i="1">
                        <a:latin typeface="Cambria Math"/>
                      </a:rPr>
                      <m:t>𝑄</m:t>
                    </m:r>
                    <m:r>
                      <a:rPr lang="en-US" altLang="zh-HK" sz="2000" i="1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zh-HK" sz="2000" dirty="0" smtClean="0"/>
                  <a:t> according to the previous results.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en-US" altLang="zh-HK" sz="2000" dirty="0" smtClean="0"/>
                  <a:t>Terminate when</a:t>
                </a:r>
                <a:r>
                  <a:rPr lang="en-US" altLang="zh-HK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HK" sz="20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HK" sz="2000" i="1"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zh-HK" sz="20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HK" sz="2000" b="0" i="1" smtClean="0">
                        <a:latin typeface="Cambria Math"/>
                      </a:rPr>
                      <m:t>=</m:t>
                    </m:r>
                    <m:r>
                      <a:rPr lang="en-US" altLang="zh-HK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HK" sz="2000" dirty="0" smtClean="0"/>
                  <a:t>.</a:t>
                </a:r>
                <a:r>
                  <a:rPr lang="en-US" altLang="zh-HK" sz="20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35280" cy="4781128"/>
              </a:xfrm>
              <a:blipFill rotWithShape="1">
                <a:blip r:embed="rId2"/>
                <a:stretch>
                  <a:fillRect l="-1590" t="-1658" r="-57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062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Greedy Algorithm 1 (GR1)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795320" cy="4853136"/>
              </a:xfrm>
            </p:spPr>
            <p:txBody>
              <a:bodyPr/>
              <a:lstStyle/>
              <a:p>
                <a:pPr marL="514350" indent="-457200"/>
                <a:r>
                  <a:rPr lang="en-US" altLang="zh-HK" dirty="0" smtClean="0"/>
                  <a:t>Main Steps </a:t>
                </a:r>
                <a:endParaRPr lang="en-US" altLang="zh-HK" dirty="0"/>
              </a:p>
              <a:p>
                <a:pPr lvl="1">
                  <a:buFont typeface="Arial" pitchFamily="34" charset="0"/>
                  <a:buChar char="•"/>
                </a:pPr>
                <a:r>
                  <a:rPr lang="en-US" altLang="zh-HK" sz="2000" dirty="0"/>
                  <a:t>C</a:t>
                </a:r>
                <a:r>
                  <a:rPr lang="en-US" altLang="zh-HK" sz="2000" dirty="0" smtClean="0"/>
                  <a:t>ompute the optimal profit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HK" sz="2000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altLang="zh-HK" sz="2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HK" sz="20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HK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HK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zh-HK" altLang="en-US" sz="2000" dirty="0" smtClean="0"/>
                  <a:t> </a:t>
                </a:r>
                <a:r>
                  <a:rPr lang="en-US" altLang="zh-HK" sz="2000" dirty="0" smtClean="0"/>
                  <a:t>for any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/>
                      </a:rPr>
                      <m:t>𝑖</m:t>
                    </m:r>
                    <m:r>
                      <a:rPr lang="en-US" altLang="zh-HK" sz="2000" b="0" i="1" smtClean="0">
                        <a:latin typeface="Cambria Math"/>
                      </a:rPr>
                      <m:t> (</m:t>
                    </m:r>
                    <m:r>
                      <a:rPr lang="en-US" altLang="zh-HK" sz="2000" b="0" i="1" smtClean="0">
                        <a:latin typeface="Cambria Math"/>
                      </a:rPr>
                      <m:t>𝑘</m:t>
                    </m:r>
                    <m:r>
                      <a:rPr lang="en-US" altLang="zh-HK" sz="2000" b="0" i="1" smtClean="0">
                        <a:latin typeface="Cambria Math"/>
                      </a:rPr>
                      <m:t>=1)</m:t>
                    </m:r>
                  </m:oMath>
                </a14:m>
                <a:r>
                  <a:rPr lang="en-US" altLang="zh-HK" sz="2000" dirty="0" smtClean="0"/>
                  <a:t>.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en-US" altLang="zh-HK" sz="2000" dirty="0" smtClean="0"/>
                  <a:t>Choose the </a:t>
                </a:r>
                <a14:m>
                  <m:oMath xmlns:m="http://schemas.openxmlformats.org/officeDocument/2006/math">
                    <m:r>
                      <a:rPr lang="en-US" altLang="zh-HK" sz="2000" i="1">
                        <a:latin typeface="Cambria Math"/>
                      </a:rPr>
                      <m:t>𝑘</m:t>
                    </m:r>
                  </m:oMath>
                </a14:m>
                <a:r>
                  <a:rPr lang="zh-HK" altLang="en-US" sz="2000" dirty="0" smtClean="0"/>
                  <a:t> </a:t>
                </a:r>
                <a:r>
                  <a:rPr lang="en-US" altLang="zh-HK" sz="2000" dirty="0" smtClean="0"/>
                  <a:t>products which have the top- </a:t>
                </a:r>
                <a14:m>
                  <m:oMath xmlns:m="http://schemas.openxmlformats.org/officeDocument/2006/math">
                    <m:r>
                      <a:rPr lang="en-US" altLang="zh-HK" sz="2000" i="1">
                        <a:latin typeface="Cambria Math"/>
                      </a:rPr>
                      <m:t>𝑘</m:t>
                    </m:r>
                  </m:oMath>
                </a14:m>
                <a:r>
                  <a:rPr lang="zh-HK" altLang="en-US" sz="2000" dirty="0" smtClean="0"/>
                  <a:t> </a:t>
                </a:r>
                <a:r>
                  <a:rPr lang="en-US" altLang="zh-HK" sz="2000" dirty="0" smtClean="0"/>
                  <a:t>optimal profits.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altLang="zh-HK" sz="2000" dirty="0" smtClean="0"/>
              </a:p>
              <a:p>
                <a:pPr marL="514350" indent="-457200"/>
                <a14:m>
                  <m:oMath xmlns:m="http://schemas.openxmlformats.org/officeDocument/2006/math">
                    <m:r>
                      <a:rPr lang="zh-HK" altLang="en-US" i="1" smtClean="0">
                        <a:latin typeface="Cambria Math"/>
                      </a:rPr>
                      <m:t>𝜀</m:t>
                    </m:r>
                    <m:r>
                      <a:rPr lang="en-US" altLang="zh-HK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altLang="zh-HK" dirty="0" smtClean="0"/>
                  <a:t> Approximation</a:t>
                </a:r>
              </a:p>
              <a:p>
                <a:pPr lvl="1"/>
                <a:r>
                  <a:rPr lang="en-US" altLang="zh-HK" sz="2000" i="1" dirty="0" smtClean="0"/>
                  <a:t>additive error guarantee</a:t>
                </a:r>
              </a:p>
              <a:p>
                <a:pPr lvl="1"/>
                <a:r>
                  <a:rPr lang="en-US" altLang="zh-HK" sz="2000" i="1" dirty="0" smtClean="0"/>
                  <a:t>multiplicative error guarantee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altLang="zh-HK" sz="2000" dirty="0"/>
              </a:p>
              <a:p>
                <a:pPr marL="514350" indent="-457200"/>
                <a:r>
                  <a:rPr lang="en-US" altLang="zh-CN" dirty="0" smtClean="0"/>
                  <a:t>Disadvantage</a:t>
                </a:r>
              </a:p>
              <a:p>
                <a:pPr marL="57150" indent="0">
                  <a:buNone/>
                </a:pPr>
                <a:r>
                  <a:rPr lang="en-US" altLang="zh-HK" sz="2000" dirty="0"/>
                  <a:t> </a:t>
                </a:r>
                <a:r>
                  <a:rPr lang="en-US" altLang="zh-HK" sz="2000" dirty="0" smtClean="0"/>
                  <a:t>        </a:t>
                </a:r>
                <a:r>
                  <a:rPr lang="en-US" altLang="zh-CN" sz="2000" dirty="0" smtClean="0"/>
                  <a:t>Price correlation is not considered.</a:t>
                </a:r>
                <a:endParaRPr lang="en-US" altLang="zh-HK" sz="2000" dirty="0" smtClean="0"/>
              </a:p>
              <a:p>
                <a:pPr marL="457200" lvl="1" indent="0">
                  <a:buNone/>
                </a:pPr>
                <a:endParaRPr lang="en-US" altLang="zh-HK" sz="2000" dirty="0"/>
              </a:p>
              <a:p>
                <a:pPr marL="457200" lvl="1" indent="0">
                  <a:buNone/>
                </a:pPr>
                <a:endParaRPr lang="en-US" altLang="zh-HK" sz="20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795320" cy="4853136"/>
              </a:xfrm>
              <a:blipFill rotWithShape="1">
                <a:blip r:embed="rId2"/>
                <a:stretch>
                  <a:fillRect l="-901" t="-163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386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Greedy Algorithm 2 (GR2)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HK" dirty="0" smtClean="0"/>
                  <a:t>Main Steps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en-US" altLang="zh-HK" sz="2000" dirty="0" smtClean="0"/>
                  <a:t>Iteratively select one product from </a:t>
                </a:r>
                <a14:m>
                  <m:oMath xmlns:m="http://schemas.openxmlformats.org/officeDocument/2006/math">
                    <m:r>
                      <a:rPr lang="en-US" altLang="zh-HK" sz="2000" i="1" dirty="0">
                        <a:latin typeface="Cambria Math"/>
                        <a:ea typeface="Cambria Math"/>
                      </a:rPr>
                      <m:t>𝑄</m:t>
                    </m:r>
                  </m:oMath>
                </a14:m>
                <a:r>
                  <a:rPr lang="en-US" altLang="zh-HK" sz="2000" dirty="0" smtClean="0">
                    <a:ea typeface="Cambria Math"/>
                  </a:rPr>
                  <a:t> into</a:t>
                </a:r>
                <a:r>
                  <a:rPr lang="en-US" altLang="zh-HK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HK" sz="2000" i="1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altLang="zh-HK" sz="20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HK" sz="2000" dirty="0" smtClean="0">
                    <a:ea typeface="Cambria Math"/>
                  </a:rPr>
                  <a:t>. In each </a:t>
                </a:r>
                <a:r>
                  <a:rPr lang="en-US" altLang="zh-HK" sz="2000" dirty="0" smtClean="0"/>
                  <a:t>iteration, add</a:t>
                </a:r>
                <a14:m>
                  <m:oMath xmlns:m="http://schemas.openxmlformats.org/officeDocument/2006/math">
                    <m:r>
                      <a:rPr lang="en-US" altLang="zh-HK" sz="2000" b="0" i="0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altLang="zh-HK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HK" sz="2000" i="1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HK" sz="20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sz="2000" dirty="0" smtClean="0"/>
                  <a:t> such that it brings greatest profit increase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HK" sz="2000" i="1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altLang="zh-HK" sz="20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HK" sz="2000" dirty="0" smtClean="0"/>
                  <a:t>by </a:t>
                </a:r>
                <a14:m>
                  <m:oMath xmlns:m="http://schemas.openxmlformats.org/officeDocument/2006/math">
                    <m:r>
                      <a:rPr lang="en-US" altLang="zh-HK" sz="2000" i="1">
                        <a:latin typeface="Cambria Math"/>
                      </a:rPr>
                      <m:t>𝐴𝑂𝑃𝐴</m:t>
                    </m:r>
                  </m:oMath>
                </a14:m>
                <a:r>
                  <a:rPr lang="en-US" altLang="zh-HK" sz="2000" dirty="0" smtClean="0"/>
                  <a:t> algorithm.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en-US" altLang="zh-HK" sz="2000" dirty="0" smtClean="0"/>
                  <a:t>Terminate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HK" sz="2000" b="0" i="1" smtClean="0">
                            <a:latin typeface="Cambria Math"/>
                          </a:rPr>
                          <m:t>|</m:t>
                        </m:r>
                        <m:r>
                          <a:rPr lang="en-US" altLang="zh-HK" sz="2000" i="1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altLang="zh-HK" sz="20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HK" sz="2000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altLang="zh-HK" sz="2000" dirty="0" smtClean="0"/>
                  <a:t> is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HK" sz="2000" b="0" dirty="0" smtClean="0"/>
                  <a:t>.</a:t>
                </a:r>
              </a:p>
              <a:p>
                <a:pPr marL="914400" lvl="2" indent="0">
                  <a:buNone/>
                </a:pPr>
                <a:endParaRPr lang="en-US" altLang="zh-HK" sz="2000" b="0" dirty="0" smtClean="0"/>
              </a:p>
              <a:p>
                <a:r>
                  <a:rPr lang="en-US" altLang="zh-HK" dirty="0" smtClean="0"/>
                  <a:t>Advantage</a:t>
                </a:r>
              </a:p>
              <a:p>
                <a:pPr marL="457200" lvl="1" indent="0">
                  <a:buNone/>
                </a:pPr>
                <a:r>
                  <a:rPr lang="en-US" altLang="zh-HK" sz="2000" dirty="0" smtClean="0"/>
                  <a:t>In each iteration, price correlation is considered in </a:t>
                </a:r>
                <a14:m>
                  <m:oMath xmlns:m="http://schemas.openxmlformats.org/officeDocument/2006/math">
                    <m:r>
                      <a:rPr lang="en-US" altLang="zh-HK" sz="2000" i="1">
                        <a:latin typeface="Cambria Math"/>
                      </a:rPr>
                      <m:t>𝐴𝑂𝑃𝐴</m:t>
                    </m:r>
                  </m:oMath>
                </a14:m>
                <a:r>
                  <a:rPr lang="en-US" altLang="zh-HK" sz="2000" dirty="0" smtClean="0"/>
                  <a:t> algorithm. Therefore, the result of GR2 has no correlation.</a:t>
                </a:r>
                <a:endParaRPr lang="en-US" altLang="zh-HK" sz="2000" dirty="0"/>
              </a:p>
              <a:p>
                <a:pPr lvl="3"/>
                <a:endParaRPr lang="zh-HK" alt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381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Experiments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507288" cy="532859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HK" sz="2400" dirty="0" smtClean="0"/>
                  <a:t>Algorithms</a:t>
                </a:r>
              </a:p>
              <a:p>
                <a:pPr lvl="1"/>
                <a:r>
                  <a:rPr lang="en-US" altLang="zh-HK" sz="2000" dirty="0" smtClean="0"/>
                  <a:t> DP</a:t>
                </a:r>
              </a:p>
              <a:p>
                <a:pPr lvl="1"/>
                <a:r>
                  <a:rPr lang="en-US" altLang="zh-HK" sz="2000" dirty="0" smtClean="0"/>
                  <a:t> GR1</a:t>
                </a:r>
              </a:p>
              <a:p>
                <a:pPr lvl="1"/>
                <a:r>
                  <a:rPr lang="en-US" altLang="zh-HK" sz="2000" dirty="0" smtClean="0"/>
                  <a:t> </a:t>
                </a:r>
                <a:r>
                  <a:rPr lang="en-US" altLang="zh-CN" sz="2000" dirty="0" smtClean="0"/>
                  <a:t>GR2</a:t>
                </a:r>
              </a:p>
              <a:p>
                <a:pPr lvl="1"/>
                <a:r>
                  <a:rPr lang="en-US" altLang="zh-CN" sz="2000" dirty="0" smtClean="0"/>
                  <a:t> BF</a:t>
                </a:r>
              </a:p>
              <a:p>
                <a:r>
                  <a:rPr lang="en-US" altLang="zh-CN" sz="2400" dirty="0"/>
                  <a:t>D</a:t>
                </a:r>
                <a:r>
                  <a:rPr lang="en-US" altLang="zh-HK" sz="2400" dirty="0" smtClean="0"/>
                  <a:t>atasets</a:t>
                </a:r>
              </a:p>
              <a:p>
                <a:pPr lvl="1"/>
                <a:r>
                  <a:rPr lang="en-US" altLang="zh-HK" sz="2000" dirty="0" smtClean="0"/>
                  <a:t>Real dataset</a:t>
                </a:r>
              </a:p>
              <a:p>
                <a:pPr lvl="2"/>
                <a:r>
                  <a:rPr lang="en-US" altLang="zh-CN" sz="2000" dirty="0" smtClean="0"/>
                  <a:t>Packages (hotel and flights) from Priceline.com and Expedia.com</a:t>
                </a:r>
              </a:p>
              <a:p>
                <a:pPr lvl="2"/>
                <a:r>
                  <a:rPr lang="en-US" altLang="zh-HK" sz="2000" dirty="0" smtClean="0"/>
                  <a:t>149 round trip packages </a:t>
                </a:r>
                <a:r>
                  <a:rPr lang="en-US" altLang="zh-HK" sz="2000" dirty="0"/>
                  <a:t>(</a:t>
                </a:r>
                <a14:m>
                  <m:oMath xmlns:m="http://schemas.openxmlformats.org/officeDocument/2006/math">
                    <m:r>
                      <a:rPr lang="en-US" altLang="zh-HK" sz="2000" i="1" dirty="0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zh-HK" sz="2000" dirty="0" smtClean="0"/>
                  <a:t>) with 6 attributes (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/>
                      </a:rPr>
                      <m:t>𝑙</m:t>
                    </m:r>
                    <m:r>
                      <a:rPr lang="en-US" altLang="zh-HK" sz="2000" b="0" i="1" smtClean="0">
                        <a:latin typeface="Cambria Math"/>
                      </a:rPr>
                      <m:t>=5</m:t>
                    </m:r>
                  </m:oMath>
                </a14:m>
                <a:r>
                  <a:rPr lang="en-US" altLang="zh-HK" sz="2000" dirty="0" smtClean="0"/>
                  <a:t>)</a:t>
                </a:r>
              </a:p>
              <a:p>
                <a:pPr lvl="2"/>
                <a:r>
                  <a:rPr lang="en-US" altLang="zh-HK" sz="2000" dirty="0" smtClean="0"/>
                  <a:t>1014 hotels and 4394 </a:t>
                </a:r>
                <a:r>
                  <a:rPr lang="en-US" altLang="zh-CN" sz="2000" dirty="0" smtClean="0"/>
                  <a:t>flight</a:t>
                </a:r>
                <a:r>
                  <a:rPr lang="en-US" altLang="zh-HK" sz="2000" dirty="0" smtClean="0"/>
                  <a:t>s</a:t>
                </a:r>
              </a:p>
              <a:p>
                <a:pPr lvl="2"/>
                <a:r>
                  <a:rPr lang="en-US" altLang="zh-HK" sz="2000" dirty="0" smtClean="0"/>
                  <a:t>4787 new packages (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altLang="zh-HK" sz="2000" dirty="0" smtClean="0"/>
                  <a:t>)</a:t>
                </a:r>
                <a:endParaRPr lang="en-US" altLang="zh-HK" sz="2000" dirty="0"/>
              </a:p>
              <a:p>
                <a:pPr lvl="1"/>
                <a:r>
                  <a:rPr lang="en-US" altLang="zh-HK" sz="2000" dirty="0" smtClean="0"/>
                  <a:t>Synthetic datasets</a:t>
                </a:r>
              </a:p>
              <a:p>
                <a:pPr lvl="2"/>
                <a:r>
                  <a:rPr lang="en-US" altLang="zh-HK" sz="2000" dirty="0" smtClean="0"/>
                  <a:t>Small synthetic dataset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HK" sz="20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altLang="zh-HK" sz="2000" b="0" i="1" dirty="0" smtClean="0">
                        <a:latin typeface="Cambria Math"/>
                      </a:rPr>
                      <m:t>=10,000</m:t>
                    </m:r>
                  </m:oMath>
                </a14:m>
                <a:r>
                  <a:rPr lang="en-US" altLang="zh-HK" sz="2000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HK" sz="20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000" b="0" i="1" dirty="0" smtClean="0">
                            <a:latin typeface="Cambria Math"/>
                          </a:rPr>
                          <m:t>𝑄</m:t>
                        </m:r>
                      </m:e>
                    </m:d>
                    <m:r>
                      <a:rPr lang="en-US" altLang="zh-HK" sz="2000" b="0" i="1" dirty="0" smtClean="0">
                        <a:latin typeface="Cambria Math"/>
                      </a:rPr>
                      <m:t>=10,000</m:t>
                    </m:r>
                  </m:oMath>
                </a14:m>
                <a:r>
                  <a:rPr lang="en-US" altLang="zh-HK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</a:rPr>
                      <m:t>𝑙</m:t>
                    </m:r>
                    <m:r>
                      <a:rPr lang="en-US" altLang="zh-HK" sz="2000" i="1" dirty="0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altLang="zh-HK" sz="2000" dirty="0" smtClean="0"/>
                  <a:t> .</a:t>
                </a:r>
              </a:p>
              <a:p>
                <a:pPr lvl="2"/>
                <a:r>
                  <a:rPr lang="en-US" altLang="zh-HK" sz="2000" dirty="0" smtClean="0"/>
                  <a:t>Large synthetic dataset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HK" sz="20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altLang="zh-HK" sz="200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HK" sz="2000" b="0" i="1" dirty="0" smtClean="0">
                        <a:latin typeface="Cambria Math"/>
                        <a:ea typeface="Cambria Math"/>
                      </a:rPr>
                      <m:t>[0.5</m:t>
                    </m:r>
                    <m:r>
                      <a:rPr lang="en-US" altLang="zh-HK" sz="2000" b="0" i="1" dirty="0" smtClean="0"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altLang="zh-HK" sz="2000" b="0" i="1" dirty="0" smtClean="0">
                        <a:latin typeface="Cambria Math"/>
                        <a:ea typeface="Cambria Math"/>
                      </a:rPr>
                      <m:t>, 2.0</m:t>
                    </m:r>
                    <m:r>
                      <a:rPr lang="en-US" altLang="zh-HK" sz="2000" b="0" i="1" dirty="0" smtClean="0"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altLang="zh-HK" sz="2000" b="0" i="1" dirty="0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altLang="zh-HK" sz="2000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HK" sz="20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𝑄</m:t>
                        </m:r>
                      </m:e>
                    </m:d>
                    <m:r>
                      <a:rPr lang="en-US" altLang="zh-HK" sz="2000" i="1" dirty="0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HK" sz="2000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HK" sz="2000" b="0" i="1" dirty="0" smtClean="0">
                            <a:latin typeface="Cambria Math"/>
                            <a:ea typeface="Cambria Math"/>
                          </a:rPr>
                          <m:t>0.5</m:t>
                        </m:r>
                        <m:r>
                          <a:rPr lang="en-US" altLang="zh-HK" sz="2000" b="0" i="1" dirty="0" smtClean="0">
                            <a:latin typeface="Cambria Math"/>
                            <a:ea typeface="Cambria Math"/>
                          </a:rPr>
                          <m:t>𝑀</m:t>
                        </m:r>
                        <m:r>
                          <a:rPr lang="en-US" altLang="zh-HK" sz="2000" b="0" i="1" dirty="0" smtClean="0">
                            <a:latin typeface="Cambria Math"/>
                            <a:ea typeface="Cambria Math"/>
                          </a:rPr>
                          <m:t>, 3.0</m:t>
                        </m:r>
                        <m:r>
                          <a:rPr lang="en-US" altLang="zh-HK" sz="2000" b="0" i="1" dirty="0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</m:d>
                    <m:r>
                      <a:rPr lang="en-US" altLang="zh-HK" sz="2000" b="0" i="1" dirty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altLang="zh-HK" sz="2000" dirty="0" smtClean="0"/>
              </a:p>
              <a:p>
                <a:r>
                  <a:rPr lang="en-US" altLang="zh-HK" sz="2400" dirty="0" smtClean="0"/>
                  <a:t>Other settings</a:t>
                </a:r>
              </a:p>
              <a:p>
                <a:pPr lvl="1"/>
                <a:r>
                  <a:rPr lang="en-US" altLang="zh-HK" sz="2000" dirty="0" smtClean="0"/>
                  <a:t>The discount rate of </a:t>
                </a:r>
                <a14:m>
                  <m:oMath xmlns:m="http://schemas.openxmlformats.org/officeDocument/2006/math">
                    <m:r>
                      <a:rPr lang="en-US" altLang="zh-HK" sz="2000" i="1">
                        <a:latin typeface="Cambria Math"/>
                      </a:rPr>
                      <m:t>𝑞</m:t>
                    </m:r>
                  </m:oMath>
                </a14:m>
                <a:r>
                  <a:rPr lang="en-US" altLang="zh-HK" sz="2000" dirty="0" smtClean="0"/>
                  <a:t> </a:t>
                </a:r>
                <a:r>
                  <a:rPr lang="en-US" altLang="zh-HK" sz="2000" dirty="0"/>
                  <a:t>is denoted by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altLang="zh-HK" sz="2000" dirty="0"/>
                  <a:t>, </a:t>
                </a:r>
                <a:r>
                  <a:rPr lang="en-US" altLang="zh-HK" sz="2000" dirty="0" smtClean="0"/>
                  <a:t>set </a:t>
                </a:r>
                <a14:m>
                  <m:oMath xmlns:m="http://schemas.openxmlformats.org/officeDocument/2006/math">
                    <m:r>
                      <a:rPr lang="en-US" altLang="zh-HK" sz="2000" i="1">
                        <a:latin typeface="Cambria Math"/>
                      </a:rPr>
                      <m:t>𝑞</m:t>
                    </m:r>
                    <m:r>
                      <a:rPr lang="en-US" altLang="zh-HK" sz="2000" i="1">
                        <a:latin typeface="Cambria Math"/>
                      </a:rPr>
                      <m:t>.</m:t>
                    </m:r>
                    <m:r>
                      <a:rPr lang="en-US" altLang="zh-HK" sz="2000" i="1">
                        <a:latin typeface="Cambria Math"/>
                      </a:rPr>
                      <m:t>𝐶</m:t>
                    </m:r>
                    <m:r>
                      <a:rPr lang="en-US" altLang="zh-HK" sz="2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HK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000" i="1">
                            <a:latin typeface="Cambria Math"/>
                          </a:rPr>
                          <m:t>1−</m:t>
                        </m:r>
                        <m:r>
                          <a:rPr lang="en-US" altLang="zh-HK" sz="2000" i="1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altLang="zh-HK" sz="2000" i="1">
                        <a:latin typeface="Cambria Math"/>
                      </a:rPr>
                      <m:t>𝑞</m:t>
                    </m:r>
                    <m:r>
                      <a:rPr lang="en-US" altLang="zh-HK" sz="2000" i="1">
                        <a:latin typeface="Cambria Math"/>
                      </a:rPr>
                      <m:t>.</m:t>
                    </m:r>
                    <m:r>
                      <a:rPr lang="en-US" altLang="zh-CN" sz="2000" i="1">
                        <a:latin typeface="Cambria Math"/>
                      </a:rPr>
                      <m:t>𝑃𝑟𝑖𝑐𝑒</m:t>
                    </m:r>
                  </m:oMath>
                </a14:m>
                <a:r>
                  <a:rPr lang="en-US" altLang="zh-HK" sz="2000" dirty="0" smtClean="0"/>
                  <a:t>.</a:t>
                </a:r>
              </a:p>
              <a:p>
                <a:pPr lvl="2"/>
                <a:endParaRPr lang="zh-HK" alt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507288" cy="5328592"/>
              </a:xfrm>
              <a:blipFill rotWithShape="1">
                <a:blip r:embed="rId2"/>
                <a:stretch>
                  <a:fillRect l="-788" t="-1373" b="-91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807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Experiments (cont.)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Real Dataset</a:t>
            </a:r>
            <a:endParaRPr lang="zh-HK" altLang="en-US" dirty="0"/>
          </a:p>
        </p:txBody>
      </p:sp>
      <p:pic>
        <p:nvPicPr>
          <p:cNvPr id="1026" name="Picture 2" descr="C:\myWork\ICDE11\PPT\Experiment\24-July\k_exe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24" y="2481466"/>
            <a:ext cx="473812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myWork\ICDE11\PPT\Experiment\24-July\k_profit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570" y="2481467"/>
            <a:ext cx="4752528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8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arallelogram 20"/>
          <p:cNvSpPr/>
          <p:nvPr/>
        </p:nvSpPr>
        <p:spPr>
          <a:xfrm rot="972479">
            <a:off x="2724877" y="4470487"/>
            <a:ext cx="3426134" cy="1125322"/>
          </a:xfrm>
          <a:prstGeom prst="parallelogram">
            <a:avLst>
              <a:gd name="adj" fmla="val 161620"/>
            </a:avLst>
          </a:prstGeom>
          <a:noFill/>
          <a:ln w="38100">
            <a:solidFill>
              <a:schemeClr val="bg1">
                <a:lumMod val="75000"/>
              </a:schemeClr>
            </a:solidFill>
          </a:ln>
          <a:effectLst>
            <a:glow rad="444500">
              <a:schemeClr val="bg1">
                <a:alpha val="40000"/>
              </a:schemeClr>
            </a:glow>
            <a:outerShdw blurRad="774700" dist="736600" dir="9180000" sx="200000" sy="2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endParaRPr lang="zh-HK" altLang="en-US">
              <a:solidFill>
                <a:schemeClr val="tx1"/>
              </a:solidFill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solidFill>
                  <a:schemeClr val="bg1"/>
                </a:solidFill>
              </a:rPr>
              <a:t>Product Manager’s Dilemma</a:t>
            </a:r>
            <a:endParaRPr lang="zh-HK" alt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7544" y="1588006"/>
            <a:ext cx="1854630" cy="1569660"/>
            <a:chOff x="5961924" y="1340768"/>
            <a:chExt cx="1854630" cy="1569660"/>
          </a:xfrm>
        </p:grpSpPr>
        <p:pic>
          <p:nvPicPr>
            <p:cNvPr id="12" name="Picture 2" descr="C:\Users\Lenovo's User\Desktop\Apple-Logo-apple-41156_1024_768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81" r="24330"/>
            <a:stretch/>
          </p:blipFill>
          <p:spPr bwMode="auto">
            <a:xfrm>
              <a:off x="6300192" y="1426005"/>
              <a:ext cx="1050433" cy="147274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152400" cap="sq">
              <a:solidFill>
                <a:schemeClr val="bg1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  <a:extLst/>
          </p:spPr>
        </p:pic>
        <p:sp>
          <p:nvSpPr>
            <p:cNvPr id="13" name="Rectangle 12"/>
            <p:cNvSpPr/>
            <p:nvPr/>
          </p:nvSpPr>
          <p:spPr>
            <a:xfrm>
              <a:off x="5961924" y="1340768"/>
              <a:ext cx="1854630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HK" sz="9600" b="1" spc="50" dirty="0" smtClean="0">
                  <a:ln w="13500" cap="flat">
                    <a:solidFill>
                      <a:schemeClr val="accent1">
                        <a:shade val="2500"/>
                        <a:alpha val="27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?</a:t>
              </a:r>
              <a:endParaRPr lang="en-US" altLang="zh-HK" sz="9600" b="1" spc="50" dirty="0">
                <a:ln w="13500" cap="flat">
                  <a:solidFill>
                    <a:schemeClr val="accent1">
                      <a:shade val="2500"/>
                      <a:alpha val="27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pic>
        <p:nvPicPr>
          <p:cNvPr id="16" name="Picture 2" descr="C:\Users\Lenovo's User\Desktop\Apple-Logo-apple-41156_1024_7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1" r="24330"/>
          <a:stretch/>
        </p:blipFill>
        <p:spPr bwMode="auto">
          <a:xfrm>
            <a:off x="3071748" y="3140968"/>
            <a:ext cx="2478952" cy="36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52400" cap="sq">
            <a:solidFill>
              <a:schemeClr val="bg1"/>
            </a:solidFill>
            <a:miter lim="800000"/>
          </a:ln>
          <a:effectLst>
            <a:reflection stA="25000" endPos="0" dist="5000" dir="5400000" sy="-100000" algn="bl" rotWithShape="0"/>
          </a:effectLst>
          <a:scene3d>
            <a:camera prst="isometricOffAxis2Top">
              <a:rot lat="18846547" lon="3898867" rev="17175122"/>
            </a:camera>
            <a:lightRig rig="threePt" dir="t">
              <a:rot lat="0" lon="0" rev="2700000"/>
            </a:lightRig>
          </a:scene3d>
          <a:sp3d prstMaterial="softEdge">
            <a:bevelT h="38100"/>
            <a:contourClr>
              <a:srgbClr val="C0C0C0"/>
            </a:contourClr>
          </a:sp3d>
          <a:extLst/>
        </p:spPr>
      </p:pic>
      <p:pic>
        <p:nvPicPr>
          <p:cNvPr id="2051" name="Picture 3" descr="C:\Users\Lenovo's User\Desktop\apple-logo-wallpaper-1920x12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6666" r="83334">
                        <a14:foregroundMark x1="42188" y1="45667" x2="42188" y2="45667"/>
                        <a14:foregroundMark x1="52969" y1="30583" x2="52969" y2="30583"/>
                        <a14:foregroundMark x1="52552" y1="34000" x2="52552" y2="34000"/>
                        <a14:foregroundMark x1="51615" y1="34667" x2="51615" y2="34667"/>
                        <a14:foregroundMark x1="50625" y1="33500" x2="50625" y2="33500"/>
                        <a14:foregroundMark x1="42188" y1="42917" x2="42188" y2="42917"/>
                        <a14:foregroundMark x1="47448" y1="41000" x2="47448" y2="41000"/>
                        <a14:foregroundMark x1="53854" y1="38083" x2="53854" y2="38083"/>
                        <a14:foregroundMark x1="56094" y1="64917" x2="56094" y2="64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16" t="25422" r="39425" b="31979"/>
          <a:stretch/>
        </p:blipFill>
        <p:spPr bwMode="auto">
          <a:xfrm>
            <a:off x="4002353" y="3140968"/>
            <a:ext cx="744326" cy="93493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  <a:reflection blurRad="6350" stA="50000" endA="300" endPos="55500" dist="1066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>
            <a:endCxn id="22" idx="0"/>
          </p:cNvCxnSpPr>
          <p:nvPr/>
        </p:nvCxnSpPr>
        <p:spPr>
          <a:xfrm flipH="1" flipV="1">
            <a:off x="4374516" y="3733730"/>
            <a:ext cx="276456" cy="565682"/>
          </a:xfrm>
          <a:prstGeom prst="line">
            <a:avLst/>
          </a:prstGeom>
          <a:ln w="3175">
            <a:solidFill>
              <a:schemeClr val="bg1">
                <a:alpha val="1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sosceles Triangle 21"/>
          <p:cNvSpPr/>
          <p:nvPr/>
        </p:nvSpPr>
        <p:spPr>
          <a:xfrm>
            <a:off x="2411760" y="3733730"/>
            <a:ext cx="3832534" cy="1197842"/>
          </a:xfrm>
          <a:prstGeom prst="triangle">
            <a:avLst>
              <a:gd name="adj" fmla="val 51213"/>
            </a:avLst>
          </a:prstGeom>
          <a:solidFill>
            <a:schemeClr val="bg1">
              <a:alpha val="6000"/>
            </a:schemeClr>
          </a:solidFill>
          <a:ln w="38100">
            <a:noFill/>
          </a:ln>
          <a:effectLst>
            <a:glow rad="1638300">
              <a:schemeClr val="bg1">
                <a:alpha val="31000"/>
              </a:schemeClr>
            </a:glow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Left"/>
              <a:lightRig rig="threePt" dir="t"/>
            </a:scene3d>
          </a:bodyPr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>
            <a:endCxn id="22" idx="0"/>
          </p:cNvCxnSpPr>
          <p:nvPr/>
        </p:nvCxnSpPr>
        <p:spPr>
          <a:xfrm flipV="1">
            <a:off x="4026995" y="3733730"/>
            <a:ext cx="347521" cy="1855512"/>
          </a:xfrm>
          <a:prstGeom prst="line">
            <a:avLst/>
          </a:prstGeom>
          <a:ln w="3175">
            <a:solidFill>
              <a:schemeClr val="bg1">
                <a:alpha val="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40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Experiments (cont.)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Small synthetic dataset</a:t>
            </a:r>
            <a:endParaRPr lang="zh-HK" altLang="en-US" dirty="0"/>
          </a:p>
        </p:txBody>
      </p:sp>
      <p:pic>
        <p:nvPicPr>
          <p:cNvPr id="3074" name="Picture 2" descr="C:\myWork\ICDE11\PPT\Experiment\30-May\k_exe_t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1" y="2481465"/>
            <a:ext cx="4536504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myWork\ICDE11\PPT\Experiment\30-May\k_profit_t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2492896"/>
            <a:ext cx="4608512" cy="324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04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Experiments (cont.)</a:t>
            </a:r>
            <a:endParaRPr lang="zh-HK" altLang="en-US" dirty="0"/>
          </a:p>
        </p:txBody>
      </p:sp>
      <p:pic>
        <p:nvPicPr>
          <p:cNvPr id="5122" name="Picture 2" descr="C:\myWork\ICDE11\PPT\Experiment\30-May\k_mem_t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66609"/>
            <a:ext cx="4877092" cy="341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zh-HK" dirty="0" smtClean="0"/>
              <a:t>Small synthetic dataset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875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Experiments (cont.)</a:t>
            </a:r>
            <a:endParaRPr lang="zh-HK" altLang="en-US" dirty="0"/>
          </a:p>
        </p:txBody>
      </p:sp>
      <p:pic>
        <p:nvPicPr>
          <p:cNvPr id="8194" name="Picture 2" descr="C:\myWork\ICDE11\PPT\Experiment\scripts\TE_exe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942" y="2470035"/>
            <a:ext cx="4789040" cy="342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zh-HK" dirty="0" smtClean="0"/>
              <a:t>Large synthetic dataset</a:t>
            </a:r>
            <a:endParaRPr lang="zh-HK" altLang="en-US" dirty="0"/>
          </a:p>
        </p:txBody>
      </p:sp>
      <p:pic>
        <p:nvPicPr>
          <p:cNvPr id="5" name="Picture 2" descr="C:\myWork\ICDE11\PPT\Experiment\scripts\TE_profit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472" y="2481465"/>
            <a:ext cx="4752528" cy="33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72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Experiments (cont.)</a:t>
            </a:r>
            <a:endParaRPr lang="zh-HK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zh-HK" dirty="0" smtClean="0"/>
              <a:t>Large synthetic dataset</a:t>
            </a:r>
            <a:endParaRPr lang="zh-HK" altLang="en-US" dirty="0"/>
          </a:p>
        </p:txBody>
      </p:sp>
      <p:pic>
        <p:nvPicPr>
          <p:cNvPr id="6" name="Picture 2" descr="C:\myWork\ICDE11\PPT\Experiment\scripts\k_profit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933" y="2481466"/>
            <a:ext cx="4829043" cy="339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myWork\ICDE11\PPT\Experiment\scripts\k_exe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68" y="2481466"/>
            <a:ext cx="4754750" cy="339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42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Conclusion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07288" cy="4525963"/>
              </a:xfrm>
            </p:spPr>
            <p:txBody>
              <a:bodyPr>
                <a:normAutofit/>
              </a:bodyPr>
              <a:lstStyle/>
              <a:p>
                <a:r>
                  <a:rPr lang="en-US" altLang="zh-HK" dirty="0" smtClean="0"/>
                  <a:t>Contribution</a:t>
                </a:r>
              </a:p>
              <a:p>
                <a:pPr lvl="1"/>
                <a:r>
                  <a:rPr lang="en-US" altLang="zh-HK" sz="2000" dirty="0" smtClean="0"/>
                  <a:t>We tackle the problem of finding top-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HK" sz="2000" dirty="0" smtClean="0"/>
                  <a:t> profitable products.</a:t>
                </a:r>
              </a:p>
              <a:p>
                <a:pPr lvl="1"/>
                <a:r>
                  <a:rPr lang="en-US" altLang="zh-HK" sz="2000" dirty="0" smtClean="0"/>
                  <a:t>Three algorithms are proposed for solving it.</a:t>
                </a:r>
              </a:p>
              <a:p>
                <a:pPr lvl="1"/>
                <a:r>
                  <a:rPr lang="en-US" altLang="zh-HK" sz="2000" dirty="0" smtClean="0"/>
                  <a:t>The effectiveness and efficiency of proposed algorithms are verified.</a:t>
                </a:r>
              </a:p>
              <a:p>
                <a:endParaRPr lang="en-US" altLang="zh-HK" sz="2400" dirty="0"/>
              </a:p>
              <a:p>
                <a:r>
                  <a:rPr lang="en-US" altLang="zh-HK" dirty="0" smtClean="0"/>
                  <a:t>Interesting future work</a:t>
                </a:r>
              </a:p>
              <a:p>
                <a:pPr lvl="1"/>
                <a:r>
                  <a:rPr lang="en-US" altLang="zh-HK" sz="2000" dirty="0" smtClean="0"/>
                  <a:t>Find </a:t>
                </a:r>
                <a:r>
                  <a:rPr lang="en-US" altLang="zh-HK" sz="2000" dirty="0"/>
                  <a:t>top-</a:t>
                </a:r>
                <a14:m>
                  <m:oMath xmlns:m="http://schemas.openxmlformats.org/officeDocument/2006/math">
                    <m:r>
                      <a:rPr lang="en-US" altLang="zh-HK" sz="2000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HK" sz="2000" dirty="0"/>
                  <a:t> profitable </a:t>
                </a:r>
                <a:r>
                  <a:rPr lang="en-US" altLang="zh-HK" sz="2000" dirty="0" smtClean="0"/>
                  <a:t>products with </a:t>
                </a:r>
                <a:r>
                  <a:rPr lang="en-US" altLang="zh-HK" sz="2000" dirty="0" smtClean="0">
                    <a:solidFill>
                      <a:srgbClr val="FF0000"/>
                    </a:solidFill>
                  </a:rPr>
                  <a:t>dynamic</a:t>
                </a:r>
                <a:r>
                  <a:rPr lang="en-US" altLang="zh-HK" sz="2000" dirty="0" smtClean="0"/>
                  <a:t> data</a:t>
                </a:r>
              </a:p>
              <a:p>
                <a:pPr lvl="1"/>
                <a:r>
                  <a:rPr lang="en-US" altLang="zh-HK" sz="2000" dirty="0" smtClean="0"/>
                  <a:t>Consider additional constraints (e.g., supply and demand and unit profit)</a:t>
                </a:r>
                <a:endParaRPr lang="zh-HK" alt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07288" cy="4525963"/>
              </a:xfrm>
              <a:blipFill rotWithShape="1">
                <a:blip r:embed="rId2"/>
                <a:stretch>
                  <a:fillRect l="-1576" t="-175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190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Reference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9766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HK" sz="1800" dirty="0" smtClean="0"/>
              <a:t>[1] O</a:t>
            </a:r>
            <a:r>
              <a:rPr lang="en-US" altLang="zh-HK" sz="1800" dirty="0"/>
              <a:t>. B.-N. et al. On the distribution of the number of </a:t>
            </a:r>
            <a:r>
              <a:rPr lang="en-US" altLang="zh-HK" sz="1800" dirty="0" err="1"/>
              <a:t>admissable</a:t>
            </a:r>
            <a:r>
              <a:rPr lang="en-US" altLang="zh-HK" sz="1800" dirty="0"/>
              <a:t> points </a:t>
            </a:r>
            <a:r>
              <a:rPr lang="en-US" altLang="zh-HK" sz="1800" dirty="0" smtClean="0"/>
              <a:t>in a </a:t>
            </a:r>
            <a:r>
              <a:rPr lang="en-US" altLang="zh-HK" sz="1800" dirty="0"/>
              <a:t>vector random sample. In </a:t>
            </a:r>
            <a:r>
              <a:rPr lang="en-US" altLang="zh-HK" sz="1800" i="1" dirty="0"/>
              <a:t>Theory of Probability and its Application</a:t>
            </a:r>
            <a:r>
              <a:rPr lang="en-US" altLang="zh-HK" sz="1800" i="1" dirty="0" smtClean="0"/>
              <a:t>, 11(2</a:t>
            </a:r>
            <a:r>
              <a:rPr lang="en-US" altLang="zh-HK" sz="1800" i="1" dirty="0"/>
              <a:t>)</a:t>
            </a:r>
            <a:r>
              <a:rPr lang="en-US" altLang="zh-HK" sz="1800" dirty="0"/>
              <a:t>, 1966</a:t>
            </a:r>
            <a:r>
              <a:rPr lang="en-US" altLang="zh-HK" sz="1800" dirty="0" smtClean="0"/>
              <a:t>.</a:t>
            </a:r>
          </a:p>
          <a:p>
            <a:pPr marL="0" indent="0">
              <a:buNone/>
            </a:pPr>
            <a:r>
              <a:rPr lang="en-US" altLang="zh-HK" sz="1800" dirty="0" smtClean="0"/>
              <a:t>[2] </a:t>
            </a:r>
            <a:r>
              <a:rPr lang="en-US" altLang="zh-HK" sz="1800" dirty="0"/>
              <a:t>J. L. B. et al. On the average number of maxima in a set of vectors and applications. In </a:t>
            </a:r>
            <a:r>
              <a:rPr lang="en-US" altLang="zh-HK" sz="1800" i="1" dirty="0"/>
              <a:t>Journal of ACM, 25(4)</a:t>
            </a:r>
            <a:r>
              <a:rPr lang="en-US" altLang="zh-HK" sz="1800" dirty="0"/>
              <a:t>, 1978</a:t>
            </a:r>
            <a:r>
              <a:rPr lang="en-US" altLang="zh-HK" sz="1800" dirty="0" smtClean="0"/>
              <a:t>.</a:t>
            </a:r>
          </a:p>
          <a:p>
            <a:pPr marL="0" indent="0">
              <a:buNone/>
            </a:pPr>
            <a:r>
              <a:rPr lang="en-US" altLang="zh-HK" sz="1800" dirty="0" smtClean="0"/>
              <a:t>[3] </a:t>
            </a:r>
            <a:r>
              <a:rPr lang="en-US" altLang="zh-HK" sz="1800" dirty="0"/>
              <a:t>S. </a:t>
            </a:r>
            <a:r>
              <a:rPr lang="en-US" altLang="zh-HK" sz="1800" dirty="0" err="1"/>
              <a:t>Borzsonyi</a:t>
            </a:r>
            <a:r>
              <a:rPr lang="en-US" altLang="zh-HK" sz="1800" dirty="0"/>
              <a:t>, D. </a:t>
            </a:r>
            <a:r>
              <a:rPr lang="en-US" altLang="zh-HK" sz="1800" dirty="0" err="1"/>
              <a:t>Kossmann</a:t>
            </a:r>
            <a:r>
              <a:rPr lang="en-US" altLang="zh-HK" sz="1800" dirty="0"/>
              <a:t>, and K. Stocker. The skyline operator. </a:t>
            </a:r>
            <a:r>
              <a:rPr lang="en-US" altLang="zh-HK" sz="1800" dirty="0" smtClean="0"/>
              <a:t>In </a:t>
            </a:r>
            <a:r>
              <a:rPr lang="en-US" altLang="zh-HK" sz="1800" i="1" dirty="0" smtClean="0"/>
              <a:t>ICDE</a:t>
            </a:r>
            <a:r>
              <a:rPr lang="en-US" altLang="zh-HK" sz="1800" dirty="0"/>
              <a:t>, 2001</a:t>
            </a:r>
            <a:r>
              <a:rPr lang="en-US" altLang="zh-HK" sz="1800" dirty="0" smtClean="0"/>
              <a:t>.</a:t>
            </a:r>
          </a:p>
          <a:p>
            <a:pPr marL="0" indent="0">
              <a:buNone/>
            </a:pPr>
            <a:r>
              <a:rPr lang="en-US" altLang="zh-HK" sz="1800" dirty="0" smtClean="0"/>
              <a:t>[4] </a:t>
            </a:r>
            <a:r>
              <a:rPr lang="en-US" altLang="zh-HK" sz="1800" dirty="0"/>
              <a:t>K.-L. Tan, P. </a:t>
            </a:r>
            <a:r>
              <a:rPr lang="en-US" altLang="zh-HK" sz="1800" dirty="0" err="1"/>
              <a:t>Eng</a:t>
            </a:r>
            <a:r>
              <a:rPr lang="en-US" altLang="zh-HK" sz="1800" dirty="0"/>
              <a:t>, and B. </a:t>
            </a:r>
            <a:r>
              <a:rPr lang="en-US" altLang="zh-HK" sz="1800" dirty="0" err="1"/>
              <a:t>Ooi</a:t>
            </a:r>
            <a:r>
              <a:rPr lang="en-US" altLang="zh-HK" sz="1800" dirty="0"/>
              <a:t>. Efficient progressive skyline </a:t>
            </a:r>
            <a:r>
              <a:rPr lang="en-US" altLang="zh-HK" sz="1800" dirty="0" smtClean="0"/>
              <a:t>computation. In </a:t>
            </a:r>
            <a:r>
              <a:rPr lang="en-US" altLang="zh-HK" sz="1800" i="1" dirty="0"/>
              <a:t>VLDB</a:t>
            </a:r>
            <a:r>
              <a:rPr lang="en-US" altLang="zh-HK" sz="1800" dirty="0"/>
              <a:t>, 2001</a:t>
            </a:r>
            <a:r>
              <a:rPr lang="en-US" altLang="zh-HK" sz="1800" dirty="0" smtClean="0"/>
              <a:t>. </a:t>
            </a:r>
          </a:p>
          <a:p>
            <a:pPr marL="0" indent="0">
              <a:buNone/>
            </a:pPr>
            <a:r>
              <a:rPr lang="en-US" altLang="zh-HK" sz="1800" dirty="0" smtClean="0"/>
              <a:t>[5] D</a:t>
            </a:r>
            <a:r>
              <a:rPr lang="en-US" altLang="zh-HK" sz="1800" dirty="0"/>
              <a:t>. </a:t>
            </a:r>
            <a:r>
              <a:rPr lang="en-US" altLang="zh-HK" sz="1800" dirty="0" err="1"/>
              <a:t>Kossmann</a:t>
            </a:r>
            <a:r>
              <a:rPr lang="en-US" altLang="zh-HK" sz="1800" dirty="0"/>
              <a:t>, F. </a:t>
            </a:r>
            <a:r>
              <a:rPr lang="en-US" altLang="zh-HK" sz="1800" dirty="0" err="1"/>
              <a:t>Ramsak</a:t>
            </a:r>
            <a:r>
              <a:rPr lang="en-US" altLang="zh-HK" sz="1800" dirty="0"/>
              <a:t>, and S. </a:t>
            </a:r>
            <a:r>
              <a:rPr lang="en-US" altLang="zh-HK" sz="1800" dirty="0" err="1"/>
              <a:t>Rost</a:t>
            </a:r>
            <a:r>
              <a:rPr lang="en-US" altLang="zh-HK" sz="1800" dirty="0"/>
              <a:t>. Shooting stars in the sky: </a:t>
            </a:r>
            <a:r>
              <a:rPr lang="en-US" altLang="zh-HK" sz="1800" dirty="0" smtClean="0"/>
              <a:t>An </a:t>
            </a:r>
            <a:r>
              <a:rPr lang="de-DE" altLang="zh-HK" sz="1800" dirty="0" smtClean="0"/>
              <a:t>online </a:t>
            </a:r>
            <a:r>
              <a:rPr lang="de-DE" altLang="zh-HK" sz="1800" dirty="0"/>
              <a:t>algorithm for skyline queries. In </a:t>
            </a:r>
            <a:r>
              <a:rPr lang="de-DE" altLang="zh-HK" sz="1800" i="1" dirty="0"/>
              <a:t>VLDB</a:t>
            </a:r>
            <a:r>
              <a:rPr lang="de-DE" altLang="zh-HK" sz="1800" dirty="0"/>
              <a:t>, 2002</a:t>
            </a:r>
            <a:r>
              <a:rPr lang="de-DE" altLang="zh-HK" sz="1800" dirty="0" smtClean="0"/>
              <a:t>. </a:t>
            </a:r>
          </a:p>
          <a:p>
            <a:pPr marL="0" indent="0">
              <a:buNone/>
            </a:pPr>
            <a:r>
              <a:rPr lang="de-DE" altLang="zh-HK" sz="1800" dirty="0" smtClean="0"/>
              <a:t>[6] </a:t>
            </a:r>
            <a:r>
              <a:rPr lang="en-US" altLang="zh-HK" sz="1800" dirty="0"/>
              <a:t>D. </a:t>
            </a:r>
            <a:r>
              <a:rPr lang="en-US" altLang="zh-HK" sz="1800" dirty="0" err="1"/>
              <a:t>Papadias</a:t>
            </a:r>
            <a:r>
              <a:rPr lang="en-US" altLang="zh-HK" sz="1800" dirty="0"/>
              <a:t>, Y. Tao, G. Fu, and B. Seeger. Progressive </a:t>
            </a:r>
            <a:r>
              <a:rPr lang="en-US" altLang="zh-HK" sz="1800" dirty="0" smtClean="0"/>
              <a:t>skyline computation </a:t>
            </a:r>
            <a:r>
              <a:rPr lang="en-US" altLang="zh-HK" sz="1800" dirty="0"/>
              <a:t>in database systems. In </a:t>
            </a:r>
            <a:r>
              <a:rPr lang="en-US" altLang="zh-HK" sz="1800" i="1" dirty="0"/>
              <a:t>ACM Transactions on </a:t>
            </a:r>
            <a:r>
              <a:rPr lang="en-US" altLang="zh-HK" sz="1800" i="1" dirty="0" smtClean="0"/>
              <a:t>Database Systems</a:t>
            </a:r>
            <a:r>
              <a:rPr lang="en-US" altLang="zh-HK" sz="1800" i="1" dirty="0"/>
              <a:t>, Vol. 30, No. 1</a:t>
            </a:r>
            <a:r>
              <a:rPr lang="en-US" altLang="zh-HK" sz="1800" dirty="0"/>
              <a:t>, 2005</a:t>
            </a:r>
            <a:r>
              <a:rPr lang="en-US" altLang="zh-HK" sz="1800" dirty="0" smtClean="0"/>
              <a:t>.</a:t>
            </a:r>
            <a:r>
              <a:rPr lang="en-US" altLang="zh-HK" sz="1800" dirty="0"/>
              <a:t> </a:t>
            </a:r>
            <a:endParaRPr lang="en-US" altLang="zh-HK" sz="1800" dirty="0" smtClean="0"/>
          </a:p>
          <a:p>
            <a:pPr marL="0" indent="0">
              <a:buNone/>
            </a:pPr>
            <a:r>
              <a:rPr lang="en-US" altLang="zh-HK" sz="1800" dirty="0" smtClean="0"/>
              <a:t>[7] X</a:t>
            </a:r>
            <a:r>
              <a:rPr lang="en-US" altLang="zh-HK" sz="1800" dirty="0"/>
              <a:t>. Lin, Y. Yuan, Q. Zhang, and Y. Zhang. Selecting stars: the k </a:t>
            </a:r>
            <a:r>
              <a:rPr lang="en-US" altLang="zh-HK" sz="1800" dirty="0" smtClean="0"/>
              <a:t>most representative </a:t>
            </a:r>
            <a:r>
              <a:rPr lang="en-US" altLang="zh-HK" sz="1800" dirty="0"/>
              <a:t>skyline operator. In </a:t>
            </a:r>
            <a:r>
              <a:rPr lang="en-US" altLang="zh-HK" sz="1800" i="1" dirty="0"/>
              <a:t>in ICDE</a:t>
            </a:r>
            <a:r>
              <a:rPr lang="en-US" altLang="zh-HK" sz="1800" dirty="0"/>
              <a:t>, 2007</a:t>
            </a:r>
            <a:r>
              <a:rPr lang="en-US" altLang="zh-HK" sz="1800" dirty="0" smtClean="0"/>
              <a:t>.</a:t>
            </a:r>
          </a:p>
          <a:p>
            <a:pPr marL="0" indent="0">
              <a:buNone/>
            </a:pPr>
            <a:r>
              <a:rPr lang="en-US" altLang="zh-HK" sz="1800" dirty="0" smtClean="0"/>
              <a:t>[8] </a:t>
            </a:r>
            <a:r>
              <a:rPr lang="en-US" altLang="zh-HK" sz="1800" dirty="0"/>
              <a:t>Y. Tao, L. Ding, X. Lin, and J. Pei. Distance-based </a:t>
            </a:r>
            <a:r>
              <a:rPr lang="en-US" altLang="zh-HK" sz="1800" dirty="0" smtClean="0"/>
              <a:t>representative skyline</a:t>
            </a:r>
            <a:r>
              <a:rPr lang="en-US" altLang="zh-HK" sz="1800" dirty="0"/>
              <a:t>. In </a:t>
            </a:r>
            <a:r>
              <a:rPr lang="en-US" altLang="zh-HK" sz="1800" i="1" dirty="0"/>
              <a:t>ICDE ’09: Proceedings of the 2009 IEEE </a:t>
            </a:r>
            <a:r>
              <a:rPr lang="en-US" altLang="zh-HK" sz="1800" i="1" dirty="0" smtClean="0"/>
              <a:t>International Conference </a:t>
            </a:r>
            <a:r>
              <a:rPr lang="en-US" altLang="zh-HK" sz="1800" i="1" dirty="0"/>
              <a:t>on Data Engineering</a:t>
            </a:r>
            <a:r>
              <a:rPr lang="en-US" altLang="zh-HK" sz="1800" dirty="0"/>
              <a:t>, pages 892–903, Washington, DC</a:t>
            </a:r>
            <a:r>
              <a:rPr lang="en-US" altLang="zh-HK" sz="1800" dirty="0" smtClean="0"/>
              <a:t>, </a:t>
            </a:r>
            <a:r>
              <a:rPr lang="it-IT" altLang="zh-HK" sz="1800" dirty="0" smtClean="0"/>
              <a:t>USA</a:t>
            </a:r>
            <a:r>
              <a:rPr lang="it-IT" altLang="zh-HK" sz="1800" dirty="0"/>
              <a:t>, 2009. IEEE Computer Society</a:t>
            </a:r>
            <a:r>
              <a:rPr lang="it-IT" altLang="zh-HK" sz="1800" dirty="0" smtClean="0"/>
              <a:t>.</a:t>
            </a:r>
          </a:p>
          <a:p>
            <a:pPr marL="0" indent="0">
              <a:buNone/>
            </a:pPr>
            <a:r>
              <a:rPr lang="en-US" altLang="zh-HK" sz="1800" dirty="0" smtClean="0"/>
              <a:t>[9] E. </a:t>
            </a:r>
            <a:r>
              <a:rPr lang="en-US" altLang="zh-HK" sz="1800" dirty="0" err="1"/>
              <a:t>Dellis</a:t>
            </a:r>
            <a:r>
              <a:rPr lang="en-US" altLang="zh-HK" sz="1800" dirty="0"/>
              <a:t> , </a:t>
            </a:r>
            <a:r>
              <a:rPr lang="en-US" altLang="zh-HK" sz="1800" dirty="0" smtClean="0"/>
              <a:t>B. </a:t>
            </a:r>
            <a:r>
              <a:rPr lang="en-US" altLang="zh-HK" sz="1800" dirty="0"/>
              <a:t>Seeger, Efficient computation of reverse skyline queries, Proceedings of the 33rd international conference on Very large data bases, September 23-27, 2007, Vienna, </a:t>
            </a:r>
            <a:r>
              <a:rPr lang="en-US" altLang="zh-HK" sz="1800" dirty="0" smtClean="0"/>
              <a:t>Austria</a:t>
            </a:r>
          </a:p>
          <a:p>
            <a:pPr marL="0" indent="0">
              <a:buNone/>
            </a:pPr>
            <a:r>
              <a:rPr lang="en-US" altLang="zh-HK" sz="1800" dirty="0" smtClean="0"/>
              <a:t>[10]</a:t>
            </a:r>
            <a:r>
              <a:rPr lang="en-US" altLang="zh-HK" sz="1800" dirty="0"/>
              <a:t> Q. Wan, R. C.-W. Wong, I. F. </a:t>
            </a:r>
            <a:r>
              <a:rPr lang="en-US" altLang="zh-HK" sz="1800" dirty="0" err="1"/>
              <a:t>Ilyas</a:t>
            </a:r>
            <a:r>
              <a:rPr lang="en-US" altLang="zh-HK" sz="1800" dirty="0"/>
              <a:t>, M. T. </a:t>
            </a:r>
            <a:r>
              <a:rPr lang="en-US" altLang="zh-HK" sz="1800" dirty="0" err="1"/>
              <a:t>Ozsu</a:t>
            </a:r>
            <a:r>
              <a:rPr lang="en-US" altLang="zh-HK" sz="1800" dirty="0"/>
              <a:t>, and Y. </a:t>
            </a:r>
            <a:r>
              <a:rPr lang="en-US" altLang="zh-HK" sz="1800" dirty="0" err="1"/>
              <a:t>Peng</a:t>
            </a:r>
            <a:r>
              <a:rPr lang="en-US" altLang="zh-HK" sz="1800" dirty="0"/>
              <a:t>. </a:t>
            </a:r>
            <a:r>
              <a:rPr lang="en-US" altLang="zh-HK" sz="1800" dirty="0" smtClean="0"/>
              <a:t>Creating competitive </a:t>
            </a:r>
            <a:r>
              <a:rPr lang="en-US" altLang="zh-HK" sz="1800" dirty="0"/>
              <a:t>products. In </a:t>
            </a:r>
            <a:r>
              <a:rPr lang="en-US" altLang="zh-HK" sz="1800" i="1" dirty="0"/>
              <a:t>VLDB</a:t>
            </a:r>
            <a:r>
              <a:rPr lang="en-US" altLang="zh-HK" sz="1800" dirty="0"/>
              <a:t>, 2009</a:t>
            </a:r>
            <a:r>
              <a:rPr lang="en-US" altLang="zh-HK" sz="1800" dirty="0" smtClean="0"/>
              <a:t>.</a:t>
            </a:r>
            <a:endParaRPr lang="zh-HK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47491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Thank you!</a:t>
            </a:r>
            <a:endParaRPr lang="zh-HK" alt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1752600"/>
          </a:xfrm>
        </p:spPr>
        <p:txBody>
          <a:bodyPr/>
          <a:lstStyle/>
          <a:p>
            <a:r>
              <a:rPr lang="en-US" altLang="zh-HK" dirty="0" smtClean="0"/>
              <a:t>Q&amp;A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432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Backup Slides</a:t>
            </a:r>
            <a:endParaRPr lang="zh-HK" alt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0700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Dynamic Programming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/>
              <a:lstStyle/>
              <a:p>
                <a:r>
                  <a:rPr lang="en-US" altLang="zh-HK" dirty="0" smtClean="0"/>
                  <a:t>Notation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/>
                      </a:rPr>
                      <m:t>𝑄</m:t>
                    </m:r>
                    <m:r>
                      <a:rPr lang="en-US" altLang="zh-HK" sz="2000" b="0" i="1" smtClean="0">
                        <a:latin typeface="Cambria Math"/>
                      </a:rPr>
                      <m:t>(</m:t>
                    </m:r>
                    <m:r>
                      <a:rPr lang="en-US" altLang="zh-HK" sz="2000" b="0" i="1" smtClean="0">
                        <a:latin typeface="Cambria Math"/>
                      </a:rPr>
                      <m:t>𝑖</m:t>
                    </m:r>
                    <m:r>
                      <a:rPr lang="en-US" altLang="zh-HK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sz="2000" dirty="0" smtClean="0"/>
                  <a:t> : all the products in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zh-HK" altLang="en-US" sz="2000" dirty="0" smtClean="0"/>
                  <a:t> </a:t>
                </a:r>
                <a:r>
                  <a:rPr lang="en-US" altLang="zh-HK" sz="2000" dirty="0" smtClean="0"/>
                  <a:t>which quasi-dominate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HK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sz="2000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altLang="zh-HK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000" i="1">
                            <a:latin typeface="Cambria Math"/>
                          </a:rPr>
                          <m:t>𝑖</m:t>
                        </m:r>
                        <m:r>
                          <a:rPr lang="en-US" altLang="zh-HK" sz="2000" b="0" i="1" smtClean="0">
                            <a:latin typeface="Cambria Math"/>
                          </a:rPr>
                          <m:t>, </m:t>
                        </m:r>
                        <m:r>
                          <a:rPr lang="en-US" altLang="zh-HK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HK" sz="2000" dirty="0" smtClean="0"/>
                  <a:t> : a size-</a:t>
                </a:r>
                <a14:m>
                  <m:oMath xmlns:m="http://schemas.openxmlformats.org/officeDocument/2006/math">
                    <m:r>
                      <a:rPr lang="en-US" altLang="zh-HK" sz="20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HK" sz="2000" dirty="0" smtClean="0"/>
                  <a:t> subset of</a:t>
                </a:r>
                <a:r>
                  <a:rPr lang="en-US" altLang="zh-HK" sz="2000" dirty="0"/>
                  <a:t> </a:t>
                </a:r>
                <a14:m>
                  <m:oMath xmlns:m="http://schemas.openxmlformats.org/officeDocument/2006/math">
                    <m:r>
                      <a:rPr lang="en-US" altLang="zh-HK" sz="2000" i="1">
                        <a:latin typeface="Cambria Math"/>
                      </a:rPr>
                      <m:t>𝑄</m:t>
                    </m:r>
                    <m:r>
                      <a:rPr lang="en-US" altLang="zh-HK" sz="2000" i="1">
                        <a:latin typeface="Cambria Math"/>
                      </a:rPr>
                      <m:t>(</m:t>
                    </m:r>
                    <m:r>
                      <a:rPr lang="en-US" altLang="zh-HK" sz="2000" i="1">
                        <a:latin typeface="Cambria Math"/>
                      </a:rPr>
                      <m:t>𝑖</m:t>
                    </m:r>
                    <m:r>
                      <a:rPr lang="en-US" altLang="zh-HK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sz="2000" dirty="0" smtClean="0"/>
                  <a:t> such that it has the greatest profit among all the </a:t>
                </a:r>
                <a:r>
                  <a:rPr lang="en-US" altLang="zh-HK" sz="2000" dirty="0"/>
                  <a:t>size-</a:t>
                </a:r>
                <a14:m>
                  <m:oMath xmlns:m="http://schemas.openxmlformats.org/officeDocument/2006/math">
                    <m:r>
                      <a:rPr lang="en-US" altLang="zh-HK" sz="20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HK" sz="2000" dirty="0"/>
                  <a:t> </a:t>
                </a:r>
                <a:r>
                  <a:rPr lang="en-US" altLang="zh-HK" sz="2000" dirty="0" smtClean="0"/>
                  <a:t>subsets </a:t>
                </a:r>
                <a:r>
                  <a:rPr lang="en-US" altLang="zh-HK" sz="2000" dirty="0"/>
                  <a:t>of </a:t>
                </a:r>
                <a14:m>
                  <m:oMath xmlns:m="http://schemas.openxmlformats.org/officeDocument/2006/math">
                    <m:r>
                      <a:rPr lang="en-US" altLang="zh-HK" sz="2000" i="1">
                        <a:latin typeface="Cambria Math"/>
                      </a:rPr>
                      <m:t>𝑄</m:t>
                    </m:r>
                    <m:r>
                      <a:rPr lang="en-US" altLang="zh-HK" sz="2000" i="1">
                        <a:latin typeface="Cambria Math"/>
                      </a:rPr>
                      <m:t>(</m:t>
                    </m:r>
                    <m:r>
                      <a:rPr lang="en-US" altLang="zh-HK" sz="2000" i="1">
                        <a:latin typeface="Cambria Math"/>
                      </a:rPr>
                      <m:t>𝑖</m:t>
                    </m:r>
                    <m:r>
                      <a:rPr lang="en-US" altLang="zh-HK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sz="2000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sz="2000" b="1" i="1" smtClean="0">
                        <a:latin typeface="Cambria Math"/>
                      </a:rPr>
                      <m:t>𝒗</m:t>
                    </m:r>
                    <m:d>
                      <m:dPr>
                        <m:ctrlPr>
                          <a:rPr lang="en-US" altLang="zh-HK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000" i="1">
                            <a:latin typeface="Cambria Math"/>
                          </a:rPr>
                          <m:t>𝑖</m:t>
                        </m:r>
                        <m:r>
                          <a:rPr lang="en-US" altLang="zh-HK" sz="2000" i="1">
                            <a:latin typeface="Cambria Math"/>
                          </a:rPr>
                          <m:t>, </m:t>
                        </m:r>
                        <m:r>
                          <a:rPr lang="en-US" altLang="zh-HK" sz="20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HK" sz="2000" dirty="0" smtClean="0"/>
                  <a:t> : the optimal price assignment vector of </a:t>
                </a:r>
                <a14:m>
                  <m:oMath xmlns:m="http://schemas.openxmlformats.org/officeDocument/2006/math">
                    <m:r>
                      <a:rPr lang="en-US" altLang="zh-HK" sz="2000" i="1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altLang="zh-HK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000" i="1">
                            <a:latin typeface="Cambria Math"/>
                          </a:rPr>
                          <m:t>𝑖</m:t>
                        </m:r>
                        <m:r>
                          <a:rPr lang="en-US" altLang="zh-HK" sz="2000" i="1">
                            <a:latin typeface="Cambria Math"/>
                          </a:rPr>
                          <m:t>, </m:t>
                        </m:r>
                        <m:r>
                          <a:rPr lang="en-US" altLang="zh-HK" sz="20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HK" sz="2000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altLang="zh-HK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000" i="1">
                            <a:latin typeface="Cambria Math"/>
                          </a:rPr>
                          <m:t>𝑖</m:t>
                        </m:r>
                        <m:r>
                          <a:rPr lang="en-US" altLang="zh-HK" sz="2000" i="1">
                            <a:latin typeface="Cambria Math"/>
                          </a:rPr>
                          <m:t>, </m:t>
                        </m:r>
                        <m:r>
                          <a:rPr lang="en-US" altLang="zh-HK" sz="20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HK" sz="2000" dirty="0" smtClean="0"/>
                  <a:t> : the optimal profit of </a:t>
                </a:r>
                <a14:m>
                  <m:oMath xmlns:m="http://schemas.openxmlformats.org/officeDocument/2006/math">
                    <m:r>
                      <a:rPr lang="en-US" altLang="zh-HK" sz="2000" i="1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altLang="zh-HK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000" i="1">
                            <a:latin typeface="Cambria Math"/>
                          </a:rPr>
                          <m:t>𝑖</m:t>
                        </m:r>
                        <m:r>
                          <a:rPr lang="en-US" altLang="zh-HK" sz="2000" i="1">
                            <a:latin typeface="Cambria Math"/>
                          </a:rPr>
                          <m:t>, </m:t>
                        </m:r>
                        <m:r>
                          <a:rPr lang="en-US" altLang="zh-HK" sz="20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HK" sz="2000" dirty="0" smtClean="0"/>
                  <a:t>.</a:t>
                </a:r>
                <a:endParaRPr lang="en-US" altLang="zh-HK" sz="2000" dirty="0"/>
              </a:p>
              <a:p>
                <a:r>
                  <a:rPr lang="en-US" altLang="zh-HK" dirty="0" smtClean="0"/>
                  <a:t>Main idea</a:t>
                </a:r>
              </a:p>
              <a:p>
                <a:pPr lvl="1"/>
                <a:r>
                  <a:rPr lang="en-US" altLang="zh-HK" sz="2000" dirty="0" smtClean="0"/>
                  <a:t>The optimal profit assignment of set </a:t>
                </a:r>
                <a14:m>
                  <m:oMath xmlns:m="http://schemas.openxmlformats.org/officeDocument/2006/math">
                    <m:r>
                      <a:rPr lang="en-US" altLang="zh-HK" sz="2000" i="1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altLang="zh-HK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000" i="1">
                            <a:latin typeface="Cambria Math"/>
                          </a:rPr>
                          <m:t>𝑖</m:t>
                        </m:r>
                        <m:r>
                          <a:rPr lang="en-US" altLang="zh-HK" sz="2000" i="1">
                            <a:latin typeface="Cambria Math"/>
                          </a:rPr>
                          <m:t>, </m:t>
                        </m:r>
                        <m:r>
                          <a:rPr lang="en-US" altLang="zh-HK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HK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HK" sz="2000" dirty="0"/>
                  <a:t>can be </a:t>
                </a:r>
                <a:r>
                  <a:rPr lang="en-US" altLang="zh-HK" sz="2000" dirty="0" smtClean="0"/>
                  <a:t>computed by</a:t>
                </a:r>
              </a:p>
              <a:p>
                <a:pPr marL="457200" lvl="1" indent="0">
                  <a:buNone/>
                </a:pPr>
                <a:r>
                  <a:rPr lang="en-US" altLang="zh-HK" sz="2000" dirty="0"/>
                  <a:t> </a:t>
                </a:r>
                <a:r>
                  <a:rPr lang="en-US" altLang="zh-HK" sz="2000" dirty="0" smtClean="0"/>
                  <a:t>    </a:t>
                </a:r>
                <a14:m>
                  <m:oMath xmlns:m="http://schemas.openxmlformats.org/officeDocument/2006/math">
                    <m:r>
                      <a:rPr lang="zh-HK" altLang="en-US" sz="2000" i="1" dirty="0" smtClean="0">
                        <a:latin typeface="Cambria Math"/>
                      </a:rPr>
                      <m:t>𝛼</m:t>
                    </m:r>
                    <m:r>
                      <a:rPr lang="en-US" altLang="zh-HK" sz="2000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HK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HK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HK" sz="2000" i="1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altLang="zh-HK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000" i="1">
                            <a:latin typeface="Cambria Math"/>
                          </a:rPr>
                          <m:t>𝑖</m:t>
                        </m:r>
                        <m:r>
                          <a:rPr lang="en-US" altLang="zh-HK" sz="2000" b="0" i="1" smtClean="0">
                            <a:latin typeface="Cambria Math"/>
                          </a:rPr>
                          <m:t>−1,</m:t>
                        </m:r>
                        <m:r>
                          <a:rPr lang="en-US" altLang="zh-HK" sz="2000" i="1">
                            <a:latin typeface="Cambria Math"/>
                          </a:rPr>
                          <m:t>𝑡</m:t>
                        </m:r>
                        <m:r>
                          <a:rPr lang="en-US" altLang="zh-HK" sz="2000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altLang="zh-HK" sz="2000" b="1" i="1" smtClean="0">
                        <a:latin typeface="Cambria Math"/>
                      </a:rPr>
                      <m:t>,</m:t>
                    </m:r>
                    <m:r>
                      <a:rPr lang="en-US" altLang="zh-HK" sz="2000" b="1" i="1">
                        <a:latin typeface="Cambria Math"/>
                      </a:rPr>
                      <m:t>𝒗</m:t>
                    </m:r>
                    <m:d>
                      <m:dPr>
                        <m:ctrlPr>
                          <a:rPr lang="en-US" altLang="zh-HK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000" i="1">
                            <a:latin typeface="Cambria Math"/>
                          </a:rPr>
                          <m:t>𝑖</m:t>
                        </m:r>
                        <m:r>
                          <a:rPr lang="en-US" altLang="zh-HK" sz="2000" b="0" i="1" smtClean="0">
                            <a:latin typeface="Cambria Math"/>
                          </a:rPr>
                          <m:t>−1</m:t>
                        </m:r>
                        <m:r>
                          <a:rPr lang="en-US" altLang="zh-HK" sz="2000" i="1">
                            <a:latin typeface="Cambria Math"/>
                          </a:rPr>
                          <m:t>, </m:t>
                        </m:r>
                        <m:r>
                          <a:rPr lang="en-US" altLang="zh-HK" sz="2000" i="1">
                            <a:latin typeface="Cambria Math"/>
                          </a:rPr>
                          <m:t>𝑡</m:t>
                        </m:r>
                        <m:r>
                          <a:rPr lang="en-US" altLang="zh-HK" sz="2000" b="0" i="1" smtClean="0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zh-HK" sz="2000" dirty="0" smtClean="0"/>
                  <a:t>) / </a:t>
                </a:r>
                <a14:m>
                  <m:oMath xmlns:m="http://schemas.openxmlformats.org/officeDocument/2006/math">
                    <m:r>
                      <a:rPr lang="en-US" altLang="zh-HK" sz="2000" b="1" i="1">
                        <a:latin typeface="Cambria Math"/>
                      </a:rPr>
                      <m:t>𝒗</m:t>
                    </m:r>
                    <m:d>
                      <m:dPr>
                        <m:ctrlPr>
                          <a:rPr lang="en-US" altLang="zh-HK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000" i="1">
                            <a:latin typeface="Cambria Math"/>
                          </a:rPr>
                          <m:t>𝑖</m:t>
                        </m:r>
                        <m:r>
                          <a:rPr lang="en-US" altLang="zh-HK" sz="2000" i="1">
                            <a:latin typeface="Cambria Math"/>
                          </a:rPr>
                          <m:t>−1, </m:t>
                        </m:r>
                        <m:r>
                          <a:rPr lang="en-US" altLang="zh-HK" sz="20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HK" sz="2000" dirty="0" smtClean="0"/>
                  <a:t> .</a:t>
                </a:r>
                <a:r>
                  <a:rPr lang="zh-HK" altLang="en-US" sz="2000" dirty="0" smtClean="0"/>
                  <a:t> </a:t>
                </a:r>
                <a:endParaRPr lang="en-US" altLang="zh-HK" sz="2000" dirty="0" smtClean="0"/>
              </a:p>
              <a:p>
                <a:pPr lvl="1"/>
                <a:r>
                  <a:rPr lang="en-US" altLang="zh-HK" sz="2000" dirty="0" smtClean="0"/>
                  <a:t>By comparing the maximum profit of </a:t>
                </a:r>
                <a:r>
                  <a:rPr lang="en-US" altLang="zh-HK" sz="2000" dirty="0"/>
                  <a:t>size-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HK" sz="2000" dirty="0" smtClean="0"/>
                  <a:t> subsets of </a:t>
                </a:r>
                <a14:m>
                  <m:oMath xmlns:m="http://schemas.openxmlformats.org/officeDocument/2006/math">
                    <m:r>
                      <a:rPr lang="en-US" altLang="zh-HK" sz="2000" i="1">
                        <a:latin typeface="Cambria Math"/>
                      </a:rPr>
                      <m:t>𝑄</m:t>
                    </m:r>
                  </m:oMath>
                </a14:m>
                <a:r>
                  <a:rPr lang="en-US" altLang="zh-HK" sz="2000" dirty="0" smtClean="0"/>
                  <a:t> including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HK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sz="2000" dirty="0" smtClean="0"/>
                  <a:t> and not including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HK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sz="2000" dirty="0"/>
                  <a:t>, </a:t>
                </a:r>
                <a:r>
                  <a:rPr lang="en-US" altLang="zh-HK" sz="2000" dirty="0" smtClean="0"/>
                  <a:t>we decide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HK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sz="2000" dirty="0" smtClean="0"/>
                  <a:t> is in the final selection.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1">
                <a:blip r:embed="rId2"/>
                <a:stretch>
                  <a:fillRect l="-1630" t="-165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91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Dynamic Programming (cont.)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/>
              <a:lstStyle/>
              <a:p>
                <a:r>
                  <a:rPr lang="en-US" altLang="zh-CN" dirty="0" smtClean="0"/>
                  <a:t>Main Steps</a:t>
                </a:r>
              </a:p>
              <a:p>
                <a:pPr lvl="1"/>
                <a:r>
                  <a:rPr lang="en-US" altLang="zh-HK" sz="2000" dirty="0" smtClean="0"/>
                  <a:t>Maximum Profit:</a:t>
                </a:r>
              </a:p>
              <a:p>
                <a:pPr lvl="2"/>
                <a:r>
                  <a:rPr lang="en-US" altLang="zh-HK" sz="2000" dirty="0" smtClean="0"/>
                  <a:t>Case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HK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HK" altLang="en-US" sz="2000" dirty="0" smtClean="0"/>
                  <a:t> </a:t>
                </a:r>
                <a:r>
                  <a:rPr lang="en-US" altLang="zh-HK" sz="2000" dirty="0" smtClean="0"/>
                  <a:t>is not included in the final selection of size </a:t>
                </a:r>
                <a14:m>
                  <m:oMath xmlns:m="http://schemas.openxmlformats.org/officeDocument/2006/math">
                    <m:r>
                      <a:rPr lang="en-US" altLang="zh-HK" sz="20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HK" sz="2000" dirty="0" smtClean="0"/>
                  <a:t>.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altLang="zh-HK" b="1" i="1">
                        <a:latin typeface="Cambria Math"/>
                      </a:rPr>
                      <m:t>𝒗</m:t>
                    </m:r>
                    <m:d>
                      <m:dPr>
                        <m:ctrlPr>
                          <a:rPr lang="en-US" altLang="zh-HK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/>
                          </a:rPr>
                          <m:t>𝑖</m:t>
                        </m:r>
                        <m:r>
                          <a:rPr lang="en-US" altLang="zh-HK" i="1">
                            <a:latin typeface="Cambria Math"/>
                          </a:rPr>
                          <m:t>, </m:t>
                        </m:r>
                        <m:r>
                          <a:rPr lang="en-US" altLang="zh-HK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HK">
                        <a:latin typeface="Cambria Math"/>
                        <a:ea typeface="Cambria Math"/>
                      </a:rPr>
                      <m:t>α</m:t>
                    </m:r>
                    <m:r>
                      <a:rPr lang="en-US" altLang="zh-HK" b="1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HK" b="1" i="1" smtClean="0">
                        <a:latin typeface="Cambria Math"/>
                      </a:rPr>
                      <m:t>,</m:t>
                    </m:r>
                    <m:r>
                      <a:rPr lang="en-US" altLang="zh-HK" b="0" i="1" smtClean="0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altLang="zh-HK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/>
                          </a:rPr>
                          <m:t>𝑖</m:t>
                        </m:r>
                        <m:r>
                          <a:rPr lang="en-US" altLang="zh-HK" i="1">
                            <a:latin typeface="Cambria Math"/>
                          </a:rPr>
                          <m:t>−1, </m:t>
                        </m:r>
                        <m:r>
                          <a:rPr lang="en-US" altLang="zh-HK" i="1">
                            <a:latin typeface="Cambria Math"/>
                          </a:rPr>
                          <m:t>𝑡</m:t>
                        </m:r>
                        <m:r>
                          <a:rPr lang="en-US" altLang="zh-HK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altLang="zh-HK" b="1" i="1" smtClean="0">
                        <a:latin typeface="Cambria Math"/>
                      </a:rPr>
                      <m:t>,</m:t>
                    </m:r>
                    <m:r>
                      <a:rPr lang="en-US" altLang="zh-HK" b="1" i="1">
                        <a:latin typeface="Cambria Math"/>
                      </a:rPr>
                      <m:t>𝒗</m:t>
                    </m:r>
                    <m:d>
                      <m:dPr>
                        <m:ctrlPr>
                          <a:rPr lang="en-US" altLang="zh-HK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/>
                          </a:rPr>
                          <m:t>𝑖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−1</m:t>
                        </m:r>
                        <m:r>
                          <a:rPr lang="en-US" altLang="zh-HK" i="1">
                            <a:latin typeface="Cambria Math"/>
                          </a:rPr>
                          <m:t>, </m:t>
                        </m:r>
                        <m:r>
                          <a:rPr lang="en-US" altLang="zh-HK" i="1">
                            <a:latin typeface="Cambria Math"/>
                          </a:rPr>
                          <m:t>𝑡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altLang="zh-HK" b="0" i="0" smtClean="0">
                        <a:latin typeface="Cambria Math"/>
                      </a:rPr>
                      <m:t>)</m:t>
                    </m:r>
                  </m:oMath>
                </a14:m>
                <a:endParaRPr lang="en-US" altLang="zh-HK" dirty="0" smtClean="0"/>
              </a:p>
              <a:p>
                <a:pPr lvl="3"/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altLang="zh-HK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/>
                          </a:rPr>
                          <m:t>𝑖</m:t>
                        </m:r>
                        <m:r>
                          <a:rPr lang="en-US" altLang="zh-HK" i="1">
                            <a:latin typeface="Cambria Math"/>
                          </a:rPr>
                          <m:t>, </m:t>
                        </m:r>
                        <m:r>
                          <a:rPr lang="en-US" altLang="zh-HK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r>
                      <a:rPr lang="en-US" altLang="zh-HK" i="1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altLang="zh-HK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/>
                          </a:rPr>
                          <m:t>𝑖</m:t>
                        </m:r>
                        <m:r>
                          <a:rPr lang="en-US" altLang="zh-HK" i="1">
                            <a:latin typeface="Cambria Math"/>
                          </a:rPr>
                          <m:t>−1, </m:t>
                        </m:r>
                        <m:r>
                          <a:rPr lang="en-US" altLang="zh-HK" i="1">
                            <a:latin typeface="Cambria Math"/>
                          </a:rPr>
                          <m:t>𝑡</m:t>
                        </m:r>
                        <m:r>
                          <a:rPr lang="en-US" altLang="zh-HK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altLang="zh-HK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altLang="zh-HK" b="0" i="1" smtClean="0">
                        <a:latin typeface="Cambria Math"/>
                        <a:ea typeface="Cambria Math"/>
                      </a:rPr>
                      <m:t>{</m:t>
                    </m:r>
                    <m:sSub>
                      <m:sSubPr>
                        <m:ctrlPr>
                          <a:rPr lang="en-US" altLang="zh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US" altLang="zh-HK" dirty="0" smtClean="0"/>
              </a:p>
              <a:p>
                <a:pPr lvl="3"/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altLang="zh-HK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/>
                          </a:rPr>
                          <m:t>𝑖</m:t>
                        </m:r>
                        <m:r>
                          <a:rPr lang="en-US" altLang="zh-HK" i="1">
                            <a:latin typeface="Cambria Math"/>
                          </a:rPr>
                          <m:t>, </m:t>
                        </m:r>
                        <m:r>
                          <a:rPr lang="en-US" altLang="zh-HK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HK" i="1">
                        <a:latin typeface="Cambria Math"/>
                      </a:rPr>
                      <m:t>=</m:t>
                    </m:r>
                    <m:r>
                      <a:rPr lang="en-US" altLang="zh-HK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altLang="zh-HK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/>
                          </a:rPr>
                          <m:t>𝑖</m:t>
                        </m:r>
                        <m:r>
                          <a:rPr lang="en-US" altLang="zh-HK" i="1">
                            <a:latin typeface="Cambria Math"/>
                          </a:rPr>
                          <m:t>−1, </m:t>
                        </m:r>
                        <m:r>
                          <a:rPr lang="en-US" altLang="zh-HK" i="1">
                            <a:latin typeface="Cambria Math"/>
                          </a:rPr>
                          <m:t>𝑡</m:t>
                        </m:r>
                        <m:r>
                          <a:rPr lang="en-US" altLang="zh-HK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altLang="zh-HK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HK" sz="2000" dirty="0" smtClean="0"/>
              </a:p>
              <a:p>
                <a:pPr lvl="2"/>
                <a:r>
                  <a:rPr lang="en-US" altLang="zh-HK" sz="2000" dirty="0" smtClean="0"/>
                  <a:t>Case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HK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HK" altLang="en-US" sz="2000" dirty="0"/>
                  <a:t> </a:t>
                </a:r>
                <a:r>
                  <a:rPr lang="en-US" altLang="zh-HK" sz="2000" dirty="0"/>
                  <a:t>is </a:t>
                </a:r>
                <a:r>
                  <a:rPr lang="en-US" altLang="zh-HK" sz="2000" dirty="0" smtClean="0"/>
                  <a:t>included </a:t>
                </a:r>
                <a:r>
                  <a:rPr lang="en-US" altLang="zh-HK" sz="2000" dirty="0"/>
                  <a:t>in the final </a:t>
                </a:r>
                <a:r>
                  <a:rPr lang="en-US" altLang="zh-HK" sz="2000" dirty="0" smtClean="0"/>
                  <a:t>selection </a:t>
                </a:r>
                <a:r>
                  <a:rPr lang="en-US" altLang="zh-HK" sz="2000" dirty="0"/>
                  <a:t>of size </a:t>
                </a:r>
                <a14:m>
                  <m:oMath xmlns:m="http://schemas.openxmlformats.org/officeDocument/2006/math">
                    <m:r>
                      <a:rPr lang="en-US" altLang="zh-HK" sz="20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HK" sz="2000" dirty="0" smtClean="0"/>
                  <a:t>.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altLang="zh-HK" b="1" i="1">
                        <a:latin typeface="Cambria Math"/>
                      </a:rPr>
                      <m:t>𝒗</m:t>
                    </m:r>
                    <m:d>
                      <m:dPr>
                        <m:ctrlPr>
                          <a:rPr lang="en-US" altLang="zh-HK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/>
                          </a:rPr>
                          <m:t>𝑖</m:t>
                        </m:r>
                        <m:r>
                          <a:rPr lang="en-US" altLang="zh-HK" i="1">
                            <a:latin typeface="Cambria Math"/>
                          </a:rPr>
                          <m:t>, </m:t>
                        </m:r>
                        <m:r>
                          <a:rPr lang="en-US" altLang="zh-HK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HK" i="1">
                        <a:latin typeface="Cambria Math"/>
                      </a:rPr>
                      <m:t>=</m:t>
                    </m:r>
                    <m:r>
                      <a:rPr lang="en-US" altLang="zh-HK" b="1" i="1">
                        <a:latin typeface="Cambria Math"/>
                      </a:rPr>
                      <m:t>𝒗</m:t>
                    </m:r>
                    <m:d>
                      <m:dPr>
                        <m:ctrlPr>
                          <a:rPr lang="en-US" altLang="zh-HK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/>
                          </a:rPr>
                          <m:t>𝑖</m:t>
                        </m:r>
                        <m:r>
                          <a:rPr lang="en-US" altLang="zh-HK" i="1">
                            <a:latin typeface="Cambria Math"/>
                          </a:rPr>
                          <m:t>−1, </m:t>
                        </m:r>
                        <m:r>
                          <a:rPr lang="en-US" altLang="zh-HK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US" altLang="zh-HK" dirty="0"/>
              </a:p>
              <a:p>
                <a:pPr lvl="3"/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altLang="zh-HK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/>
                          </a:rPr>
                          <m:t>𝑖</m:t>
                        </m:r>
                        <m:r>
                          <a:rPr lang="en-US" altLang="zh-HK" i="1">
                            <a:latin typeface="Cambria Math"/>
                          </a:rPr>
                          <m:t>, </m:t>
                        </m:r>
                        <m:r>
                          <a:rPr lang="en-US" altLang="zh-HK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HK" i="1">
                        <a:latin typeface="Cambria Math"/>
                      </a:rPr>
                      <m:t>=</m:t>
                    </m:r>
                    <m:r>
                      <a:rPr lang="en-US" altLang="zh-HK" i="1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altLang="zh-HK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/>
                          </a:rPr>
                          <m:t>𝑖</m:t>
                        </m:r>
                        <m:r>
                          <a:rPr lang="en-US" altLang="zh-HK" i="1">
                            <a:latin typeface="Cambria Math"/>
                          </a:rPr>
                          <m:t>−1, </m:t>
                        </m:r>
                        <m:r>
                          <a:rPr lang="en-US" altLang="zh-HK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US" altLang="zh-HK" i="1" dirty="0" smtClean="0">
                  <a:latin typeface="Cambria Math"/>
                </a:endParaRPr>
              </a:p>
              <a:p>
                <a:pPr lvl="3"/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altLang="zh-HK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/>
                          </a:rPr>
                          <m:t>𝑖</m:t>
                        </m:r>
                        <m:r>
                          <a:rPr lang="en-US" altLang="zh-HK" i="1">
                            <a:latin typeface="Cambria Math"/>
                          </a:rPr>
                          <m:t>, </m:t>
                        </m:r>
                        <m:r>
                          <a:rPr lang="en-US" altLang="zh-HK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HK" i="1">
                        <a:latin typeface="Cambria Math"/>
                      </a:rPr>
                      <m:t>=</m:t>
                    </m:r>
                    <m:r>
                      <a:rPr lang="en-US" altLang="zh-HK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altLang="zh-HK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/>
                          </a:rPr>
                          <m:t>𝑖</m:t>
                        </m:r>
                        <m:r>
                          <a:rPr lang="en-US" altLang="zh-HK" i="1">
                            <a:latin typeface="Cambria Math"/>
                          </a:rPr>
                          <m:t>−1, </m:t>
                        </m:r>
                        <m:r>
                          <a:rPr lang="en-US" altLang="zh-HK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US" altLang="zh-HK" dirty="0" smtClean="0"/>
              </a:p>
              <a:p>
                <a:pPr lvl="1"/>
                <a:r>
                  <a:rPr lang="en-US" altLang="zh-HK" sz="2000" dirty="0" smtClean="0"/>
                  <a:t>Comparison:</a:t>
                </a:r>
              </a:p>
              <a:p>
                <a:pPr marL="914400" lvl="2" indent="0">
                  <a:buNone/>
                </a:pPr>
                <a:r>
                  <a:rPr lang="en-US" altLang="zh-HK" sz="20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HK" sz="2000" b="0" i="1" smtClean="0">
                            <a:latin typeface="Cambria Math"/>
                          </a:rPr>
                          <m:t>𝑠𝑒𝑙𝑒𝑐𝑡</m:t>
                        </m:r>
                      </m:sub>
                    </m:sSub>
                    <m:r>
                      <a:rPr lang="en-US" altLang="zh-HK" sz="2000" b="0" i="1" smtClean="0">
                        <a:latin typeface="Cambria Math"/>
                      </a:rPr>
                      <m:t>=</m:t>
                    </m:r>
                    <m:r>
                      <a:rPr lang="en-US" altLang="zh-HK" sz="2000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altLang="zh-HK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000" i="1">
                            <a:latin typeface="Cambria Math"/>
                          </a:rPr>
                          <m:t>𝑖</m:t>
                        </m:r>
                        <m:r>
                          <a:rPr lang="en-US" altLang="zh-HK" sz="2000" b="0" i="1" smtClean="0">
                            <a:latin typeface="Cambria Math"/>
                          </a:rPr>
                          <m:t>−1</m:t>
                        </m:r>
                        <m:r>
                          <a:rPr lang="en-US" altLang="zh-HK" sz="2000" i="1">
                            <a:latin typeface="Cambria Math"/>
                          </a:rPr>
                          <m:t>, </m:t>
                        </m:r>
                        <m:r>
                          <a:rPr lang="en-US" altLang="zh-HK" sz="2000" i="1">
                            <a:latin typeface="Cambria Math"/>
                          </a:rPr>
                          <m:t>𝑡</m:t>
                        </m:r>
                        <m:r>
                          <a:rPr lang="en-US" altLang="zh-HK" sz="2000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altLang="zh-HK" sz="20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HK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HK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sz="2000" dirty="0" smtClean="0"/>
                  <a:t>,</a:t>
                </a:r>
                <a14:m>
                  <m:oMath xmlns:m="http://schemas.openxmlformats.org/officeDocument/2006/math">
                    <m:r>
                      <a:rPr lang="en-US" altLang="zh-HK" sz="20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zh-HK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HK" sz="2000" b="0" i="1" smtClean="0">
                            <a:latin typeface="Cambria Math"/>
                          </a:rPr>
                          <m:t>𝑛𝑜𝑡</m:t>
                        </m:r>
                        <m:r>
                          <a:rPr lang="en-US" altLang="zh-HK" sz="2000" i="1">
                            <a:latin typeface="Cambria Math"/>
                          </a:rPr>
                          <m:t>𝑠𝑒𝑙𝑒𝑐𝑡</m:t>
                        </m:r>
                      </m:sub>
                    </m:sSub>
                    <m:r>
                      <a:rPr lang="en-US" altLang="zh-HK" sz="2000" b="0" i="1" smtClean="0">
                        <a:latin typeface="Cambria Math"/>
                      </a:rPr>
                      <m:t>=</m:t>
                    </m:r>
                    <m:r>
                      <a:rPr lang="en-US" altLang="zh-HK" sz="20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altLang="zh-HK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000" i="1">
                            <a:latin typeface="Cambria Math"/>
                          </a:rPr>
                          <m:t>𝑖</m:t>
                        </m:r>
                        <m:r>
                          <a:rPr lang="en-US" altLang="zh-HK" sz="2000" b="0" i="1" smtClean="0">
                            <a:latin typeface="Cambria Math"/>
                          </a:rPr>
                          <m:t>−1</m:t>
                        </m:r>
                        <m:r>
                          <a:rPr lang="en-US" altLang="zh-HK" sz="2000" i="1">
                            <a:latin typeface="Cambria Math"/>
                          </a:rPr>
                          <m:t>, </m:t>
                        </m:r>
                        <m:r>
                          <a:rPr lang="en-US" altLang="zh-HK" sz="20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HK" sz="2000" dirty="0" smtClean="0"/>
                  <a:t>,</a:t>
                </a:r>
              </a:p>
              <a:p>
                <a:pPr marL="914400" lvl="2" indent="0">
                  <a:buNone/>
                </a:pPr>
                <a:r>
                  <a:rPr lang="en-US" altLang="zh-HK" sz="20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HK" sz="2000" i="1">
                            <a:latin typeface="Cambria Math"/>
                          </a:rPr>
                          <m:t>𝑠𝑒𝑙𝑒𝑐𝑡</m:t>
                        </m:r>
                      </m:sub>
                    </m:sSub>
                    <m:r>
                      <a:rPr lang="en-US" altLang="zh-HK" sz="2000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zh-HK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HK" sz="2000" i="1">
                            <a:latin typeface="Cambria Math"/>
                          </a:rPr>
                          <m:t>𝑛𝑜𝑡𝑠𝑒𝑙𝑒𝑐𝑡</m:t>
                        </m:r>
                      </m:sub>
                    </m:sSub>
                  </m:oMath>
                </a14:m>
                <a:r>
                  <a:rPr lang="en-US" altLang="zh-HK" sz="2000" dirty="0" smtClean="0"/>
                  <a:t>, selet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HK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HK" altLang="en-US" sz="2000" dirty="0" smtClean="0"/>
                  <a:t> </a:t>
                </a:r>
                <a:r>
                  <a:rPr lang="en-US" altLang="zh-HK" sz="2000" dirty="0" smtClean="0"/>
                  <a:t>in the final selection set. </a:t>
                </a:r>
                <a:endParaRPr lang="zh-HK" alt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1">
                <a:blip r:embed="rId2"/>
                <a:stretch>
                  <a:fillRect l="-1630" t="-1564" b="-12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019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solidFill>
                  <a:schemeClr val="bg1"/>
                </a:solidFill>
              </a:rPr>
              <a:t>Product Manager’s Dilemma</a:t>
            </a:r>
            <a:endParaRPr lang="zh-HK" alt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7544" y="1588006"/>
            <a:ext cx="1854630" cy="1569660"/>
            <a:chOff x="5961924" y="1340768"/>
            <a:chExt cx="1854630" cy="1569660"/>
          </a:xfrm>
        </p:grpSpPr>
        <p:pic>
          <p:nvPicPr>
            <p:cNvPr id="12" name="Picture 2" descr="C:\Users\Lenovo's User\Desktop\Apple-Logo-apple-41156_1024_768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81" r="24330"/>
            <a:stretch/>
          </p:blipFill>
          <p:spPr bwMode="auto">
            <a:xfrm>
              <a:off x="6300192" y="1426005"/>
              <a:ext cx="1050433" cy="147274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152400" cap="sq">
              <a:solidFill>
                <a:schemeClr val="bg1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  <a:extLst/>
          </p:spPr>
        </p:pic>
        <p:sp>
          <p:nvSpPr>
            <p:cNvPr id="13" name="Rectangle 12"/>
            <p:cNvSpPr/>
            <p:nvPr/>
          </p:nvSpPr>
          <p:spPr>
            <a:xfrm>
              <a:off x="5961924" y="1340768"/>
              <a:ext cx="1854630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HK" sz="9600" b="1" spc="50" dirty="0" smtClean="0">
                  <a:ln w="13500" cap="flat">
                    <a:solidFill>
                      <a:schemeClr val="accent1">
                        <a:shade val="2500"/>
                        <a:alpha val="27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?</a:t>
              </a:r>
              <a:endParaRPr lang="en-US" altLang="zh-HK" sz="9600" b="1" spc="50" dirty="0">
                <a:ln w="13500" cap="flat">
                  <a:solidFill>
                    <a:schemeClr val="accent1">
                      <a:shade val="2500"/>
                      <a:alpha val="27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pic>
        <p:nvPicPr>
          <p:cNvPr id="1027" name="Picture 3" descr="C:\myWork\ICDE11\PPT\pic\44a08_iPad-sui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67" l="49800" r="92400">
                        <a14:foregroundMark x1="67600" y1="29000" x2="67600" y2="29000"/>
                        <a14:foregroundMark x1="72200" y1="29000" x2="72200" y2="29000"/>
                        <a14:foregroundMark x1="68400" y1="33667" x2="68400" y2="33667"/>
                        <a14:foregroundMark x1="71600" y1="34000" x2="71600" y2="34000"/>
                        <a14:foregroundMark x1="69400" y1="68333" x2="69400" y2="6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89" r="1985"/>
          <a:stretch/>
        </p:blipFill>
        <p:spPr bwMode="auto">
          <a:xfrm>
            <a:off x="3131840" y="1808666"/>
            <a:ext cx="2825330" cy="337508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491880" y="5370546"/>
            <a:ext cx="1944216" cy="50405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>
                <a:solidFill>
                  <a:schemeClr val="tx1"/>
                </a:solidFill>
              </a:rPr>
              <a:t>Suit: $600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5957170" y="3440832"/>
            <a:ext cx="2016224" cy="1147110"/>
          </a:xfrm>
          <a:prstGeom prst="irregularSeal2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err="1">
                <a:solidFill>
                  <a:schemeClr val="tx1"/>
                </a:solidFill>
              </a:rPr>
              <a:t>i</a:t>
            </a:r>
            <a:r>
              <a:rPr lang="en-US" altLang="zh-HK" dirty="0" err="1" smtClean="0">
                <a:solidFill>
                  <a:schemeClr val="tx1"/>
                </a:solidFill>
              </a:rPr>
              <a:t>pad</a:t>
            </a:r>
            <a:r>
              <a:rPr lang="en-US" altLang="zh-HK" dirty="0" smtClean="0">
                <a:solidFill>
                  <a:schemeClr val="tx1"/>
                </a:solidFill>
              </a:rPr>
              <a:t> : $ 499</a:t>
            </a:r>
            <a:endParaRPr lang="zh-HK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4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solidFill>
                  <a:schemeClr val="bg1"/>
                </a:solidFill>
              </a:rPr>
              <a:t>Product Manager’s Dilemma</a:t>
            </a:r>
            <a:endParaRPr lang="zh-HK" alt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7544" y="1588006"/>
            <a:ext cx="1854630" cy="1569660"/>
            <a:chOff x="5961924" y="1340768"/>
            <a:chExt cx="1854630" cy="1569660"/>
          </a:xfrm>
        </p:grpSpPr>
        <p:pic>
          <p:nvPicPr>
            <p:cNvPr id="12" name="Picture 2" descr="C:\Users\Lenovo's User\Desktop\Apple-Logo-apple-41156_1024_768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81" r="24330"/>
            <a:stretch/>
          </p:blipFill>
          <p:spPr bwMode="auto">
            <a:xfrm>
              <a:off x="6300192" y="1426005"/>
              <a:ext cx="1050433" cy="147274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152400" cap="sq">
              <a:solidFill>
                <a:schemeClr val="bg1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  <a:extLst/>
          </p:spPr>
        </p:pic>
        <p:sp>
          <p:nvSpPr>
            <p:cNvPr id="13" name="Rectangle 12"/>
            <p:cNvSpPr/>
            <p:nvPr/>
          </p:nvSpPr>
          <p:spPr>
            <a:xfrm>
              <a:off x="5961924" y="1340768"/>
              <a:ext cx="1854630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HK" sz="9600" b="1" spc="50" dirty="0" smtClean="0">
                  <a:ln w="13500" cap="flat">
                    <a:solidFill>
                      <a:schemeClr val="accent1">
                        <a:shade val="2500"/>
                        <a:alpha val="27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?</a:t>
              </a:r>
              <a:endParaRPr lang="en-US" altLang="zh-HK" sz="9600" b="1" spc="50" dirty="0">
                <a:ln w="13500" cap="flat">
                  <a:solidFill>
                    <a:schemeClr val="accent1">
                      <a:shade val="2500"/>
                      <a:alpha val="27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pic>
        <p:nvPicPr>
          <p:cNvPr id="16" name="Picture 2" descr="C:\Users\Lenovo's User\Desktop\Apple-Logo-apple-41156_1024_7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1" r="24330"/>
          <a:stretch/>
        </p:blipFill>
        <p:spPr bwMode="auto">
          <a:xfrm>
            <a:off x="676172" y="3145986"/>
            <a:ext cx="1309712" cy="19022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52400" cap="sq">
            <a:solidFill>
              <a:schemeClr val="bg1"/>
            </a:solidFill>
            <a:miter lim="800000"/>
          </a:ln>
          <a:effectLst>
            <a:reflection stA="25000" endPos="0" dist="5000" dir="5400000" sy="-100000" algn="bl" rotWithShape="0"/>
          </a:effectLst>
          <a:scene3d>
            <a:camera prst="isometricOffAxis2Top">
              <a:rot lat="18846547" lon="3898867" rev="17175122"/>
            </a:camera>
            <a:lightRig rig="threePt" dir="t">
              <a:rot lat="0" lon="0" rev="2700000"/>
            </a:lightRig>
          </a:scene3d>
          <a:sp3d prstMaterial="softEdge">
            <a:contourClr>
              <a:srgbClr val="C0C0C0"/>
            </a:contourClr>
          </a:sp3d>
          <a:extLst/>
        </p:spPr>
      </p:pic>
      <p:grpSp>
        <p:nvGrpSpPr>
          <p:cNvPr id="5" name="Group 4"/>
          <p:cNvGrpSpPr/>
          <p:nvPr/>
        </p:nvGrpSpPr>
        <p:grpSpPr>
          <a:xfrm>
            <a:off x="589985" y="4903448"/>
            <a:ext cx="1732189" cy="1246860"/>
            <a:chOff x="2984455" y="3818633"/>
            <a:chExt cx="1947585" cy="1563641"/>
          </a:xfrm>
        </p:grpSpPr>
        <p:pic>
          <p:nvPicPr>
            <p:cNvPr id="19" name="Picture 2" descr="C:\Users\Lenovo's User\Desktop\Apple-Logo-apple-41156_1024_768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81" r="24330"/>
            <a:stretch/>
          </p:blipFill>
          <p:spPr bwMode="auto">
            <a:xfrm>
              <a:off x="3302586" y="3930816"/>
              <a:ext cx="1629454" cy="1451458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152400" cap="sq">
              <a:solidFill>
                <a:schemeClr val="bg1"/>
              </a:solidFill>
              <a:miter lim="800000"/>
            </a:ln>
            <a:effectLst>
              <a:reflection stA="25000" endPos="0" dist="5000" dir="5400000" sy="-100000" algn="bl" rotWithShape="0"/>
            </a:effectLst>
            <a:scene3d>
              <a:camera prst="isometricOffAxis2Top">
                <a:rot lat="18846547" lon="3898867" rev="17175122"/>
              </a:camera>
              <a:lightRig rig="threePt" dir="t">
                <a:rot lat="0" lon="0" rev="2700000"/>
              </a:lightRig>
            </a:scene3d>
            <a:sp3d prstMaterial="softEdge">
              <a:contourClr>
                <a:srgbClr val="C0C0C0"/>
              </a:contourClr>
            </a:sp3d>
            <a:extLst/>
          </p:spPr>
        </p:pic>
        <p:sp>
          <p:nvSpPr>
            <p:cNvPr id="4" name="Round Same Side Corner Rectangle 3"/>
            <p:cNvSpPr/>
            <p:nvPr/>
          </p:nvSpPr>
          <p:spPr>
            <a:xfrm rot="1061235">
              <a:off x="2984455" y="3818633"/>
              <a:ext cx="1449330" cy="1051545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tx1"/>
                </a:gs>
              </a:gsLst>
              <a:lin ang="5400000" scaled="1"/>
              <a:tileRect/>
            </a:gradFill>
            <a:ln w="38100">
              <a:noFill/>
            </a:ln>
            <a:scene3d>
              <a:camera prst="orthographicFront">
                <a:rot lat="0" lon="0" rev="48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49" name="Group 2048"/>
          <p:cNvGrpSpPr/>
          <p:nvPr/>
        </p:nvGrpSpPr>
        <p:grpSpPr>
          <a:xfrm>
            <a:off x="2908126" y="5504157"/>
            <a:ext cx="1800199" cy="827605"/>
            <a:chOff x="4168243" y="4956753"/>
            <a:chExt cx="2204069" cy="1064535"/>
          </a:xfrm>
        </p:grpSpPr>
        <p:pic>
          <p:nvPicPr>
            <p:cNvPr id="23" name="Picture 2" descr="C:\Users\Lenovo's User\Desktop\Apple-Logo-apple-41156_1024_768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81" r="24330"/>
            <a:stretch/>
          </p:blipFill>
          <p:spPr bwMode="auto">
            <a:xfrm>
              <a:off x="4643722" y="4956753"/>
              <a:ext cx="1375094" cy="106453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152400" cap="sq">
              <a:solidFill>
                <a:schemeClr val="bg1"/>
              </a:solidFill>
              <a:miter lim="800000"/>
            </a:ln>
            <a:effectLst>
              <a:reflection stA="25000" endPos="0" dist="5000" dir="5400000" sy="-100000" algn="bl" rotWithShape="0"/>
            </a:effectLst>
            <a:scene3d>
              <a:camera prst="isometricOffAxis2Top">
                <a:rot lat="18846547" lon="3898867" rev="17175122"/>
              </a:camera>
              <a:lightRig rig="threePt" dir="t">
                <a:rot lat="0" lon="0" rev="2700000"/>
              </a:lightRig>
            </a:scene3d>
            <a:sp3d prstMaterial="softEdge">
              <a:contourClr>
                <a:srgbClr val="C0C0C0"/>
              </a:contourClr>
            </a:sp3d>
            <a:extLst/>
          </p:spPr>
        </p:pic>
        <p:sp>
          <p:nvSpPr>
            <p:cNvPr id="6" name="Parallelogram 5"/>
            <p:cNvSpPr/>
            <p:nvPr/>
          </p:nvSpPr>
          <p:spPr>
            <a:xfrm rot="983293">
              <a:off x="4168243" y="5176954"/>
              <a:ext cx="2204069" cy="604764"/>
            </a:xfrm>
            <a:prstGeom prst="parallelogram">
              <a:avLst>
                <a:gd name="adj" fmla="val 135761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tx1"/>
                </a:gs>
              </a:gsLst>
              <a:lin ang="5400000" scaled="1"/>
              <a:tileRect/>
            </a:gradFill>
            <a:ln w="38100"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60972" y="5174003"/>
            <a:ext cx="1082359" cy="1071526"/>
            <a:chOff x="5464558" y="4612024"/>
            <a:chExt cx="1082359" cy="1071526"/>
          </a:xfrm>
        </p:grpSpPr>
        <p:pic>
          <p:nvPicPr>
            <p:cNvPr id="38" name="Picture 2" descr="C:\Users\Lenovo's User\Desktop\Apple-Logo-apple-41156_1024_768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81" r="24330"/>
            <a:stretch/>
          </p:blipFill>
          <p:spPr bwMode="auto">
            <a:xfrm rot="7924676" flipH="1" flipV="1">
              <a:off x="5551137" y="4825058"/>
              <a:ext cx="650364" cy="42102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152400" cap="sq">
              <a:solidFill>
                <a:schemeClr val="bg1"/>
              </a:solidFill>
              <a:miter lim="800000"/>
            </a:ln>
            <a:effectLst>
              <a:reflection stA="25000" endPos="0" dist="5000" dir="5400000" sy="-100000" algn="bl" rotWithShape="0"/>
            </a:effectLst>
            <a:scene3d>
              <a:camera prst="isometricOffAxis2Top">
                <a:rot lat="19198439" lon="2762797" rev="17954102"/>
              </a:camera>
              <a:lightRig rig="threePt" dir="t">
                <a:rot lat="0" lon="0" rev="2700000"/>
              </a:lightRig>
            </a:scene3d>
            <a:sp3d prstMaterial="softEdge">
              <a:contourClr>
                <a:srgbClr val="C0C0C0"/>
              </a:contourClr>
            </a:sp3d>
            <a:extLst/>
          </p:spPr>
        </p:pic>
        <p:pic>
          <p:nvPicPr>
            <p:cNvPr id="36" name="Picture 2" descr="C:\Users\Lenovo's User\Desktop\Apple-Logo-apple-41156_1024_768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81" r="24330"/>
            <a:stretch/>
          </p:blipFill>
          <p:spPr bwMode="auto">
            <a:xfrm>
              <a:off x="5803224" y="5017371"/>
              <a:ext cx="352952" cy="666179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152400" cap="sq">
              <a:solidFill>
                <a:schemeClr val="bg1"/>
              </a:solidFill>
              <a:miter lim="800000"/>
            </a:ln>
            <a:effectLst>
              <a:reflection stA="25000" endPos="0" dist="5000" dir="5400000" sy="-100000" algn="bl" rotWithShape="0"/>
            </a:effectLst>
            <a:scene3d>
              <a:camera prst="isometricOffAxis2Top">
                <a:rot lat="18846547" lon="3898867" rev="17175122"/>
              </a:camera>
              <a:lightRig rig="threePt" dir="t">
                <a:rot lat="0" lon="0" rev="2700000"/>
              </a:lightRig>
            </a:scene3d>
            <a:sp3d prstMaterial="softEdge">
              <a:contourClr>
                <a:srgbClr val="C0C0C0"/>
              </a:contourClr>
            </a:sp3d>
            <a:extLst/>
          </p:spPr>
        </p:pic>
        <p:sp>
          <p:nvSpPr>
            <p:cNvPr id="31" name="Parallelogram 30"/>
            <p:cNvSpPr/>
            <p:nvPr/>
          </p:nvSpPr>
          <p:spPr>
            <a:xfrm rot="1027366">
              <a:off x="5464558" y="5118579"/>
              <a:ext cx="1082359" cy="432037"/>
            </a:xfrm>
            <a:prstGeom prst="parallelogram">
              <a:avLst>
                <a:gd name="adj" fmla="val 140914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tx1"/>
                </a:gs>
              </a:gsLst>
              <a:lin ang="5400000" scaled="1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Parallelogram 36"/>
            <p:cNvSpPr/>
            <p:nvPr/>
          </p:nvSpPr>
          <p:spPr>
            <a:xfrm rot="16946712" flipV="1">
              <a:off x="5433745" y="4719173"/>
              <a:ext cx="855786" cy="641487"/>
            </a:xfrm>
            <a:prstGeom prst="parallelogram">
              <a:avLst>
                <a:gd name="adj" fmla="val 6003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tx1"/>
                </a:gs>
              </a:gsLst>
              <a:lin ang="5400000" scaled="1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052" name="Curved Down Arrow 2051"/>
          <p:cNvSpPr/>
          <p:nvPr/>
        </p:nvSpPr>
        <p:spPr>
          <a:xfrm rot="2464311">
            <a:off x="2227576" y="4952129"/>
            <a:ext cx="814727" cy="402120"/>
          </a:xfrm>
          <a:prstGeom prst="curvedDownArrow">
            <a:avLst>
              <a:gd name="adj1" fmla="val 25000"/>
              <a:gd name="adj2" fmla="val 50000"/>
              <a:gd name="adj3" fmla="val 36738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41" name="Curved Down Arrow 40"/>
          <p:cNvSpPr/>
          <p:nvPr/>
        </p:nvSpPr>
        <p:spPr>
          <a:xfrm rot="3687695">
            <a:off x="5760729" y="5121642"/>
            <a:ext cx="814727" cy="402120"/>
          </a:xfrm>
          <a:prstGeom prst="curvedDownArrow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pic>
        <p:nvPicPr>
          <p:cNvPr id="3" name="Picture 2" descr="C:\myWork\ICDE11\PPT\pic\44a08_iPad-suite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667" l="5000" r="45000">
                        <a14:foregroundMark x1="24800" y1="35667" x2="24800" y2="35667"/>
                        <a14:foregroundMark x1="22400" y1="33333" x2="22400" y2="33333"/>
                        <a14:foregroundMark x1="21800" y1="30000" x2="21800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395163" y="1180228"/>
            <a:ext cx="2286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360927" y="4584172"/>
            <a:ext cx="1289203" cy="464023"/>
            <a:chOff x="3873876" y="3374769"/>
            <a:chExt cx="1289203" cy="464023"/>
          </a:xfrm>
        </p:grpSpPr>
        <p:pic>
          <p:nvPicPr>
            <p:cNvPr id="25" name="Picture 2" descr="C:\Users\Lenovo's User\Desktop\Apple-Logo-apple-41156_1024_768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81" r="24330"/>
            <a:stretch/>
          </p:blipFill>
          <p:spPr bwMode="auto">
            <a:xfrm>
              <a:off x="4238745" y="3374769"/>
              <a:ext cx="621287" cy="46402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152400" cap="sq">
              <a:solidFill>
                <a:schemeClr val="bg1"/>
              </a:solidFill>
              <a:miter lim="800000"/>
            </a:ln>
            <a:effectLst>
              <a:reflection stA="25000" endPos="0" dist="5000" dir="5400000" sy="-100000" algn="bl" rotWithShape="0"/>
            </a:effectLst>
            <a:scene3d>
              <a:camera prst="isometricOffAxis2Top">
                <a:rot lat="18846547" lon="3898867" rev="17175122"/>
              </a:camera>
              <a:lightRig rig="threePt" dir="t">
                <a:rot lat="0" lon="0" rev="2700000"/>
              </a:lightRig>
            </a:scene3d>
            <a:sp3d prstMaterial="softEdge">
              <a:contourClr>
                <a:srgbClr val="C0C0C0"/>
              </a:contourClr>
            </a:sp3d>
            <a:extLst/>
          </p:spPr>
        </p:pic>
        <p:sp>
          <p:nvSpPr>
            <p:cNvPr id="26" name="Parallelogram 25"/>
            <p:cNvSpPr/>
            <p:nvPr/>
          </p:nvSpPr>
          <p:spPr>
            <a:xfrm rot="983293">
              <a:off x="3873876" y="3444250"/>
              <a:ext cx="1289203" cy="341272"/>
            </a:xfrm>
            <a:prstGeom prst="parallelogram">
              <a:avLst>
                <a:gd name="adj" fmla="val 135761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tx1"/>
                </a:gs>
              </a:gsLst>
              <a:lin ang="5400000" scaled="1"/>
              <a:tileRect/>
            </a:gradFill>
            <a:ln w="38100"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249477" y="4114178"/>
            <a:ext cx="801307" cy="280392"/>
            <a:chOff x="6906212" y="4196095"/>
            <a:chExt cx="801307" cy="280392"/>
          </a:xfrm>
        </p:grpSpPr>
        <p:pic>
          <p:nvPicPr>
            <p:cNvPr id="32" name="Picture 2" descr="C:\Users\Lenovo's User\Desktop\Apple-Logo-apple-41156_1024_768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81" r="24330"/>
            <a:stretch/>
          </p:blipFill>
          <p:spPr bwMode="auto">
            <a:xfrm>
              <a:off x="7235510" y="4254374"/>
              <a:ext cx="162770" cy="195631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152400" cap="sq">
              <a:solidFill>
                <a:schemeClr val="bg1"/>
              </a:solidFill>
              <a:miter lim="800000"/>
            </a:ln>
            <a:effectLst>
              <a:reflection stA="25000" endPos="0" dist="5000" dir="5400000" sy="-100000" algn="bl" rotWithShape="0"/>
            </a:effectLst>
            <a:scene3d>
              <a:camera prst="isometricOffAxis2Top">
                <a:rot lat="18846547" lon="3898867" rev="17175122"/>
              </a:camera>
              <a:lightRig rig="threePt" dir="t">
                <a:rot lat="0" lon="0" rev="2700000"/>
              </a:lightRig>
            </a:scene3d>
            <a:sp3d prstMaterial="softEdge">
              <a:contourClr>
                <a:srgbClr val="C0C0C0"/>
              </a:contourClr>
            </a:sp3d>
            <a:extLst/>
          </p:spPr>
        </p:pic>
        <p:sp>
          <p:nvSpPr>
            <p:cNvPr id="33" name="Parallelogram 32"/>
            <p:cNvSpPr/>
            <p:nvPr/>
          </p:nvSpPr>
          <p:spPr>
            <a:xfrm rot="983293">
              <a:off x="6906212" y="4196095"/>
              <a:ext cx="801307" cy="280392"/>
            </a:xfrm>
            <a:prstGeom prst="parallelogram">
              <a:avLst>
                <a:gd name="adj" fmla="val 135761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tx1"/>
                </a:gs>
              </a:gsLst>
              <a:lin ang="5400000" scaled="1"/>
              <a:tileRect/>
            </a:gradFill>
            <a:ln w="38100"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672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Product Manager’s Dilemma</a:t>
            </a:r>
            <a:endParaRPr lang="zh-HK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825390"/>
              </p:ext>
            </p:extLst>
          </p:nvPr>
        </p:nvGraphicFramePr>
        <p:xfrm>
          <a:off x="1763688" y="1628800"/>
          <a:ext cx="5820645" cy="148336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1164129"/>
                <a:gridCol w="1164129"/>
                <a:gridCol w="1164129"/>
                <a:gridCol w="1164129"/>
                <a:gridCol w="116412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err="1" smtClean="0"/>
                        <a:t>Weigth</a:t>
                      </a:r>
                      <a:r>
                        <a:rPr lang="en-US" altLang="zh-HK" dirty="0" smtClean="0"/>
                        <a:t> (g)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Processor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Camera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Price ($)</a:t>
                      </a:r>
                      <a:endParaRPr lang="zh-HK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err="1" smtClean="0"/>
                        <a:t>ipad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dirty="0" smtClean="0"/>
                        <a:t>730/608</a:t>
                      </a:r>
                      <a:endParaRPr lang="zh-HK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Apple A4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None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499-&gt;399</a:t>
                      </a:r>
                      <a:endParaRPr lang="zh-HK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err="1" smtClean="0"/>
                        <a:t>ipad</a:t>
                      </a:r>
                      <a:r>
                        <a:rPr lang="en-US" altLang="zh-HK" dirty="0" smtClean="0"/>
                        <a:t> 2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613/601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Apple A5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2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499</a:t>
                      </a:r>
                      <a:endParaRPr lang="zh-HK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err="1" smtClean="0"/>
                        <a:t>ipad</a:t>
                      </a:r>
                      <a:r>
                        <a:rPr lang="en-US" altLang="zh-HK" dirty="0" smtClean="0"/>
                        <a:t> 3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?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?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?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?</a:t>
                      </a:r>
                      <a:endParaRPr lang="zh-HK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753912"/>
              </p:ext>
            </p:extLst>
          </p:nvPr>
        </p:nvGraphicFramePr>
        <p:xfrm>
          <a:off x="1187624" y="3573016"/>
          <a:ext cx="7344816" cy="148336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1224136"/>
                <a:gridCol w="1224136"/>
                <a:gridCol w="1224136"/>
                <a:gridCol w="1224136"/>
                <a:gridCol w="1224136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err="1" smtClean="0"/>
                        <a:t>Weigth</a:t>
                      </a:r>
                      <a:r>
                        <a:rPr lang="en-US" altLang="zh-HK" dirty="0" smtClean="0"/>
                        <a:t> (g)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Processor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Camera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Price ($)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Cost</a:t>
                      </a:r>
                      <a:endParaRPr lang="zh-HK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i</a:t>
                      </a:r>
                      <a:r>
                        <a:rPr lang="en-US" altLang="zh-HK" dirty="0" err="1" smtClean="0"/>
                        <a:t>pad</a:t>
                      </a:r>
                      <a:r>
                        <a:rPr lang="en-US" altLang="zh-HK" dirty="0" smtClean="0"/>
                        <a:t> 3 v1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dirty="0" smtClean="0"/>
                        <a:t>500</a:t>
                      </a:r>
                      <a:endParaRPr lang="zh-HK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Apple A5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2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zh-HK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500</a:t>
                      </a:r>
                      <a:endParaRPr lang="zh-HK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err="1" smtClean="0"/>
                        <a:t>ipad</a:t>
                      </a:r>
                      <a:r>
                        <a:rPr lang="en-US" altLang="zh-HK" dirty="0" smtClean="0"/>
                        <a:t> 2 v2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500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Apple A6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baseline="0" dirty="0" smtClean="0"/>
                        <a:t>2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zh-HK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600</a:t>
                      </a:r>
                      <a:endParaRPr lang="zh-HK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err="1" smtClean="0"/>
                        <a:t>ipad</a:t>
                      </a:r>
                      <a:r>
                        <a:rPr lang="en-US" altLang="zh-HK" dirty="0" smtClean="0"/>
                        <a:t> 3 v3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100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dirty="0" smtClean="0"/>
                        <a:t>Apple A6</a:t>
                      </a:r>
                      <a:endParaRPr lang="zh-HK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baseline="0" dirty="0" smtClean="0"/>
                        <a:t>4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zh-HK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2000</a:t>
                      </a:r>
                      <a:endParaRPr lang="zh-HK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xplosion 2 3"/>
          <p:cNvSpPr/>
          <p:nvPr/>
        </p:nvSpPr>
        <p:spPr>
          <a:xfrm>
            <a:off x="2750773" y="5047897"/>
            <a:ext cx="4320480" cy="1224136"/>
          </a:xfrm>
          <a:prstGeom prst="irregularSeal2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Which to produce?</a:t>
            </a:r>
            <a:endParaRPr lang="zh-HK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Outline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Problem Definition</a:t>
            </a:r>
          </a:p>
          <a:p>
            <a:r>
              <a:rPr lang="en-US" altLang="zh-HK" dirty="0" smtClean="0"/>
              <a:t>Related Work</a:t>
            </a:r>
          </a:p>
          <a:p>
            <a:r>
              <a:rPr lang="en-US" altLang="zh-HK" dirty="0" smtClean="0"/>
              <a:t>Proposed Algorithms</a:t>
            </a:r>
          </a:p>
          <a:p>
            <a:r>
              <a:rPr lang="en-US" altLang="zh-HK" dirty="0" smtClean="0"/>
              <a:t>Experiments</a:t>
            </a:r>
          </a:p>
          <a:p>
            <a:r>
              <a:rPr lang="en-US" altLang="zh-HK" dirty="0" smtClean="0"/>
              <a:t>Conclusion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3915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Problem Definition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330824" cy="4525963"/>
              </a:xfrm>
            </p:spPr>
            <p:txBody>
              <a:bodyPr/>
              <a:lstStyle/>
              <a:p>
                <a:r>
                  <a:rPr lang="en-US" altLang="zh-HK" dirty="0" smtClean="0"/>
                  <a:t>Background</a:t>
                </a:r>
              </a:p>
              <a:p>
                <a:pPr lvl="1"/>
                <a:r>
                  <a:rPr lang="en-US" altLang="zh-HK" dirty="0"/>
                  <a:t>Skyline </a:t>
                </a:r>
                <a:r>
                  <a:rPr lang="en-US" altLang="zh-HK" dirty="0" smtClean="0"/>
                  <a:t>SKY(X)</a:t>
                </a:r>
              </a:p>
              <a:p>
                <a:pPr marL="514350" lvl="1" indent="0">
                  <a:buNone/>
                </a:pP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</a:rPr>
                      <m:t>𝑆𝐾𝑌</m:t>
                    </m:r>
                    <m:r>
                      <a:rPr lang="en-US" altLang="zh-HK" sz="2000" i="1" dirty="0" smtClean="0">
                        <a:latin typeface="Cambria Math"/>
                      </a:rPr>
                      <m:t>(</m:t>
                    </m:r>
                    <m:r>
                      <a:rPr lang="en-US" altLang="zh-HK" sz="2000" i="1" dirty="0" smtClean="0">
                        <a:latin typeface="Cambria Math"/>
                      </a:rPr>
                      <m:t>𝑋</m:t>
                    </m:r>
                    <m:r>
                      <a:rPr lang="en-US" altLang="zh-HK" sz="20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sz="2000" dirty="0" smtClean="0"/>
                  <a:t> contains all the elements in </a:t>
                </a:r>
                <a14:m>
                  <m:oMath xmlns:m="http://schemas.openxmlformats.org/officeDocument/2006/math">
                    <m:r>
                      <a:rPr lang="en-US" altLang="zh-HK" sz="2000" i="1" dirty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HK" sz="2000" dirty="0" smtClean="0"/>
                  <a:t> such that </a:t>
                </a:r>
                <a:r>
                  <a:rPr lang="en-US" altLang="zh-HK" sz="2000" dirty="0"/>
                  <a:t>any other </a:t>
                </a:r>
                <a:r>
                  <a:rPr lang="en-US" altLang="zh-HK" sz="2000" dirty="0" smtClean="0"/>
                  <a:t>elements </a:t>
                </a:r>
                <a:r>
                  <a:rPr lang="en-US" altLang="zh-HK" sz="2000" dirty="0"/>
                  <a:t>in </a:t>
                </a:r>
                <a14:m>
                  <m:oMath xmlns:m="http://schemas.openxmlformats.org/officeDocument/2006/math">
                    <m:r>
                      <a:rPr lang="en-US" altLang="zh-HK" sz="2000" i="1" dirty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HK" sz="2000" dirty="0" smtClean="0"/>
                  <a:t> are not </a:t>
                </a:r>
                <a:r>
                  <a:rPr lang="en-US" altLang="zh-HK" sz="2000" dirty="0" smtClean="0">
                    <a:solidFill>
                      <a:srgbClr val="FF0000"/>
                    </a:solidFill>
                  </a:rPr>
                  <a:t>better </a:t>
                </a:r>
                <a:r>
                  <a:rPr lang="en-US" altLang="zh-HK" sz="2000" dirty="0" smtClean="0"/>
                  <a:t>than them.</a:t>
                </a:r>
                <a:endParaRPr lang="en-US" altLang="zh-HK" sz="2000" dirty="0"/>
              </a:p>
              <a:p>
                <a:pPr lvl="1"/>
                <a:endParaRPr lang="en-US" altLang="zh-HK" dirty="0" smtClean="0"/>
              </a:p>
              <a:p>
                <a:pPr lvl="1"/>
                <a:endParaRPr lang="en-US" altLang="zh-HK" dirty="0"/>
              </a:p>
              <a:p>
                <a:pPr lvl="1"/>
                <a:endParaRPr lang="en-US" altLang="zh-HK" dirty="0" smtClean="0"/>
              </a:p>
              <a:p>
                <a:pPr lvl="1"/>
                <a:endParaRPr lang="en-US" altLang="zh-HK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330824" cy="4525963"/>
              </a:xfrm>
              <a:blipFill rotWithShape="1">
                <a:blip r:embed="rId2"/>
                <a:stretch>
                  <a:fillRect l="-3099" t="-175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56" name="Group 2055"/>
          <p:cNvGrpSpPr/>
          <p:nvPr/>
        </p:nvGrpSpPr>
        <p:grpSpPr>
          <a:xfrm>
            <a:off x="4642458" y="1379723"/>
            <a:ext cx="4501541" cy="2841365"/>
            <a:chOff x="-21852" y="3018655"/>
            <a:chExt cx="3063704" cy="2228615"/>
          </a:xfrm>
        </p:grpSpPr>
        <p:pic>
          <p:nvPicPr>
            <p:cNvPr id="2052" name="Picture 4" descr="C:\Users\Lenovo's User\Desktop\images3.jpe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86" y="3018655"/>
              <a:ext cx="3052738" cy="2228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-21852" y="3903712"/>
              <a:ext cx="864096" cy="0"/>
            </a:xfrm>
            <a:prstGeom prst="line">
              <a:avLst/>
            </a:prstGeom>
            <a:ln w="508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827584" y="3533666"/>
              <a:ext cx="0" cy="391818"/>
            </a:xfrm>
            <a:prstGeom prst="line">
              <a:avLst/>
            </a:prstGeom>
            <a:ln w="508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16698" y="3555438"/>
              <a:ext cx="530022" cy="6692"/>
            </a:xfrm>
            <a:prstGeom prst="line">
              <a:avLst/>
            </a:prstGeom>
            <a:ln w="508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1324948" y="3356992"/>
              <a:ext cx="0" cy="216024"/>
            </a:xfrm>
            <a:prstGeom prst="line">
              <a:avLst/>
            </a:prstGeom>
            <a:ln w="508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303176" y="3367878"/>
              <a:ext cx="936104" cy="0"/>
            </a:xfrm>
            <a:prstGeom prst="line">
              <a:avLst/>
            </a:prstGeom>
            <a:ln w="508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217508" y="3339414"/>
              <a:ext cx="0" cy="546720"/>
            </a:xfrm>
            <a:prstGeom prst="line">
              <a:avLst/>
            </a:prstGeom>
            <a:ln w="508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203066" y="3903712"/>
              <a:ext cx="835230" cy="0"/>
            </a:xfrm>
            <a:prstGeom prst="line">
              <a:avLst/>
            </a:prstGeom>
            <a:ln w="508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62" name="Table 20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698195"/>
              </p:ext>
            </p:extLst>
          </p:nvPr>
        </p:nvGraphicFramePr>
        <p:xfrm>
          <a:off x="5224" y="4221088"/>
          <a:ext cx="4642460" cy="212344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1160615"/>
                <a:gridCol w="1160615"/>
                <a:gridCol w="1160615"/>
                <a:gridCol w="11606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Products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Distance-to-beach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Price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Cost</a:t>
                      </a:r>
                      <a:endParaRPr lang="zh-HK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p</a:t>
                      </a:r>
                      <a:r>
                        <a:rPr lang="en-US" altLang="zh-HK" baseline="-25000" dirty="0" smtClean="0"/>
                        <a:t>1</a:t>
                      </a:r>
                      <a:endParaRPr lang="zh-HK" altLang="en-US" i="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7.0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200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dirty="0" smtClean="0"/>
                        <a:t>p</a:t>
                      </a:r>
                      <a:r>
                        <a:rPr lang="en-US" altLang="zh-HK" baseline="-25000" dirty="0" smtClean="0"/>
                        <a:t>2</a:t>
                      </a:r>
                      <a:endParaRPr lang="zh-HK" altLang="en-US" i="0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4.0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350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dirty="0" smtClean="0"/>
                        <a:t>p</a:t>
                      </a:r>
                      <a:r>
                        <a:rPr lang="en-US" altLang="zh-HK" baseline="-25000" dirty="0" smtClean="0"/>
                        <a:t>3</a:t>
                      </a:r>
                      <a:endParaRPr lang="zh-HK" altLang="en-US" i="0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1.0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500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dirty="0" smtClean="0"/>
                        <a:t>p</a:t>
                      </a:r>
                      <a:r>
                        <a:rPr lang="en-US" altLang="zh-HK" baseline="-25000" dirty="0" smtClean="0"/>
                        <a:t>4</a:t>
                      </a:r>
                      <a:endParaRPr lang="zh-HK" altLang="en-US" i="0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3.0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600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147683"/>
              </p:ext>
            </p:extLst>
          </p:nvPr>
        </p:nvGraphicFramePr>
        <p:xfrm>
          <a:off x="4633124" y="5001994"/>
          <a:ext cx="4514730" cy="736600"/>
        </p:xfrm>
        <a:graphic>
          <a:graphicData uri="http://schemas.openxmlformats.org/drawingml/2006/table">
            <a:tbl>
              <a:tblPr firstRow="1" lastCol="1" bandRow="1">
                <a:tableStyleId>{073A0DAA-6AF3-43AB-8588-CEC1D06C72B9}</a:tableStyleId>
              </a:tblPr>
              <a:tblGrid>
                <a:gridCol w="4514730"/>
              </a:tblGrid>
              <a:tr h="1348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dirty="0" smtClean="0"/>
                        <a:t>X={p</a:t>
                      </a:r>
                      <a:r>
                        <a:rPr lang="en-US" altLang="zh-HK" baseline="-25000" dirty="0" smtClean="0"/>
                        <a:t>1</a:t>
                      </a:r>
                      <a:r>
                        <a:rPr lang="en-US" altLang="zh-HK" dirty="0" smtClean="0"/>
                        <a:t>,p</a:t>
                      </a:r>
                      <a:r>
                        <a:rPr lang="en-US" altLang="zh-HK" baseline="-25000" dirty="0" smtClean="0"/>
                        <a:t>2</a:t>
                      </a:r>
                      <a:r>
                        <a:rPr lang="en-US" altLang="zh-HK" dirty="0" smtClean="0"/>
                        <a:t>,p</a:t>
                      </a:r>
                      <a:r>
                        <a:rPr lang="en-US" altLang="zh-HK" baseline="-25000" dirty="0" smtClean="0"/>
                        <a:t>3</a:t>
                      </a:r>
                      <a:r>
                        <a:rPr lang="en-US" altLang="zh-HK" dirty="0" smtClean="0"/>
                        <a:t>,p</a:t>
                      </a:r>
                      <a:r>
                        <a:rPr lang="en-US" altLang="zh-HK" baseline="-25000" dirty="0" smtClean="0"/>
                        <a:t>4</a:t>
                      </a:r>
                      <a:r>
                        <a:rPr lang="en-US" altLang="zh-HK" dirty="0" smtClean="0"/>
                        <a:t>}</a:t>
                      </a:r>
                      <a:endParaRPr lang="zh-HK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dirty="0" smtClean="0"/>
                        <a:t>SKY(X)={p</a:t>
                      </a:r>
                      <a:r>
                        <a:rPr lang="en-US" altLang="zh-HK" baseline="-25000" dirty="0" smtClean="0"/>
                        <a:t>1</a:t>
                      </a:r>
                      <a:r>
                        <a:rPr lang="en-US" altLang="zh-HK" dirty="0" smtClean="0"/>
                        <a:t>,p</a:t>
                      </a:r>
                      <a:r>
                        <a:rPr lang="en-US" altLang="zh-HK" baseline="-25000" dirty="0" smtClean="0"/>
                        <a:t>2</a:t>
                      </a:r>
                      <a:r>
                        <a:rPr lang="en-US" altLang="zh-HK" dirty="0" smtClean="0"/>
                        <a:t>,p</a:t>
                      </a:r>
                      <a:r>
                        <a:rPr lang="en-US" altLang="zh-HK" baseline="-25000" dirty="0" smtClean="0"/>
                        <a:t>3</a:t>
                      </a:r>
                      <a:r>
                        <a:rPr lang="en-US" altLang="zh-HK" dirty="0" smtClean="0"/>
                        <a:t>}</a:t>
                      </a:r>
                      <a:endParaRPr lang="zh-HK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187624" y="5229200"/>
            <a:ext cx="230425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7624" y="5591418"/>
            <a:ext cx="230425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7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Problem Definition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r>
              <a:rPr lang="en-US" altLang="zh-HK" dirty="0" smtClean="0"/>
              <a:t>Background</a:t>
            </a:r>
          </a:p>
          <a:p>
            <a:pPr marL="457200" lvl="1" indent="0">
              <a:buNone/>
            </a:pPr>
            <a:endParaRPr lang="en-US" altLang="zh-HK" dirty="0" smtClean="0"/>
          </a:p>
          <a:p>
            <a:pPr lvl="1"/>
            <a:endParaRPr lang="en-US" altLang="zh-HK" dirty="0"/>
          </a:p>
          <a:p>
            <a:pPr lvl="1"/>
            <a:endParaRPr lang="en-US" altLang="zh-HK" dirty="0" smtClean="0"/>
          </a:p>
          <a:p>
            <a:pPr lvl="1"/>
            <a:endParaRPr lang="en-US" altLang="zh-HK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166743"/>
              </p:ext>
            </p:extLst>
          </p:nvPr>
        </p:nvGraphicFramePr>
        <p:xfrm>
          <a:off x="2195736" y="2276872"/>
          <a:ext cx="4626976" cy="323596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1156744"/>
                <a:gridCol w="1156744"/>
                <a:gridCol w="1156744"/>
                <a:gridCol w="11567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Products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Distance-to-beach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Price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Cost</a:t>
                      </a:r>
                      <a:endParaRPr lang="zh-HK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p</a:t>
                      </a:r>
                      <a:r>
                        <a:rPr lang="en-US" altLang="zh-HK" baseline="-25000" dirty="0" smtClean="0"/>
                        <a:t>1</a:t>
                      </a:r>
                      <a:endParaRPr lang="zh-HK" altLang="en-US" i="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7.0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200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dirty="0" smtClean="0"/>
                        <a:t>p</a:t>
                      </a:r>
                      <a:r>
                        <a:rPr lang="en-US" altLang="zh-HK" baseline="-25000" dirty="0" smtClean="0"/>
                        <a:t>2</a:t>
                      </a:r>
                      <a:endParaRPr lang="zh-HK" altLang="en-US" i="0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4.0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350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dirty="0" smtClean="0"/>
                        <a:t>p</a:t>
                      </a:r>
                      <a:r>
                        <a:rPr lang="en-US" altLang="zh-HK" baseline="-25000" dirty="0" smtClean="0"/>
                        <a:t>3</a:t>
                      </a:r>
                      <a:endParaRPr lang="zh-HK" altLang="en-US" i="0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1.0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500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dirty="0" smtClean="0"/>
                        <a:t>p</a:t>
                      </a:r>
                      <a:r>
                        <a:rPr lang="en-US" altLang="zh-HK" baseline="-25000" dirty="0" smtClean="0"/>
                        <a:t>4</a:t>
                      </a:r>
                      <a:endParaRPr lang="zh-HK" altLang="en-US" i="0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3.0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600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q</a:t>
                      </a:r>
                      <a:r>
                        <a:rPr lang="en-US" altLang="zh-HK" baseline="-25000" dirty="0" smtClean="0"/>
                        <a:t>1</a:t>
                      </a:r>
                      <a:endParaRPr lang="zh-HK" altLang="en-US" i="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5.0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?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100</a:t>
                      </a:r>
                      <a:endParaRPr lang="zh-HK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dirty="0" smtClean="0"/>
                        <a:t>q</a:t>
                      </a:r>
                      <a:r>
                        <a:rPr lang="en-US" altLang="zh-HK" baseline="-25000" dirty="0" smtClean="0"/>
                        <a:t>2</a:t>
                      </a:r>
                      <a:endParaRPr lang="zh-HK" altLang="en-US" i="0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4.5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?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200</a:t>
                      </a:r>
                      <a:endParaRPr lang="zh-HK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dirty="0" smtClean="0"/>
                        <a:t>q</a:t>
                      </a:r>
                      <a:r>
                        <a:rPr lang="en-US" altLang="zh-HK" baseline="-25000" dirty="0" smtClean="0"/>
                        <a:t>3</a:t>
                      </a:r>
                      <a:endParaRPr lang="zh-HK" altLang="en-US" i="0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1.5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?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400</a:t>
                      </a:r>
                      <a:endParaRPr lang="zh-HK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946717"/>
              </p:ext>
            </p:extLst>
          </p:nvPr>
        </p:nvGraphicFramePr>
        <p:xfrm>
          <a:off x="2195736" y="5661248"/>
          <a:ext cx="4608512" cy="1107440"/>
        </p:xfrm>
        <a:graphic>
          <a:graphicData uri="http://schemas.openxmlformats.org/drawingml/2006/table">
            <a:tbl>
              <a:tblPr firstRow="1" lastCol="1" bandRow="1">
                <a:tableStyleId>{073A0DAA-6AF3-43AB-8588-CEC1D06C72B9}</a:tableStyleId>
              </a:tblPr>
              <a:tblGrid>
                <a:gridCol w="4608512"/>
              </a:tblGrid>
              <a:tr h="1348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dirty="0" smtClean="0"/>
                        <a:t>X={p</a:t>
                      </a:r>
                      <a:r>
                        <a:rPr lang="en-US" altLang="zh-HK" baseline="-25000" dirty="0" smtClean="0"/>
                        <a:t>1</a:t>
                      </a:r>
                      <a:r>
                        <a:rPr lang="en-US" altLang="zh-HK" dirty="0" smtClean="0"/>
                        <a:t>,p</a:t>
                      </a:r>
                      <a:r>
                        <a:rPr lang="en-US" altLang="zh-HK" baseline="-25000" dirty="0" smtClean="0"/>
                        <a:t>2</a:t>
                      </a:r>
                      <a:r>
                        <a:rPr lang="en-US" altLang="zh-HK" dirty="0" smtClean="0"/>
                        <a:t>,p</a:t>
                      </a:r>
                      <a:r>
                        <a:rPr lang="en-US" altLang="zh-HK" baseline="-25000" dirty="0" smtClean="0"/>
                        <a:t>3</a:t>
                      </a:r>
                      <a:r>
                        <a:rPr lang="en-US" altLang="zh-HK" dirty="0" smtClean="0"/>
                        <a:t>,p</a:t>
                      </a:r>
                      <a:r>
                        <a:rPr lang="en-US" altLang="zh-HK" baseline="-25000" dirty="0" smtClean="0"/>
                        <a:t>4</a:t>
                      </a:r>
                      <a:r>
                        <a:rPr lang="en-US" altLang="zh-HK" dirty="0" smtClean="0"/>
                        <a:t>,q</a:t>
                      </a:r>
                      <a:r>
                        <a:rPr lang="en-US" altLang="zh-HK" baseline="-25000" dirty="0" smtClean="0"/>
                        <a:t>1</a:t>
                      </a:r>
                      <a:r>
                        <a:rPr lang="en-US" altLang="zh-HK" dirty="0" smtClean="0"/>
                        <a:t>,q</a:t>
                      </a:r>
                      <a:r>
                        <a:rPr lang="en-US" altLang="zh-HK" baseline="-25000" dirty="0" smtClean="0"/>
                        <a:t>2</a:t>
                      </a:r>
                      <a:r>
                        <a:rPr lang="en-US" altLang="zh-HK" dirty="0" smtClean="0"/>
                        <a:t>,q</a:t>
                      </a:r>
                      <a:r>
                        <a:rPr lang="en-US" altLang="zh-HK" baseline="-25000" dirty="0" smtClean="0"/>
                        <a:t>3</a:t>
                      </a:r>
                      <a:r>
                        <a:rPr lang="en-US" altLang="zh-HK" dirty="0" smtClean="0"/>
                        <a:t>}</a:t>
                      </a:r>
                      <a:endParaRPr lang="zh-HK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dirty="0" smtClean="0"/>
                        <a:t>SKY(X)={p</a:t>
                      </a:r>
                      <a:r>
                        <a:rPr lang="en-US" altLang="zh-HK" baseline="-25000" dirty="0" smtClean="0"/>
                        <a:t>1</a:t>
                      </a:r>
                      <a:r>
                        <a:rPr lang="en-US" altLang="zh-HK" dirty="0" smtClean="0"/>
                        <a:t>,p</a:t>
                      </a:r>
                      <a:r>
                        <a:rPr lang="en-US" altLang="zh-HK" baseline="-25000" dirty="0" smtClean="0"/>
                        <a:t>2</a:t>
                      </a:r>
                      <a:r>
                        <a:rPr lang="en-US" altLang="zh-HK" dirty="0" smtClean="0"/>
                        <a:t>,p</a:t>
                      </a:r>
                      <a:r>
                        <a:rPr lang="en-US" altLang="zh-HK" baseline="-25000" dirty="0" smtClean="0"/>
                        <a:t>3</a:t>
                      </a:r>
                      <a:r>
                        <a:rPr lang="en-US" altLang="zh-HK" dirty="0" smtClean="0"/>
                        <a:t>,q</a:t>
                      </a:r>
                      <a:r>
                        <a:rPr lang="en-US" altLang="zh-HK" baseline="-25000" dirty="0" smtClean="0"/>
                        <a:t>1</a:t>
                      </a:r>
                      <a:r>
                        <a:rPr lang="en-US" altLang="zh-HK" dirty="0" smtClean="0"/>
                        <a:t>,q</a:t>
                      </a:r>
                      <a:r>
                        <a:rPr lang="en-US" altLang="zh-HK" baseline="-25000" dirty="0" smtClean="0"/>
                        <a:t>2</a:t>
                      </a:r>
                      <a:r>
                        <a:rPr lang="en-US" altLang="zh-HK" dirty="0" smtClean="0"/>
                        <a:t>,q</a:t>
                      </a:r>
                      <a:r>
                        <a:rPr lang="en-US" altLang="zh-HK" baseline="-25000" dirty="0" smtClean="0"/>
                        <a:t>3</a:t>
                      </a:r>
                      <a:r>
                        <a:rPr lang="en-US" altLang="zh-HK" dirty="0" smtClean="0"/>
                        <a:t>}</a:t>
                      </a:r>
                      <a:endParaRPr lang="zh-HK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i="1" dirty="0" smtClean="0"/>
                        <a:t>What</a:t>
                      </a:r>
                      <a:r>
                        <a:rPr lang="en-US" altLang="zh-HK" i="1" baseline="0" dirty="0" smtClean="0"/>
                        <a:t> prices of </a:t>
                      </a:r>
                      <a:r>
                        <a:rPr lang="en-US" altLang="zh-HK" i="1" dirty="0" smtClean="0"/>
                        <a:t>q</a:t>
                      </a:r>
                      <a:r>
                        <a:rPr lang="en-US" altLang="zh-HK" i="1" baseline="-25000" dirty="0" smtClean="0"/>
                        <a:t>1</a:t>
                      </a:r>
                      <a:r>
                        <a:rPr lang="en-US" altLang="zh-HK" i="1" dirty="0" smtClean="0"/>
                        <a:t>,q</a:t>
                      </a:r>
                      <a:r>
                        <a:rPr lang="en-US" altLang="zh-HK" i="1" baseline="-25000" dirty="0" smtClean="0"/>
                        <a:t>2 </a:t>
                      </a:r>
                      <a:r>
                        <a:rPr lang="en-US" altLang="zh-HK" i="1" baseline="0" dirty="0" smtClean="0"/>
                        <a:t>and </a:t>
                      </a:r>
                      <a:r>
                        <a:rPr lang="en-US" altLang="zh-HK" i="1" dirty="0" smtClean="0"/>
                        <a:t>q</a:t>
                      </a:r>
                      <a:r>
                        <a:rPr lang="en-US" altLang="zh-HK" i="1" baseline="-25000" dirty="0" smtClean="0"/>
                        <a:t>3 </a:t>
                      </a:r>
                      <a:r>
                        <a:rPr lang="en-US" altLang="zh-HK" i="1" baseline="0" dirty="0" smtClean="0"/>
                        <a:t>should we set?</a:t>
                      </a:r>
                      <a:endParaRPr lang="zh-HK" altLang="en-US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20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tx1"/>
            </a:gs>
          </a:gsLst>
          <a:lin ang="5400000" scaled="1"/>
          <a:tileRect/>
        </a:gradFill>
        <a:ln w="38100"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3336</TotalTime>
  <Words>3273</Words>
  <Application>Microsoft Office PowerPoint</Application>
  <PresentationFormat>On-screen Show (4:3)</PresentationFormat>
  <Paragraphs>724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Finding Top-k Profitable Products</vt:lpstr>
      <vt:lpstr>Product Manager’s Dilemma</vt:lpstr>
      <vt:lpstr>Product Manager’s Dilemma</vt:lpstr>
      <vt:lpstr>Product Manager’s Dilemma</vt:lpstr>
      <vt:lpstr>Product Manager’s Dilemma</vt:lpstr>
      <vt:lpstr>Product Manager’s Dilemma</vt:lpstr>
      <vt:lpstr>Outline</vt:lpstr>
      <vt:lpstr>Problem Definition</vt:lpstr>
      <vt:lpstr>Problem Definition</vt:lpstr>
      <vt:lpstr>Problem Definition</vt:lpstr>
      <vt:lpstr>Problem Definition</vt:lpstr>
      <vt:lpstr>Problem Definition</vt:lpstr>
      <vt:lpstr>Problem Definition</vt:lpstr>
      <vt:lpstr>Problem Definition</vt:lpstr>
      <vt:lpstr>Problem Definition</vt:lpstr>
      <vt:lpstr>Related Work</vt:lpstr>
      <vt:lpstr>Proposed Algorithms</vt:lpstr>
      <vt:lpstr>Proposed Algorithms</vt:lpstr>
      <vt:lpstr>Proposed Algorithms</vt:lpstr>
      <vt:lpstr>Proposed Algorithms</vt:lpstr>
      <vt:lpstr>Proposed Algorithms</vt:lpstr>
      <vt:lpstr>Proposed Algorithms</vt:lpstr>
      <vt:lpstr>Proposed Algorithms</vt:lpstr>
      <vt:lpstr>Proposed Algorithms</vt:lpstr>
      <vt:lpstr>Dynamic Programming (DP)</vt:lpstr>
      <vt:lpstr>Greedy Algorithm 1 (GR1)</vt:lpstr>
      <vt:lpstr>Greedy Algorithm 2 (GR2)</vt:lpstr>
      <vt:lpstr>Experiments</vt:lpstr>
      <vt:lpstr>Experiments (cont.)</vt:lpstr>
      <vt:lpstr>Experiments (cont.)</vt:lpstr>
      <vt:lpstr>Experiments (cont.)</vt:lpstr>
      <vt:lpstr>Experiments (cont.)</vt:lpstr>
      <vt:lpstr>Experiments (cont.)</vt:lpstr>
      <vt:lpstr>Conclusion</vt:lpstr>
      <vt:lpstr>Reference</vt:lpstr>
      <vt:lpstr>Thank you!</vt:lpstr>
      <vt:lpstr>Backup Slides</vt:lpstr>
      <vt:lpstr>Dynamic Programming</vt:lpstr>
      <vt:lpstr>Dynamic Programming (cont.)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Top-k Profitable Products</dc:title>
  <dc:creator>Lenovo's User</dc:creator>
  <cp:lastModifiedBy>raywong</cp:lastModifiedBy>
  <cp:revision>252</cp:revision>
  <dcterms:created xsi:type="dcterms:W3CDTF">2011-03-16T13:40:33Z</dcterms:created>
  <dcterms:modified xsi:type="dcterms:W3CDTF">2011-05-31T02:37:53Z</dcterms:modified>
</cp:coreProperties>
</file>