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258" r:id="rId3"/>
    <p:sldId id="259" r:id="rId4"/>
    <p:sldId id="307" r:id="rId5"/>
    <p:sldId id="299" r:id="rId6"/>
    <p:sldId id="262" r:id="rId7"/>
    <p:sldId id="263" r:id="rId8"/>
    <p:sldId id="264" r:id="rId9"/>
    <p:sldId id="300" r:id="rId10"/>
    <p:sldId id="295" r:id="rId11"/>
    <p:sldId id="267" r:id="rId12"/>
    <p:sldId id="268" r:id="rId13"/>
    <p:sldId id="269" r:id="rId14"/>
    <p:sldId id="270" r:id="rId15"/>
    <p:sldId id="271" r:id="rId16"/>
    <p:sldId id="310" r:id="rId17"/>
    <p:sldId id="273" r:id="rId18"/>
    <p:sldId id="306" r:id="rId19"/>
    <p:sldId id="313" r:id="rId20"/>
    <p:sldId id="314" r:id="rId21"/>
    <p:sldId id="311" r:id="rId22"/>
    <p:sldId id="312" r:id="rId23"/>
    <p:sldId id="301" r:id="rId24"/>
    <p:sldId id="278" r:id="rId25"/>
    <p:sldId id="279" r:id="rId26"/>
    <p:sldId id="280" r:id="rId27"/>
    <p:sldId id="315" r:id="rId28"/>
    <p:sldId id="316" r:id="rId29"/>
    <p:sldId id="304" r:id="rId30"/>
    <p:sldId id="283" r:id="rId31"/>
    <p:sldId id="287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67" autoAdjust="0"/>
  </p:normalViewPr>
  <p:slideViewPr>
    <p:cSldViewPr>
      <p:cViewPr varScale="1">
        <p:scale>
          <a:sx n="66" d="100"/>
          <a:sy n="66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8F1274-6EA5-4B11-94EB-EB7B6FA2E679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81FE641-56CD-4EA6-BA30-24503B655EDB}">
      <dgm:prSet phldrT="[Text]"/>
      <dgm:spPr/>
      <dgm:t>
        <a:bodyPr/>
        <a:lstStyle/>
        <a:p>
          <a:r>
            <a:rPr lang="en-US" altLang="zh-CN" dirty="0" smtClean="0"/>
            <a:t>R</a:t>
          </a:r>
          <a:r>
            <a:rPr lang="en-US" altLang="zh-CN" baseline="-25000" dirty="0" smtClean="0"/>
            <a:t>0</a:t>
          </a:r>
          <a:endParaRPr lang="zh-CN" altLang="en-US" baseline="-25000" dirty="0"/>
        </a:p>
      </dgm:t>
    </dgm:pt>
    <dgm:pt modelId="{CDCFC547-1006-4743-A391-8B0B410B6975}" type="parTrans" cxnId="{9E0EA0E1-DE5F-4D13-9E0A-6260FA0C851B}">
      <dgm:prSet/>
      <dgm:spPr/>
      <dgm:t>
        <a:bodyPr/>
        <a:lstStyle/>
        <a:p>
          <a:endParaRPr lang="zh-CN" altLang="en-US"/>
        </a:p>
      </dgm:t>
    </dgm:pt>
    <dgm:pt modelId="{8CA09381-DE7D-45C0-8671-5DED09F91377}" type="sibTrans" cxnId="{9E0EA0E1-DE5F-4D13-9E0A-6260FA0C851B}">
      <dgm:prSet/>
      <dgm:spPr/>
      <dgm:t>
        <a:bodyPr/>
        <a:lstStyle/>
        <a:p>
          <a:endParaRPr lang="zh-CN" altLang="en-US"/>
        </a:p>
      </dgm:t>
    </dgm:pt>
    <dgm:pt modelId="{2F7244E7-2D32-4685-ACC0-DD300C934CD8}">
      <dgm:prSet phldrT="[Text]"/>
      <dgm:spPr/>
      <dgm:t>
        <a:bodyPr/>
        <a:lstStyle/>
        <a:p>
          <a:r>
            <a:rPr lang="en-US" altLang="zh-CN" dirty="0" smtClean="0"/>
            <a:t>R</a:t>
          </a:r>
          <a:r>
            <a:rPr lang="en-US" altLang="zh-CN" baseline="-25000" dirty="0" smtClean="0"/>
            <a:t>1</a:t>
          </a:r>
          <a:endParaRPr lang="zh-CN" altLang="en-US" baseline="-25000" dirty="0"/>
        </a:p>
      </dgm:t>
    </dgm:pt>
    <dgm:pt modelId="{FDBB1152-3EE1-4A89-8753-6C9DB0DA258D}" type="parTrans" cxnId="{62B5C866-4660-4ACA-B546-7CBB50808195}">
      <dgm:prSet/>
      <dgm:spPr/>
      <dgm:t>
        <a:bodyPr/>
        <a:lstStyle/>
        <a:p>
          <a:endParaRPr lang="zh-CN" altLang="en-US"/>
        </a:p>
      </dgm:t>
    </dgm:pt>
    <dgm:pt modelId="{7FF68507-5444-4B27-802A-8B5F66658017}" type="sibTrans" cxnId="{62B5C866-4660-4ACA-B546-7CBB50808195}">
      <dgm:prSet/>
      <dgm:spPr/>
      <dgm:t>
        <a:bodyPr/>
        <a:lstStyle/>
        <a:p>
          <a:endParaRPr lang="zh-CN" altLang="en-US"/>
        </a:p>
      </dgm:t>
    </dgm:pt>
    <dgm:pt modelId="{D9A2DCAF-2D43-44B8-B196-E6752E38816B}">
      <dgm:prSet phldrT="[Text]"/>
      <dgm:spPr/>
      <dgm:t>
        <a:bodyPr/>
        <a:lstStyle/>
        <a:p>
          <a:r>
            <a:rPr lang="en-US" altLang="zh-CN" dirty="0" smtClean="0"/>
            <a:t>R</a:t>
          </a:r>
          <a:r>
            <a:rPr lang="en-US" altLang="zh-CN" baseline="-25000" dirty="0" smtClean="0"/>
            <a:t>3</a:t>
          </a:r>
          <a:endParaRPr lang="zh-CN" altLang="en-US" baseline="-25000" dirty="0"/>
        </a:p>
      </dgm:t>
    </dgm:pt>
    <dgm:pt modelId="{7241597C-BB77-45E6-9FAE-452C86FD09E1}" type="parTrans" cxnId="{B18696F2-B195-4C83-8E00-E745ED689D19}">
      <dgm:prSet/>
      <dgm:spPr/>
      <dgm:t>
        <a:bodyPr/>
        <a:lstStyle/>
        <a:p>
          <a:endParaRPr lang="zh-CN" altLang="en-US"/>
        </a:p>
      </dgm:t>
    </dgm:pt>
    <dgm:pt modelId="{6E32FCBE-731B-4080-9854-C70314346C8B}" type="sibTrans" cxnId="{B18696F2-B195-4C83-8E00-E745ED689D19}">
      <dgm:prSet/>
      <dgm:spPr/>
      <dgm:t>
        <a:bodyPr/>
        <a:lstStyle/>
        <a:p>
          <a:endParaRPr lang="zh-CN" altLang="en-US"/>
        </a:p>
      </dgm:t>
    </dgm:pt>
    <dgm:pt modelId="{A10C2770-8751-43FC-AD0F-290751F842CB}">
      <dgm:prSet phldrT="[Text]"/>
      <dgm:spPr/>
      <dgm:t>
        <a:bodyPr/>
        <a:lstStyle/>
        <a:p>
          <a:r>
            <a:rPr lang="en-US" altLang="zh-CN" dirty="0" smtClean="0"/>
            <a:t>R</a:t>
          </a:r>
          <a:r>
            <a:rPr lang="en-US" altLang="zh-CN" baseline="-25000" dirty="0" smtClean="0"/>
            <a:t>4</a:t>
          </a:r>
          <a:endParaRPr lang="zh-CN" altLang="en-US" baseline="-25000" dirty="0"/>
        </a:p>
      </dgm:t>
    </dgm:pt>
    <dgm:pt modelId="{847E2FA9-EA4B-45B5-AAC0-A4AC53FDBA01}" type="parTrans" cxnId="{266A4FE1-2A17-467D-A9B0-289C4622801A}">
      <dgm:prSet/>
      <dgm:spPr/>
      <dgm:t>
        <a:bodyPr/>
        <a:lstStyle/>
        <a:p>
          <a:endParaRPr lang="zh-CN" altLang="en-US"/>
        </a:p>
      </dgm:t>
    </dgm:pt>
    <dgm:pt modelId="{D90E379F-1CF0-4FE7-941E-884E9935844E}" type="sibTrans" cxnId="{266A4FE1-2A17-467D-A9B0-289C4622801A}">
      <dgm:prSet/>
      <dgm:spPr/>
      <dgm:t>
        <a:bodyPr/>
        <a:lstStyle/>
        <a:p>
          <a:endParaRPr lang="zh-CN" altLang="en-US"/>
        </a:p>
      </dgm:t>
    </dgm:pt>
    <dgm:pt modelId="{E287833C-69A7-4D5E-A65F-6C10CC6B69AF}">
      <dgm:prSet phldrT="[Text]"/>
      <dgm:spPr/>
      <dgm:t>
        <a:bodyPr/>
        <a:lstStyle/>
        <a:p>
          <a:r>
            <a:rPr lang="en-US" altLang="zh-CN" dirty="0" smtClean="0"/>
            <a:t>R</a:t>
          </a:r>
          <a:r>
            <a:rPr lang="en-US" altLang="zh-CN" baseline="-25000" dirty="0" smtClean="0"/>
            <a:t>2</a:t>
          </a:r>
          <a:endParaRPr lang="zh-CN" altLang="en-US" baseline="-25000" dirty="0"/>
        </a:p>
      </dgm:t>
    </dgm:pt>
    <dgm:pt modelId="{A712906F-08B5-4E23-8715-4C550CD239B7}" type="parTrans" cxnId="{EC6B72FD-EEEF-44D1-9169-95936177BC50}">
      <dgm:prSet/>
      <dgm:spPr/>
      <dgm:t>
        <a:bodyPr/>
        <a:lstStyle/>
        <a:p>
          <a:endParaRPr lang="zh-CN" altLang="en-US"/>
        </a:p>
      </dgm:t>
    </dgm:pt>
    <dgm:pt modelId="{CB95D3E7-EC53-472D-B337-51D4DAC62EAB}" type="sibTrans" cxnId="{EC6B72FD-EEEF-44D1-9169-95936177BC50}">
      <dgm:prSet/>
      <dgm:spPr/>
      <dgm:t>
        <a:bodyPr/>
        <a:lstStyle/>
        <a:p>
          <a:endParaRPr lang="zh-CN" altLang="en-US"/>
        </a:p>
      </dgm:t>
    </dgm:pt>
    <dgm:pt modelId="{F7C496D8-D4B3-4F78-9C0F-788C732D4684}">
      <dgm:prSet phldrT="[Text]"/>
      <dgm:spPr/>
      <dgm:t>
        <a:bodyPr/>
        <a:lstStyle/>
        <a:p>
          <a:r>
            <a:rPr lang="en-US" altLang="zh-CN" dirty="0" smtClean="0"/>
            <a:t>R</a:t>
          </a:r>
          <a:r>
            <a:rPr lang="en-US" altLang="zh-CN" baseline="-25000" dirty="0" smtClean="0"/>
            <a:t>5</a:t>
          </a:r>
          <a:endParaRPr lang="zh-CN" altLang="en-US" baseline="-25000" dirty="0"/>
        </a:p>
      </dgm:t>
    </dgm:pt>
    <dgm:pt modelId="{7608CAF5-F082-4984-ADC3-E3EC77010EFD}" type="parTrans" cxnId="{2D073AFC-7707-4938-9D84-16B4D6D18668}">
      <dgm:prSet/>
      <dgm:spPr/>
      <dgm:t>
        <a:bodyPr/>
        <a:lstStyle/>
        <a:p>
          <a:endParaRPr lang="zh-CN" altLang="en-US"/>
        </a:p>
      </dgm:t>
    </dgm:pt>
    <dgm:pt modelId="{32544DBA-0AB5-44AA-8704-82BEB98763B9}" type="sibTrans" cxnId="{2D073AFC-7707-4938-9D84-16B4D6D18668}">
      <dgm:prSet/>
      <dgm:spPr/>
      <dgm:t>
        <a:bodyPr/>
        <a:lstStyle/>
        <a:p>
          <a:endParaRPr lang="zh-CN" altLang="en-US"/>
        </a:p>
      </dgm:t>
    </dgm:pt>
    <dgm:pt modelId="{52AB8100-2548-42D1-91BA-F2D9B332CE17}" type="pres">
      <dgm:prSet presAssocID="{C58F1274-6EA5-4B11-94EB-EB7B6FA2E67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4D3D6DB-88A0-42FD-971E-41EF30D6FBB0}" type="pres">
      <dgm:prSet presAssocID="{C58F1274-6EA5-4B11-94EB-EB7B6FA2E679}" presName="hierFlow" presStyleCnt="0"/>
      <dgm:spPr/>
    </dgm:pt>
    <dgm:pt modelId="{75FF8315-B47F-4E8A-AD3C-208201A6838E}" type="pres">
      <dgm:prSet presAssocID="{C58F1274-6EA5-4B11-94EB-EB7B6FA2E67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81191CD-0820-4623-A765-C4B22B563AA2}" type="pres">
      <dgm:prSet presAssocID="{881FE641-56CD-4EA6-BA30-24503B655EDB}" presName="Name14" presStyleCnt="0"/>
      <dgm:spPr/>
    </dgm:pt>
    <dgm:pt modelId="{31829B37-6274-42C7-972C-FC6D2F06C322}" type="pres">
      <dgm:prSet presAssocID="{881FE641-56CD-4EA6-BA30-24503B655EDB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zh-CN" altLang="en-US"/>
        </a:p>
      </dgm:t>
    </dgm:pt>
    <dgm:pt modelId="{C0DA48F4-D6CC-47BC-B047-23572F623462}" type="pres">
      <dgm:prSet presAssocID="{881FE641-56CD-4EA6-BA30-24503B655EDB}" presName="hierChild2" presStyleCnt="0"/>
      <dgm:spPr/>
    </dgm:pt>
    <dgm:pt modelId="{0AB07AF8-0206-4DF2-8308-9167AFF331BC}" type="pres">
      <dgm:prSet presAssocID="{FDBB1152-3EE1-4A89-8753-6C9DB0DA258D}" presName="Name19" presStyleLbl="parChTrans1D2" presStyleIdx="0" presStyleCnt="2"/>
      <dgm:spPr/>
      <dgm:t>
        <a:bodyPr/>
        <a:lstStyle/>
        <a:p>
          <a:endParaRPr lang="zh-CN" altLang="en-US"/>
        </a:p>
      </dgm:t>
    </dgm:pt>
    <dgm:pt modelId="{F555BFEA-F524-442C-9196-ADDD7F8CCBEE}" type="pres">
      <dgm:prSet presAssocID="{2F7244E7-2D32-4685-ACC0-DD300C934CD8}" presName="Name21" presStyleCnt="0"/>
      <dgm:spPr/>
    </dgm:pt>
    <dgm:pt modelId="{78D5156B-3377-478D-8656-E52635A4C30A}" type="pres">
      <dgm:prSet presAssocID="{2F7244E7-2D32-4685-ACC0-DD300C934CD8}" presName="level2Shape" presStyleLbl="node2" presStyleIdx="0" presStyleCnt="2"/>
      <dgm:spPr/>
      <dgm:t>
        <a:bodyPr/>
        <a:lstStyle/>
        <a:p>
          <a:endParaRPr lang="zh-CN" altLang="en-US"/>
        </a:p>
      </dgm:t>
    </dgm:pt>
    <dgm:pt modelId="{45E22EB0-E241-4E6F-8FB8-774B33CEAF78}" type="pres">
      <dgm:prSet presAssocID="{2F7244E7-2D32-4685-ACC0-DD300C934CD8}" presName="hierChild3" presStyleCnt="0"/>
      <dgm:spPr/>
    </dgm:pt>
    <dgm:pt modelId="{E206ACED-38F3-4EF0-B363-2279BDF5CA26}" type="pres">
      <dgm:prSet presAssocID="{7241597C-BB77-45E6-9FAE-452C86FD09E1}" presName="Name19" presStyleLbl="parChTrans1D3" presStyleIdx="0" presStyleCnt="3"/>
      <dgm:spPr/>
      <dgm:t>
        <a:bodyPr/>
        <a:lstStyle/>
        <a:p>
          <a:endParaRPr lang="zh-CN" altLang="en-US"/>
        </a:p>
      </dgm:t>
    </dgm:pt>
    <dgm:pt modelId="{87F3F93B-7726-4841-9F22-704A4113334B}" type="pres">
      <dgm:prSet presAssocID="{D9A2DCAF-2D43-44B8-B196-E6752E38816B}" presName="Name21" presStyleCnt="0"/>
      <dgm:spPr/>
    </dgm:pt>
    <dgm:pt modelId="{1C95641B-2F03-460A-9869-4542D833D453}" type="pres">
      <dgm:prSet presAssocID="{D9A2DCAF-2D43-44B8-B196-E6752E38816B}" presName="level2Shape" presStyleLbl="node3" presStyleIdx="0" presStyleCnt="3"/>
      <dgm:spPr/>
      <dgm:t>
        <a:bodyPr/>
        <a:lstStyle/>
        <a:p>
          <a:endParaRPr lang="zh-CN" altLang="en-US"/>
        </a:p>
      </dgm:t>
    </dgm:pt>
    <dgm:pt modelId="{96B2E639-7944-45E1-A0D8-7B067C8AF562}" type="pres">
      <dgm:prSet presAssocID="{D9A2DCAF-2D43-44B8-B196-E6752E38816B}" presName="hierChild3" presStyleCnt="0"/>
      <dgm:spPr/>
    </dgm:pt>
    <dgm:pt modelId="{CD2FA6DC-F84C-411F-B113-536598C6C3D9}" type="pres">
      <dgm:prSet presAssocID="{847E2FA9-EA4B-45B5-AAC0-A4AC53FDBA01}" presName="Name19" presStyleLbl="parChTrans1D3" presStyleIdx="1" presStyleCnt="3"/>
      <dgm:spPr/>
      <dgm:t>
        <a:bodyPr/>
        <a:lstStyle/>
        <a:p>
          <a:endParaRPr lang="zh-CN" altLang="en-US"/>
        </a:p>
      </dgm:t>
    </dgm:pt>
    <dgm:pt modelId="{16DA497B-F99D-4846-8A8D-37A93993B5BC}" type="pres">
      <dgm:prSet presAssocID="{A10C2770-8751-43FC-AD0F-290751F842CB}" presName="Name21" presStyleCnt="0"/>
      <dgm:spPr/>
    </dgm:pt>
    <dgm:pt modelId="{B8CAD88C-54F2-4938-91E9-3EBEBB8D30DE}" type="pres">
      <dgm:prSet presAssocID="{A10C2770-8751-43FC-AD0F-290751F842CB}" presName="level2Shape" presStyleLbl="node3" presStyleIdx="1" presStyleCnt="3"/>
      <dgm:spPr/>
      <dgm:t>
        <a:bodyPr/>
        <a:lstStyle/>
        <a:p>
          <a:endParaRPr lang="zh-CN" altLang="en-US"/>
        </a:p>
      </dgm:t>
    </dgm:pt>
    <dgm:pt modelId="{47BF860C-B063-4E70-B10A-32CD4269759A}" type="pres">
      <dgm:prSet presAssocID="{A10C2770-8751-43FC-AD0F-290751F842CB}" presName="hierChild3" presStyleCnt="0"/>
      <dgm:spPr/>
    </dgm:pt>
    <dgm:pt modelId="{084C9616-7125-4DB3-89E2-7EBCA3E23CB6}" type="pres">
      <dgm:prSet presAssocID="{A712906F-08B5-4E23-8715-4C550CD239B7}" presName="Name19" presStyleLbl="parChTrans1D2" presStyleIdx="1" presStyleCnt="2"/>
      <dgm:spPr/>
      <dgm:t>
        <a:bodyPr/>
        <a:lstStyle/>
        <a:p>
          <a:endParaRPr lang="zh-CN" altLang="en-US"/>
        </a:p>
      </dgm:t>
    </dgm:pt>
    <dgm:pt modelId="{E18F929B-4E71-413B-B8AD-6364E3C87CE6}" type="pres">
      <dgm:prSet presAssocID="{E287833C-69A7-4D5E-A65F-6C10CC6B69AF}" presName="Name21" presStyleCnt="0"/>
      <dgm:spPr/>
    </dgm:pt>
    <dgm:pt modelId="{A35C107C-AED7-4532-9385-0B7B25558C5F}" type="pres">
      <dgm:prSet presAssocID="{E287833C-69A7-4D5E-A65F-6C10CC6B69AF}" presName="level2Shape" presStyleLbl="node2" presStyleIdx="1" presStyleCnt="2"/>
      <dgm:spPr/>
      <dgm:t>
        <a:bodyPr/>
        <a:lstStyle/>
        <a:p>
          <a:endParaRPr lang="zh-CN" altLang="en-US"/>
        </a:p>
      </dgm:t>
    </dgm:pt>
    <dgm:pt modelId="{2A99757D-7687-445A-9B7D-43F1C59FBD40}" type="pres">
      <dgm:prSet presAssocID="{E287833C-69A7-4D5E-A65F-6C10CC6B69AF}" presName="hierChild3" presStyleCnt="0"/>
      <dgm:spPr/>
    </dgm:pt>
    <dgm:pt modelId="{1EFDEB6B-15FA-41FF-925F-CF345D702C3C}" type="pres">
      <dgm:prSet presAssocID="{7608CAF5-F082-4984-ADC3-E3EC77010EFD}" presName="Name19" presStyleLbl="parChTrans1D3" presStyleIdx="2" presStyleCnt="3"/>
      <dgm:spPr/>
      <dgm:t>
        <a:bodyPr/>
        <a:lstStyle/>
        <a:p>
          <a:endParaRPr lang="zh-CN" altLang="en-US"/>
        </a:p>
      </dgm:t>
    </dgm:pt>
    <dgm:pt modelId="{F9D0B487-3A04-4282-A221-4A135800C491}" type="pres">
      <dgm:prSet presAssocID="{F7C496D8-D4B3-4F78-9C0F-788C732D4684}" presName="Name21" presStyleCnt="0"/>
      <dgm:spPr/>
    </dgm:pt>
    <dgm:pt modelId="{1DB40DFD-F286-43A8-85D4-E18770BA3556}" type="pres">
      <dgm:prSet presAssocID="{F7C496D8-D4B3-4F78-9C0F-788C732D4684}" presName="level2Shape" presStyleLbl="node3" presStyleIdx="2" presStyleCnt="3" custScaleX="90909"/>
      <dgm:spPr/>
      <dgm:t>
        <a:bodyPr/>
        <a:lstStyle/>
        <a:p>
          <a:endParaRPr lang="zh-CN" altLang="en-US"/>
        </a:p>
      </dgm:t>
    </dgm:pt>
    <dgm:pt modelId="{05292785-561D-49D9-A74F-AA7371645489}" type="pres">
      <dgm:prSet presAssocID="{F7C496D8-D4B3-4F78-9C0F-788C732D4684}" presName="hierChild3" presStyleCnt="0"/>
      <dgm:spPr/>
    </dgm:pt>
    <dgm:pt modelId="{A7193DA8-719D-4DC5-9C8F-F2CFFE14905E}" type="pres">
      <dgm:prSet presAssocID="{C58F1274-6EA5-4B11-94EB-EB7B6FA2E679}" presName="bgShapesFlow" presStyleCnt="0"/>
      <dgm:spPr/>
    </dgm:pt>
  </dgm:ptLst>
  <dgm:cxnLst>
    <dgm:cxn modelId="{2D073AFC-7707-4938-9D84-16B4D6D18668}" srcId="{E287833C-69A7-4D5E-A65F-6C10CC6B69AF}" destId="{F7C496D8-D4B3-4F78-9C0F-788C732D4684}" srcOrd="0" destOrd="0" parTransId="{7608CAF5-F082-4984-ADC3-E3EC77010EFD}" sibTransId="{32544DBA-0AB5-44AA-8704-82BEB98763B9}"/>
    <dgm:cxn modelId="{08C6A452-18CE-46F4-9C1F-23F29EE0DBEE}" type="presOf" srcId="{F7C496D8-D4B3-4F78-9C0F-788C732D4684}" destId="{1DB40DFD-F286-43A8-85D4-E18770BA3556}" srcOrd="0" destOrd="0" presId="urn:microsoft.com/office/officeart/2005/8/layout/hierarchy6"/>
    <dgm:cxn modelId="{BC175D81-7909-4D0B-B3E6-AD804B93DDA3}" type="presOf" srcId="{C58F1274-6EA5-4B11-94EB-EB7B6FA2E679}" destId="{52AB8100-2548-42D1-91BA-F2D9B332CE17}" srcOrd="0" destOrd="0" presId="urn:microsoft.com/office/officeart/2005/8/layout/hierarchy6"/>
    <dgm:cxn modelId="{39B5DF27-75A0-49C0-9507-ADEB1180570E}" type="presOf" srcId="{881FE641-56CD-4EA6-BA30-24503B655EDB}" destId="{31829B37-6274-42C7-972C-FC6D2F06C322}" srcOrd="0" destOrd="0" presId="urn:microsoft.com/office/officeart/2005/8/layout/hierarchy6"/>
    <dgm:cxn modelId="{6A8BF782-DBA9-4073-A5A2-E6D3890F530D}" type="presOf" srcId="{2F7244E7-2D32-4685-ACC0-DD300C934CD8}" destId="{78D5156B-3377-478D-8656-E52635A4C30A}" srcOrd="0" destOrd="0" presId="urn:microsoft.com/office/officeart/2005/8/layout/hierarchy6"/>
    <dgm:cxn modelId="{A667C1EE-6E94-4A19-8FB7-8A996F36BCBE}" type="presOf" srcId="{FDBB1152-3EE1-4A89-8753-6C9DB0DA258D}" destId="{0AB07AF8-0206-4DF2-8308-9167AFF331BC}" srcOrd="0" destOrd="0" presId="urn:microsoft.com/office/officeart/2005/8/layout/hierarchy6"/>
    <dgm:cxn modelId="{D6D4BB9D-A715-4E63-94BA-9244A63FE030}" type="presOf" srcId="{7608CAF5-F082-4984-ADC3-E3EC77010EFD}" destId="{1EFDEB6B-15FA-41FF-925F-CF345D702C3C}" srcOrd="0" destOrd="0" presId="urn:microsoft.com/office/officeart/2005/8/layout/hierarchy6"/>
    <dgm:cxn modelId="{605EDF91-223D-40FE-8D43-E6A949D7687C}" type="presOf" srcId="{D9A2DCAF-2D43-44B8-B196-E6752E38816B}" destId="{1C95641B-2F03-460A-9869-4542D833D453}" srcOrd="0" destOrd="0" presId="urn:microsoft.com/office/officeart/2005/8/layout/hierarchy6"/>
    <dgm:cxn modelId="{EC6B72FD-EEEF-44D1-9169-95936177BC50}" srcId="{881FE641-56CD-4EA6-BA30-24503B655EDB}" destId="{E287833C-69A7-4D5E-A65F-6C10CC6B69AF}" srcOrd="1" destOrd="0" parTransId="{A712906F-08B5-4E23-8715-4C550CD239B7}" sibTransId="{CB95D3E7-EC53-472D-B337-51D4DAC62EAB}"/>
    <dgm:cxn modelId="{FFA3D7BB-B0DD-452B-A5B9-0AB44F43C944}" type="presOf" srcId="{E287833C-69A7-4D5E-A65F-6C10CC6B69AF}" destId="{A35C107C-AED7-4532-9385-0B7B25558C5F}" srcOrd="0" destOrd="0" presId="urn:microsoft.com/office/officeart/2005/8/layout/hierarchy6"/>
    <dgm:cxn modelId="{B18696F2-B195-4C83-8E00-E745ED689D19}" srcId="{2F7244E7-2D32-4685-ACC0-DD300C934CD8}" destId="{D9A2DCAF-2D43-44B8-B196-E6752E38816B}" srcOrd="0" destOrd="0" parTransId="{7241597C-BB77-45E6-9FAE-452C86FD09E1}" sibTransId="{6E32FCBE-731B-4080-9854-C70314346C8B}"/>
    <dgm:cxn modelId="{8A88360E-26DC-4E4E-9ECD-099491BE7BE4}" type="presOf" srcId="{7241597C-BB77-45E6-9FAE-452C86FD09E1}" destId="{E206ACED-38F3-4EF0-B363-2279BDF5CA26}" srcOrd="0" destOrd="0" presId="urn:microsoft.com/office/officeart/2005/8/layout/hierarchy6"/>
    <dgm:cxn modelId="{7F0F19E9-E401-4900-8A11-F368C12D4E33}" type="presOf" srcId="{A712906F-08B5-4E23-8715-4C550CD239B7}" destId="{084C9616-7125-4DB3-89E2-7EBCA3E23CB6}" srcOrd="0" destOrd="0" presId="urn:microsoft.com/office/officeart/2005/8/layout/hierarchy6"/>
    <dgm:cxn modelId="{C776EEE7-FA5C-4038-A62C-401D0E7BF290}" type="presOf" srcId="{847E2FA9-EA4B-45B5-AAC0-A4AC53FDBA01}" destId="{CD2FA6DC-F84C-411F-B113-536598C6C3D9}" srcOrd="0" destOrd="0" presId="urn:microsoft.com/office/officeart/2005/8/layout/hierarchy6"/>
    <dgm:cxn modelId="{EDFF1EF1-C1D6-48EA-9A61-E53BC45A5790}" type="presOf" srcId="{A10C2770-8751-43FC-AD0F-290751F842CB}" destId="{B8CAD88C-54F2-4938-91E9-3EBEBB8D30DE}" srcOrd="0" destOrd="0" presId="urn:microsoft.com/office/officeart/2005/8/layout/hierarchy6"/>
    <dgm:cxn modelId="{9E0EA0E1-DE5F-4D13-9E0A-6260FA0C851B}" srcId="{C58F1274-6EA5-4B11-94EB-EB7B6FA2E679}" destId="{881FE641-56CD-4EA6-BA30-24503B655EDB}" srcOrd="0" destOrd="0" parTransId="{CDCFC547-1006-4743-A391-8B0B410B6975}" sibTransId="{8CA09381-DE7D-45C0-8671-5DED09F91377}"/>
    <dgm:cxn modelId="{266A4FE1-2A17-467D-A9B0-289C4622801A}" srcId="{2F7244E7-2D32-4685-ACC0-DD300C934CD8}" destId="{A10C2770-8751-43FC-AD0F-290751F842CB}" srcOrd="1" destOrd="0" parTransId="{847E2FA9-EA4B-45B5-AAC0-A4AC53FDBA01}" sibTransId="{D90E379F-1CF0-4FE7-941E-884E9935844E}"/>
    <dgm:cxn modelId="{62B5C866-4660-4ACA-B546-7CBB50808195}" srcId="{881FE641-56CD-4EA6-BA30-24503B655EDB}" destId="{2F7244E7-2D32-4685-ACC0-DD300C934CD8}" srcOrd="0" destOrd="0" parTransId="{FDBB1152-3EE1-4A89-8753-6C9DB0DA258D}" sibTransId="{7FF68507-5444-4B27-802A-8B5F66658017}"/>
    <dgm:cxn modelId="{90EB9129-B15B-4D82-8FC1-5A348C5A4CD8}" type="presParOf" srcId="{52AB8100-2548-42D1-91BA-F2D9B332CE17}" destId="{74D3D6DB-88A0-42FD-971E-41EF30D6FBB0}" srcOrd="0" destOrd="0" presId="urn:microsoft.com/office/officeart/2005/8/layout/hierarchy6"/>
    <dgm:cxn modelId="{755F7F27-9732-478B-B7C0-BB01130AC3FD}" type="presParOf" srcId="{74D3D6DB-88A0-42FD-971E-41EF30D6FBB0}" destId="{75FF8315-B47F-4E8A-AD3C-208201A6838E}" srcOrd="0" destOrd="0" presId="urn:microsoft.com/office/officeart/2005/8/layout/hierarchy6"/>
    <dgm:cxn modelId="{E4DF77DC-122A-4FD9-84F7-48F4CB41C3C6}" type="presParOf" srcId="{75FF8315-B47F-4E8A-AD3C-208201A6838E}" destId="{E81191CD-0820-4623-A765-C4B22B563AA2}" srcOrd="0" destOrd="0" presId="urn:microsoft.com/office/officeart/2005/8/layout/hierarchy6"/>
    <dgm:cxn modelId="{4EC6E745-D4D0-48CA-8C1C-CBA0F4515BF6}" type="presParOf" srcId="{E81191CD-0820-4623-A765-C4B22B563AA2}" destId="{31829B37-6274-42C7-972C-FC6D2F06C322}" srcOrd="0" destOrd="0" presId="urn:microsoft.com/office/officeart/2005/8/layout/hierarchy6"/>
    <dgm:cxn modelId="{F0A3363F-D31B-4B0A-AE32-9B2518F8FB83}" type="presParOf" srcId="{E81191CD-0820-4623-A765-C4B22B563AA2}" destId="{C0DA48F4-D6CC-47BC-B047-23572F623462}" srcOrd="1" destOrd="0" presId="urn:microsoft.com/office/officeart/2005/8/layout/hierarchy6"/>
    <dgm:cxn modelId="{27A5C20B-3334-4FCC-AE64-E599E55E19C8}" type="presParOf" srcId="{C0DA48F4-D6CC-47BC-B047-23572F623462}" destId="{0AB07AF8-0206-4DF2-8308-9167AFF331BC}" srcOrd="0" destOrd="0" presId="urn:microsoft.com/office/officeart/2005/8/layout/hierarchy6"/>
    <dgm:cxn modelId="{305500F2-D3DB-4E53-B882-116E1C2EB35D}" type="presParOf" srcId="{C0DA48F4-D6CC-47BC-B047-23572F623462}" destId="{F555BFEA-F524-442C-9196-ADDD7F8CCBEE}" srcOrd="1" destOrd="0" presId="urn:microsoft.com/office/officeart/2005/8/layout/hierarchy6"/>
    <dgm:cxn modelId="{A248BE48-FB09-4862-811F-86E57428C676}" type="presParOf" srcId="{F555BFEA-F524-442C-9196-ADDD7F8CCBEE}" destId="{78D5156B-3377-478D-8656-E52635A4C30A}" srcOrd="0" destOrd="0" presId="urn:microsoft.com/office/officeart/2005/8/layout/hierarchy6"/>
    <dgm:cxn modelId="{F0813F17-EF7E-4369-9158-0B68B03EFC2D}" type="presParOf" srcId="{F555BFEA-F524-442C-9196-ADDD7F8CCBEE}" destId="{45E22EB0-E241-4E6F-8FB8-774B33CEAF78}" srcOrd="1" destOrd="0" presId="urn:microsoft.com/office/officeart/2005/8/layout/hierarchy6"/>
    <dgm:cxn modelId="{152A1571-4AB6-4A9E-97DA-90DFFF51BC14}" type="presParOf" srcId="{45E22EB0-E241-4E6F-8FB8-774B33CEAF78}" destId="{E206ACED-38F3-4EF0-B363-2279BDF5CA26}" srcOrd="0" destOrd="0" presId="urn:microsoft.com/office/officeart/2005/8/layout/hierarchy6"/>
    <dgm:cxn modelId="{5C4A8D31-2842-4E23-89FE-DED04C41A3AB}" type="presParOf" srcId="{45E22EB0-E241-4E6F-8FB8-774B33CEAF78}" destId="{87F3F93B-7726-4841-9F22-704A4113334B}" srcOrd="1" destOrd="0" presId="urn:microsoft.com/office/officeart/2005/8/layout/hierarchy6"/>
    <dgm:cxn modelId="{193C678B-11A0-4197-B6F6-B47F79A15E7C}" type="presParOf" srcId="{87F3F93B-7726-4841-9F22-704A4113334B}" destId="{1C95641B-2F03-460A-9869-4542D833D453}" srcOrd="0" destOrd="0" presId="urn:microsoft.com/office/officeart/2005/8/layout/hierarchy6"/>
    <dgm:cxn modelId="{2CBE7025-EB76-4B49-ACDD-030801DCB32D}" type="presParOf" srcId="{87F3F93B-7726-4841-9F22-704A4113334B}" destId="{96B2E639-7944-45E1-A0D8-7B067C8AF562}" srcOrd="1" destOrd="0" presId="urn:microsoft.com/office/officeart/2005/8/layout/hierarchy6"/>
    <dgm:cxn modelId="{E15420EB-D6BA-4CAA-9376-60E54895C940}" type="presParOf" srcId="{45E22EB0-E241-4E6F-8FB8-774B33CEAF78}" destId="{CD2FA6DC-F84C-411F-B113-536598C6C3D9}" srcOrd="2" destOrd="0" presId="urn:microsoft.com/office/officeart/2005/8/layout/hierarchy6"/>
    <dgm:cxn modelId="{E5CB2CAD-6A3C-4CC0-BC1D-317B0CA8A403}" type="presParOf" srcId="{45E22EB0-E241-4E6F-8FB8-774B33CEAF78}" destId="{16DA497B-F99D-4846-8A8D-37A93993B5BC}" srcOrd="3" destOrd="0" presId="urn:microsoft.com/office/officeart/2005/8/layout/hierarchy6"/>
    <dgm:cxn modelId="{62360E1C-95B8-4539-ACA3-7906CCF3E19A}" type="presParOf" srcId="{16DA497B-F99D-4846-8A8D-37A93993B5BC}" destId="{B8CAD88C-54F2-4938-91E9-3EBEBB8D30DE}" srcOrd="0" destOrd="0" presId="urn:microsoft.com/office/officeart/2005/8/layout/hierarchy6"/>
    <dgm:cxn modelId="{C1EB0459-7202-46A9-B70D-C0516409C816}" type="presParOf" srcId="{16DA497B-F99D-4846-8A8D-37A93993B5BC}" destId="{47BF860C-B063-4E70-B10A-32CD4269759A}" srcOrd="1" destOrd="0" presId="urn:microsoft.com/office/officeart/2005/8/layout/hierarchy6"/>
    <dgm:cxn modelId="{7BA9D4D9-5055-4570-A610-FAE9E17E9D50}" type="presParOf" srcId="{C0DA48F4-D6CC-47BC-B047-23572F623462}" destId="{084C9616-7125-4DB3-89E2-7EBCA3E23CB6}" srcOrd="2" destOrd="0" presId="urn:microsoft.com/office/officeart/2005/8/layout/hierarchy6"/>
    <dgm:cxn modelId="{1F7A1AAF-7A33-4627-8BCC-3BBDB99D517D}" type="presParOf" srcId="{C0DA48F4-D6CC-47BC-B047-23572F623462}" destId="{E18F929B-4E71-413B-B8AD-6364E3C87CE6}" srcOrd="3" destOrd="0" presId="urn:microsoft.com/office/officeart/2005/8/layout/hierarchy6"/>
    <dgm:cxn modelId="{CB49744F-49B1-426A-BF35-2F633D9E4077}" type="presParOf" srcId="{E18F929B-4E71-413B-B8AD-6364E3C87CE6}" destId="{A35C107C-AED7-4532-9385-0B7B25558C5F}" srcOrd="0" destOrd="0" presId="urn:microsoft.com/office/officeart/2005/8/layout/hierarchy6"/>
    <dgm:cxn modelId="{A0BC64C9-A485-4ACC-BD04-18DBBD1CC9AB}" type="presParOf" srcId="{E18F929B-4E71-413B-B8AD-6364E3C87CE6}" destId="{2A99757D-7687-445A-9B7D-43F1C59FBD40}" srcOrd="1" destOrd="0" presId="urn:microsoft.com/office/officeart/2005/8/layout/hierarchy6"/>
    <dgm:cxn modelId="{62DAA47B-599C-44C8-BB93-191622878649}" type="presParOf" srcId="{2A99757D-7687-445A-9B7D-43F1C59FBD40}" destId="{1EFDEB6B-15FA-41FF-925F-CF345D702C3C}" srcOrd="0" destOrd="0" presId="urn:microsoft.com/office/officeart/2005/8/layout/hierarchy6"/>
    <dgm:cxn modelId="{5E645B64-EFBF-4503-AE82-19CB595F11F3}" type="presParOf" srcId="{2A99757D-7687-445A-9B7D-43F1C59FBD40}" destId="{F9D0B487-3A04-4282-A221-4A135800C491}" srcOrd="1" destOrd="0" presId="urn:microsoft.com/office/officeart/2005/8/layout/hierarchy6"/>
    <dgm:cxn modelId="{F829D03C-19CC-4D1E-8A34-F15CE1E98102}" type="presParOf" srcId="{F9D0B487-3A04-4282-A221-4A135800C491}" destId="{1DB40DFD-F286-43A8-85D4-E18770BA3556}" srcOrd="0" destOrd="0" presId="urn:microsoft.com/office/officeart/2005/8/layout/hierarchy6"/>
    <dgm:cxn modelId="{5C9FDFBC-7F1D-40EC-8384-FBCD6E89EC9D}" type="presParOf" srcId="{F9D0B487-3A04-4282-A221-4A135800C491}" destId="{05292785-561D-49D9-A74F-AA7371645489}" srcOrd="1" destOrd="0" presId="urn:microsoft.com/office/officeart/2005/8/layout/hierarchy6"/>
    <dgm:cxn modelId="{5E33FB56-505F-4736-9603-90B9DFF25ACD}" type="presParOf" srcId="{52AB8100-2548-42D1-91BA-F2D9B332CE17}" destId="{A7193DA8-719D-4DC5-9C8F-F2CFFE14905E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829B37-6274-42C7-972C-FC6D2F06C322}">
      <dsp:nvSpPr>
        <dsp:cNvPr id="0" name=""/>
        <dsp:cNvSpPr/>
      </dsp:nvSpPr>
      <dsp:spPr>
        <a:xfrm>
          <a:off x="1522527" y="224"/>
          <a:ext cx="661559" cy="441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R</a:t>
          </a:r>
          <a:r>
            <a:rPr lang="en-US" altLang="zh-CN" sz="1900" kern="1200" baseline="-25000" dirty="0" smtClean="0"/>
            <a:t>0</a:t>
          </a:r>
          <a:endParaRPr lang="zh-CN" altLang="en-US" sz="1900" kern="1200" baseline="-25000" dirty="0"/>
        </a:p>
      </dsp:txBody>
      <dsp:txXfrm>
        <a:off x="1522527" y="224"/>
        <a:ext cx="661559" cy="441039"/>
      </dsp:txXfrm>
    </dsp:sp>
    <dsp:sp modelId="{0AB07AF8-0206-4DF2-8308-9167AFF331BC}">
      <dsp:nvSpPr>
        <dsp:cNvPr id="0" name=""/>
        <dsp:cNvSpPr/>
      </dsp:nvSpPr>
      <dsp:spPr>
        <a:xfrm>
          <a:off x="1223321" y="441264"/>
          <a:ext cx="629985" cy="176415"/>
        </a:xfrm>
        <a:custGeom>
          <a:avLst/>
          <a:gdLst/>
          <a:ahLst/>
          <a:cxnLst/>
          <a:rect l="0" t="0" r="0" b="0"/>
          <a:pathLst>
            <a:path>
              <a:moveTo>
                <a:pt x="629985" y="0"/>
              </a:moveTo>
              <a:lnTo>
                <a:pt x="629985" y="88207"/>
              </a:lnTo>
              <a:lnTo>
                <a:pt x="0" y="88207"/>
              </a:lnTo>
              <a:lnTo>
                <a:pt x="0" y="1764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D5156B-3377-478D-8656-E52635A4C30A}">
      <dsp:nvSpPr>
        <dsp:cNvPr id="0" name=""/>
        <dsp:cNvSpPr/>
      </dsp:nvSpPr>
      <dsp:spPr>
        <a:xfrm>
          <a:off x="892542" y="617680"/>
          <a:ext cx="661559" cy="441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R</a:t>
          </a:r>
          <a:r>
            <a:rPr lang="en-US" altLang="zh-CN" sz="1900" kern="1200" baseline="-25000" dirty="0" smtClean="0"/>
            <a:t>1</a:t>
          </a:r>
          <a:endParaRPr lang="zh-CN" altLang="en-US" sz="1900" kern="1200" baseline="-25000" dirty="0"/>
        </a:p>
      </dsp:txBody>
      <dsp:txXfrm>
        <a:off x="892542" y="617680"/>
        <a:ext cx="661559" cy="441039"/>
      </dsp:txXfrm>
    </dsp:sp>
    <dsp:sp modelId="{E206ACED-38F3-4EF0-B363-2279BDF5CA26}">
      <dsp:nvSpPr>
        <dsp:cNvPr id="0" name=""/>
        <dsp:cNvSpPr/>
      </dsp:nvSpPr>
      <dsp:spPr>
        <a:xfrm>
          <a:off x="793308" y="1058719"/>
          <a:ext cx="430013" cy="176415"/>
        </a:xfrm>
        <a:custGeom>
          <a:avLst/>
          <a:gdLst/>
          <a:ahLst/>
          <a:cxnLst/>
          <a:rect l="0" t="0" r="0" b="0"/>
          <a:pathLst>
            <a:path>
              <a:moveTo>
                <a:pt x="430013" y="0"/>
              </a:moveTo>
              <a:lnTo>
                <a:pt x="430013" y="88207"/>
              </a:lnTo>
              <a:lnTo>
                <a:pt x="0" y="88207"/>
              </a:lnTo>
              <a:lnTo>
                <a:pt x="0" y="176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95641B-2F03-460A-9869-4542D833D453}">
      <dsp:nvSpPr>
        <dsp:cNvPr id="0" name=""/>
        <dsp:cNvSpPr/>
      </dsp:nvSpPr>
      <dsp:spPr>
        <a:xfrm>
          <a:off x="462528" y="1235135"/>
          <a:ext cx="661559" cy="441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R</a:t>
          </a:r>
          <a:r>
            <a:rPr lang="en-US" altLang="zh-CN" sz="1900" kern="1200" baseline="-25000" dirty="0" smtClean="0"/>
            <a:t>3</a:t>
          </a:r>
          <a:endParaRPr lang="zh-CN" altLang="en-US" sz="1900" kern="1200" baseline="-25000" dirty="0"/>
        </a:p>
      </dsp:txBody>
      <dsp:txXfrm>
        <a:off x="462528" y="1235135"/>
        <a:ext cx="661559" cy="441039"/>
      </dsp:txXfrm>
    </dsp:sp>
    <dsp:sp modelId="{CD2FA6DC-F84C-411F-B113-536598C6C3D9}">
      <dsp:nvSpPr>
        <dsp:cNvPr id="0" name=""/>
        <dsp:cNvSpPr/>
      </dsp:nvSpPr>
      <dsp:spPr>
        <a:xfrm>
          <a:off x="1223321" y="1058719"/>
          <a:ext cx="430013" cy="176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207"/>
              </a:lnTo>
              <a:lnTo>
                <a:pt x="430013" y="88207"/>
              </a:lnTo>
              <a:lnTo>
                <a:pt x="430013" y="176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CAD88C-54F2-4938-91E9-3EBEBB8D30DE}">
      <dsp:nvSpPr>
        <dsp:cNvPr id="0" name=""/>
        <dsp:cNvSpPr/>
      </dsp:nvSpPr>
      <dsp:spPr>
        <a:xfrm>
          <a:off x="1322555" y="1235135"/>
          <a:ext cx="661559" cy="441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R</a:t>
          </a:r>
          <a:r>
            <a:rPr lang="en-US" altLang="zh-CN" sz="1900" kern="1200" baseline="-25000" dirty="0" smtClean="0"/>
            <a:t>4</a:t>
          </a:r>
          <a:endParaRPr lang="zh-CN" altLang="en-US" sz="1900" kern="1200" baseline="-25000" dirty="0"/>
        </a:p>
      </dsp:txBody>
      <dsp:txXfrm>
        <a:off x="1322555" y="1235135"/>
        <a:ext cx="661559" cy="441039"/>
      </dsp:txXfrm>
    </dsp:sp>
    <dsp:sp modelId="{084C9616-7125-4DB3-89E2-7EBCA3E23CB6}">
      <dsp:nvSpPr>
        <dsp:cNvPr id="0" name=""/>
        <dsp:cNvSpPr/>
      </dsp:nvSpPr>
      <dsp:spPr>
        <a:xfrm>
          <a:off x="1853306" y="441264"/>
          <a:ext cx="629985" cy="176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207"/>
              </a:lnTo>
              <a:lnTo>
                <a:pt x="629985" y="88207"/>
              </a:lnTo>
              <a:lnTo>
                <a:pt x="629985" y="1764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C107C-AED7-4532-9385-0B7B25558C5F}">
      <dsp:nvSpPr>
        <dsp:cNvPr id="0" name=""/>
        <dsp:cNvSpPr/>
      </dsp:nvSpPr>
      <dsp:spPr>
        <a:xfrm>
          <a:off x="2152512" y="617680"/>
          <a:ext cx="661559" cy="441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R</a:t>
          </a:r>
          <a:r>
            <a:rPr lang="en-US" altLang="zh-CN" sz="1900" kern="1200" baseline="-25000" dirty="0" smtClean="0"/>
            <a:t>2</a:t>
          </a:r>
          <a:endParaRPr lang="zh-CN" altLang="en-US" sz="1900" kern="1200" baseline="-25000" dirty="0"/>
        </a:p>
      </dsp:txBody>
      <dsp:txXfrm>
        <a:off x="2152512" y="617680"/>
        <a:ext cx="661559" cy="441039"/>
      </dsp:txXfrm>
    </dsp:sp>
    <dsp:sp modelId="{1EFDEB6B-15FA-41FF-925F-CF345D702C3C}">
      <dsp:nvSpPr>
        <dsp:cNvPr id="0" name=""/>
        <dsp:cNvSpPr/>
      </dsp:nvSpPr>
      <dsp:spPr>
        <a:xfrm>
          <a:off x="2437571" y="1058719"/>
          <a:ext cx="91440" cy="1764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64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40DFD-F286-43A8-85D4-E18770BA3556}">
      <dsp:nvSpPr>
        <dsp:cNvPr id="0" name=""/>
        <dsp:cNvSpPr/>
      </dsp:nvSpPr>
      <dsp:spPr>
        <a:xfrm>
          <a:off x="2182583" y="1235135"/>
          <a:ext cx="601417" cy="441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R</a:t>
          </a:r>
          <a:r>
            <a:rPr lang="en-US" altLang="zh-CN" sz="1900" kern="1200" baseline="-25000" dirty="0" smtClean="0"/>
            <a:t>5</a:t>
          </a:r>
          <a:endParaRPr lang="zh-CN" altLang="en-US" sz="1900" kern="1200" baseline="-25000" dirty="0"/>
        </a:p>
      </dsp:txBody>
      <dsp:txXfrm>
        <a:off x="2182583" y="1235135"/>
        <a:ext cx="601417" cy="441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A32C15-913D-48F9-BEBB-DF35D881E915}" type="datetimeFigureOut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D7B89-34D8-4AD2-8121-29656038C8A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AF05C-D7CB-4D54-890F-69CAB95BA400}" type="datetimeFigureOut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FC8C1-0CA1-4B57-997F-AC4AD328F1A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FC8C1-0CA1-4B57-997F-AC4AD328F1AA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A26279-FEB5-443A-8033-8D51332E5DFD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377C9-0B78-4B55-A489-1D5BDB58BAA9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27452-B1A2-402D-B2F9-216165A6A591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5E427-B50E-4A74-B3DD-AD6F8410CF67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BDEF-E58D-4645-9136-4528AD2D86E6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AD381-67C4-40EA-964A-96F4F2700D6C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7FD2-FEDC-4157-A615-D3CC497E0BC5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E1284-20C1-4E6A-A0EF-B0F0076E3CEF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57331-618E-42A3-863A-5E22371ADDF0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6E493-5D01-415B-B827-E10571955E1D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1CCA9-C3D3-4374-8A0C-21A80541B6B5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E1819-C1F9-4091-9AC5-30078EA43A84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97DC0-921D-4531-BD28-A72818861CB9}" type="datetime1">
              <a:rPr lang="zh-CN" altLang="en-US" smtClean="0"/>
              <a:pPr/>
              <a:t>2009/8/28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51A25-A6B6-4922-A002-24401351EED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oleObject" Target="../embeddings/oleObject12.bin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Creating Competitive Products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90800"/>
          </a:xfrm>
        </p:spPr>
        <p:txBody>
          <a:bodyPr>
            <a:normAutofit fontScale="25000" lnSpcReduction="20000"/>
          </a:bodyPr>
          <a:lstStyle/>
          <a:p>
            <a:r>
              <a:rPr lang="en-US" altLang="zh-CN" sz="11200" u="sng" dirty="0" err="1" smtClean="0">
                <a:solidFill>
                  <a:schemeClr val="tx1"/>
                </a:solidFill>
              </a:rPr>
              <a:t>Qian</a:t>
            </a:r>
            <a:r>
              <a:rPr lang="en-US" altLang="zh-CN" sz="11200" u="sng" dirty="0" smtClean="0">
                <a:solidFill>
                  <a:schemeClr val="tx1"/>
                </a:solidFill>
              </a:rPr>
              <a:t> Wan</a:t>
            </a:r>
            <a:r>
              <a:rPr lang="en-US" altLang="zh-CN" sz="11200" baseline="30000" dirty="0" smtClean="0">
                <a:solidFill>
                  <a:schemeClr val="tx1"/>
                </a:solidFill>
              </a:rPr>
              <a:t>[1]</a:t>
            </a:r>
            <a:r>
              <a:rPr lang="en-US" altLang="zh-CN" sz="11200" dirty="0" smtClean="0">
                <a:solidFill>
                  <a:schemeClr val="tx1"/>
                </a:solidFill>
              </a:rPr>
              <a:t>, Raymond Chi-Wing Wong</a:t>
            </a:r>
            <a:r>
              <a:rPr lang="en-US" altLang="zh-CN" sz="11200" baseline="30000" dirty="0" smtClean="0">
                <a:solidFill>
                  <a:schemeClr val="tx1"/>
                </a:solidFill>
              </a:rPr>
              <a:t>[1]</a:t>
            </a:r>
            <a:r>
              <a:rPr lang="en-US" altLang="zh-CN" sz="11200" dirty="0" smtClean="0">
                <a:solidFill>
                  <a:schemeClr val="tx1"/>
                </a:solidFill>
              </a:rPr>
              <a:t>, </a:t>
            </a:r>
            <a:r>
              <a:rPr lang="en-US" altLang="zh-CN" sz="11200" dirty="0" err="1" smtClean="0">
                <a:solidFill>
                  <a:schemeClr val="tx1"/>
                </a:solidFill>
              </a:rPr>
              <a:t>Ihab</a:t>
            </a:r>
            <a:r>
              <a:rPr lang="en-US" altLang="zh-CN" sz="11200" dirty="0" smtClean="0">
                <a:solidFill>
                  <a:schemeClr val="tx1"/>
                </a:solidFill>
              </a:rPr>
              <a:t> F. </a:t>
            </a:r>
            <a:r>
              <a:rPr lang="en-US" altLang="zh-CN" sz="11200" dirty="0" err="1" smtClean="0">
                <a:solidFill>
                  <a:schemeClr val="tx1"/>
                </a:solidFill>
              </a:rPr>
              <a:t>Ilyas</a:t>
            </a:r>
            <a:r>
              <a:rPr lang="en-US" altLang="zh-CN" sz="11200" baseline="30000" dirty="0" smtClean="0">
                <a:solidFill>
                  <a:schemeClr val="tx1"/>
                </a:solidFill>
              </a:rPr>
              <a:t>[2]</a:t>
            </a:r>
            <a:r>
              <a:rPr lang="en-US" altLang="zh-CN" sz="11200" dirty="0" smtClean="0">
                <a:solidFill>
                  <a:schemeClr val="tx1"/>
                </a:solidFill>
              </a:rPr>
              <a:t>, M. Tamer </a:t>
            </a:r>
            <a:r>
              <a:rPr lang="en-US" altLang="zh-CN" sz="11200" dirty="0" err="1" smtClean="0">
                <a:solidFill>
                  <a:schemeClr val="tx1"/>
                </a:solidFill>
              </a:rPr>
              <a:t>Ozsu</a:t>
            </a:r>
            <a:r>
              <a:rPr lang="en-US" altLang="zh-CN" sz="11200" baseline="30000" dirty="0" smtClean="0">
                <a:solidFill>
                  <a:schemeClr val="tx1"/>
                </a:solidFill>
              </a:rPr>
              <a:t>[2]</a:t>
            </a:r>
            <a:r>
              <a:rPr lang="en-US" altLang="zh-CN" sz="11200" dirty="0" smtClean="0">
                <a:solidFill>
                  <a:schemeClr val="tx1"/>
                </a:solidFill>
              </a:rPr>
              <a:t>, Yu </a:t>
            </a:r>
            <a:r>
              <a:rPr lang="en-US" altLang="zh-CN" sz="11200" dirty="0" err="1" smtClean="0">
                <a:solidFill>
                  <a:schemeClr val="tx1"/>
                </a:solidFill>
              </a:rPr>
              <a:t>Peng</a:t>
            </a:r>
            <a:r>
              <a:rPr lang="en-US" altLang="zh-CN" sz="11200" baseline="30000" dirty="0" smtClean="0">
                <a:solidFill>
                  <a:schemeClr val="tx1"/>
                </a:solidFill>
              </a:rPr>
              <a:t>[1]</a:t>
            </a:r>
          </a:p>
          <a:p>
            <a:r>
              <a:rPr lang="en-US" altLang="zh-CN" sz="9600" dirty="0" smtClean="0">
                <a:solidFill>
                  <a:schemeClr val="tx1"/>
                </a:solidFill>
              </a:rPr>
              <a:t>[1] Hong Kong University of Science and Technology </a:t>
            </a:r>
            <a:endParaRPr lang="en-US" altLang="zh-CN" sz="9600" dirty="0">
              <a:solidFill>
                <a:schemeClr val="tx1"/>
              </a:solidFill>
            </a:endParaRPr>
          </a:p>
          <a:p>
            <a:r>
              <a:rPr lang="en-US" altLang="zh-CN" sz="9600" dirty="0" smtClean="0">
                <a:solidFill>
                  <a:schemeClr val="tx1"/>
                </a:solidFill>
              </a:rPr>
              <a:t>[2] University of  Waterloo</a:t>
            </a:r>
            <a:endParaRPr lang="en-US" altLang="zh-CN" sz="9600" baseline="30000" dirty="0" smtClean="0">
              <a:solidFill>
                <a:schemeClr val="tx1"/>
              </a:solidFill>
            </a:endParaRPr>
          </a:p>
          <a:p>
            <a:pPr algn="r"/>
            <a:r>
              <a:rPr lang="en-US" altLang="zh-CN" sz="5600" i="1" dirty="0" smtClean="0"/>
              <a:t>Presented by </a:t>
            </a:r>
            <a:r>
              <a:rPr lang="en-US" altLang="zh-CN" sz="5600" i="1" dirty="0" err="1" smtClean="0"/>
              <a:t>Qian</a:t>
            </a:r>
            <a:r>
              <a:rPr lang="en-US" altLang="zh-CN" sz="5600" i="1" dirty="0" smtClean="0"/>
              <a:t> Wan</a:t>
            </a:r>
          </a:p>
          <a:p>
            <a:pPr algn="r"/>
            <a:r>
              <a:rPr lang="en-US" altLang="zh-CN" sz="5600" i="1" dirty="0" smtClean="0"/>
              <a:t>Prepared by </a:t>
            </a:r>
            <a:r>
              <a:rPr lang="en-US" altLang="zh-CN" sz="5600" i="1" dirty="0" err="1" smtClean="0"/>
              <a:t>Qian</a:t>
            </a:r>
            <a:r>
              <a:rPr lang="en-US" altLang="zh-CN" sz="5600" i="1" dirty="0" smtClean="0"/>
              <a:t>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Algorithm Overview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Intra-dominance checking</a:t>
            </a:r>
          </a:p>
          <a:p>
            <a:pPr lvl="1"/>
            <a:r>
              <a:rPr lang="en-US" altLang="zh-CN" dirty="0" smtClean="0"/>
              <a:t>To Find Skyline in Source Tables</a:t>
            </a:r>
          </a:p>
          <a:p>
            <a:r>
              <a:rPr lang="en-US" altLang="zh-CN" dirty="0" smtClean="0"/>
              <a:t>Inter-dominance checking</a:t>
            </a:r>
          </a:p>
          <a:p>
            <a:pPr lvl="1"/>
            <a:r>
              <a:rPr lang="en-US" altLang="zh-CN" dirty="0" smtClean="0"/>
              <a:t>Skyline in Existing Market Packages</a:t>
            </a:r>
          </a:p>
          <a:p>
            <a:pPr lvl="1"/>
            <a:r>
              <a:rPr lang="en-US" altLang="zh-CN" dirty="0" smtClean="0"/>
              <a:t>R* Tree Indies in Existing Market Packages</a:t>
            </a:r>
          </a:p>
          <a:p>
            <a:pPr lvl="1"/>
            <a:r>
              <a:rPr lang="en-US" altLang="zh-CN" dirty="0" smtClean="0"/>
              <a:t>Full Pruning</a:t>
            </a:r>
          </a:p>
          <a:p>
            <a:pPr lvl="1"/>
            <a:r>
              <a:rPr lang="en-US" altLang="zh-CN" dirty="0" smtClean="0"/>
              <a:t>Partial Pruning</a:t>
            </a:r>
          </a:p>
          <a:p>
            <a:r>
              <a:rPr lang="en-US" altLang="zh-CN" dirty="0" smtClean="0"/>
              <a:t>Post-processing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Intra-dominance Checking</a:t>
            </a:r>
            <a:endParaRPr lang="zh-CN" alt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965960"/>
          <a:ext cx="2438400" cy="1837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123"/>
                <a:gridCol w="746077"/>
                <a:gridCol w="609600"/>
                <a:gridCol w="609600"/>
              </a:tblGrid>
              <a:tr h="250371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H6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4709160"/>
          <a:ext cx="1676399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66"/>
                <a:gridCol w="626533"/>
                <a:gridCol w="609600"/>
              </a:tblGrid>
              <a:tr h="29100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914400" y="3733800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95600" y="1981200"/>
          <a:ext cx="3048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32798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Q15(f3,h5)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2057400" y="44196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52400" y="1994265"/>
          <a:ext cx="2438400" cy="158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123"/>
                <a:gridCol w="746077"/>
                <a:gridCol w="609600"/>
                <a:gridCol w="609600"/>
              </a:tblGrid>
              <a:tr h="250371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52400" y="4648200"/>
          <a:ext cx="16763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66"/>
                <a:gridCol w="626533"/>
                <a:gridCol w="609600"/>
              </a:tblGrid>
              <a:tr h="29100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Multiply 16"/>
          <p:cNvSpPr/>
          <p:nvPr/>
        </p:nvSpPr>
        <p:spPr>
          <a:xfrm>
            <a:off x="76200" y="3566160"/>
            <a:ext cx="2590800" cy="228600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Multiply 18"/>
          <p:cNvSpPr/>
          <p:nvPr/>
        </p:nvSpPr>
        <p:spPr>
          <a:xfrm>
            <a:off x="-304800" y="5791200"/>
            <a:ext cx="2590800" cy="228600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0" y="6150114"/>
            <a:ext cx="19812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/>
              <a:t>Skyline </a:t>
            </a:r>
            <a:r>
              <a:rPr lang="en-US" altLang="zh-CN" sz="2000" i="1" dirty="0" err="1" smtClean="0"/>
              <a:t>Tuples</a:t>
            </a:r>
            <a:r>
              <a:rPr lang="en-US" altLang="zh-CN" sz="2000" i="1" dirty="0" smtClean="0"/>
              <a:t> of </a:t>
            </a:r>
          </a:p>
          <a:p>
            <a:r>
              <a:rPr lang="en-US" altLang="zh-CN" sz="2000" i="1" dirty="0" smtClean="0"/>
              <a:t>Source Tables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95600" y="5638800"/>
            <a:ext cx="27432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Newly Created Vacation Packages (conceptual)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" y="1143000"/>
            <a:ext cx="71579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2400" dirty="0" smtClean="0"/>
              <a:t>NO intra-dominance checking (one indirect attribute)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2400" dirty="0" smtClean="0"/>
              <a:t>NO competitive products are missed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629400" y="1905000"/>
          <a:ext cx="2514600" cy="294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472440"/>
                <a:gridCol w="502920"/>
                <a:gridCol w="502920"/>
                <a:gridCol w="502920"/>
              </a:tblGrid>
              <a:tr h="435242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212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212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411062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ight Arrow 31"/>
          <p:cNvSpPr/>
          <p:nvPr/>
        </p:nvSpPr>
        <p:spPr>
          <a:xfrm>
            <a:off x="6248400" y="36576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315200" y="5029200"/>
            <a:ext cx="18288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Competitive </a:t>
            </a:r>
          </a:p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Products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5638800" y="5562600"/>
          <a:ext cx="833438" cy="779463"/>
        </p:xfrm>
        <a:graphic>
          <a:graphicData uri="http://schemas.openxmlformats.org/presentationml/2006/ole">
            <p:oleObj spid="_x0000_s25603" name="方程式" r:id="rId4" imgW="215640" imgH="24120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828800" y="5486400"/>
          <a:ext cx="749300" cy="666750"/>
        </p:xfrm>
        <a:graphic>
          <a:graphicData uri="http://schemas.openxmlformats.org/presentationml/2006/ole">
            <p:oleObj spid="_x0000_s25604" name="方程式" r:id="rId5" imgW="203040" imgH="21564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0" y="3810000"/>
          <a:ext cx="703263" cy="666750"/>
        </p:xfrm>
        <a:graphic>
          <a:graphicData uri="http://schemas.openxmlformats.org/presentationml/2006/ole">
            <p:oleObj spid="_x0000_s25605" name="方程式" r:id="rId6" imgW="190440" imgH="215640" progId="Equation.3">
              <p:embed/>
            </p:oleObj>
          </a:graphicData>
        </a:graphic>
      </p:graphicFrame>
      <p:sp>
        <p:nvSpPr>
          <p:cNvPr id="23" name="Rounded Rectangular Callout 22"/>
          <p:cNvSpPr/>
          <p:nvPr/>
        </p:nvSpPr>
        <p:spPr>
          <a:xfrm>
            <a:off x="5486400" y="1600200"/>
            <a:ext cx="1447800" cy="460248"/>
          </a:xfrm>
          <a:prstGeom prst="wedgeRoundRectCallout">
            <a:avLst>
              <a:gd name="adj1" fmla="val -52913"/>
              <a:gd name="adj2" fmla="val 1350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Conceptual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7" grpId="0" animBg="1"/>
      <p:bldP spid="17" grpId="1" animBg="1"/>
      <p:bldP spid="19" grpId="0" animBg="1"/>
      <p:bldP spid="19" grpId="1" animBg="1"/>
      <p:bldP spid="20" grpId="0" animBg="1"/>
      <p:bldP spid="24" grpId="0" animBg="1"/>
      <p:bldP spid="32" grpId="0" animBg="1"/>
      <p:bldP spid="18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Algorithm Overview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Intra-dominance checking (Framework)</a:t>
            </a:r>
          </a:p>
          <a:p>
            <a:pPr lvl="1"/>
            <a:r>
              <a:rPr lang="en-US" altLang="zh-CN" dirty="0" smtClean="0"/>
              <a:t>To Find Skyline in Source Tables</a:t>
            </a:r>
          </a:p>
          <a:p>
            <a:r>
              <a:rPr lang="en-US" altLang="zh-CN" dirty="0" smtClean="0"/>
              <a:t>Inter-dominance checking</a:t>
            </a:r>
          </a:p>
          <a:p>
            <a:pPr lvl="1"/>
            <a:r>
              <a:rPr lang="en-US" altLang="zh-CN" dirty="0" smtClean="0"/>
              <a:t>Skyline in Existing Market Packages</a:t>
            </a:r>
          </a:p>
          <a:p>
            <a:pPr lvl="1"/>
            <a:r>
              <a:rPr lang="en-US" altLang="zh-CN" dirty="0" smtClean="0"/>
              <a:t>R* Tree Indies in Existing Market Packages</a:t>
            </a:r>
          </a:p>
          <a:p>
            <a:pPr lvl="1"/>
            <a:r>
              <a:rPr lang="en-US" altLang="zh-CN" dirty="0" smtClean="0"/>
              <a:t>Full Pruning</a:t>
            </a:r>
          </a:p>
          <a:p>
            <a:pPr lvl="1"/>
            <a:r>
              <a:rPr lang="en-US" altLang="zh-CN" dirty="0" smtClean="0"/>
              <a:t>Partial Pruning</a:t>
            </a:r>
          </a:p>
          <a:p>
            <a:r>
              <a:rPr lang="en-US" altLang="zh-CN" dirty="0" smtClean="0"/>
              <a:t>Post-processing</a:t>
            </a:r>
            <a:endParaRPr lang="zh-CN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zh-CN" dirty="0" smtClean="0"/>
              <a:t>Inter-dominance Checking</a:t>
            </a:r>
            <a:endParaRPr lang="zh-CN" altLang="en-US" dirty="0"/>
          </a:p>
        </p:txBody>
      </p:sp>
      <p:graphicFrame>
        <p:nvGraphicFramePr>
          <p:cNvPr id="23" name="内容占位符 3"/>
          <p:cNvGraphicFramePr>
            <a:graphicFrameLocks noGrp="1"/>
          </p:cNvGraphicFramePr>
          <p:nvPr>
            <p:ph sz="half" idx="1"/>
          </p:nvPr>
        </p:nvGraphicFramePr>
        <p:xfrm>
          <a:off x="457200" y="1905000"/>
          <a:ext cx="34290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内容占位符 3"/>
          <p:cNvGraphicFramePr>
            <a:graphicFrameLocks noGrp="1"/>
          </p:cNvGraphicFramePr>
          <p:nvPr>
            <p:ph sz="half" idx="2"/>
          </p:nvPr>
        </p:nvGraphicFramePr>
        <p:xfrm>
          <a:off x="5262562" y="1828800"/>
          <a:ext cx="34290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13</a:t>
            </a:fld>
            <a:endParaRPr lang="zh-CN" altLang="en-US"/>
          </a:p>
        </p:txBody>
      </p:sp>
      <p:graphicFrame>
        <p:nvGraphicFramePr>
          <p:cNvPr id="29" name="内容占位符 3"/>
          <p:cNvGraphicFramePr>
            <a:graphicFrameLocks noGrp="1"/>
          </p:cNvGraphicFramePr>
          <p:nvPr>
            <p:ph sz="half" idx="4294967295"/>
          </p:nvPr>
        </p:nvGraphicFramePr>
        <p:xfrm>
          <a:off x="5257800" y="1828800"/>
          <a:ext cx="34290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Right Arrow 29"/>
          <p:cNvSpPr/>
          <p:nvPr/>
        </p:nvSpPr>
        <p:spPr>
          <a:xfrm>
            <a:off x="4114800" y="2590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5410200" y="5029200"/>
            <a:ext cx="37338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Competitive Products are missed</a:t>
            </a:r>
            <a:endParaRPr lang="zh-CN" altLang="en-US" dirty="0"/>
          </a:p>
        </p:txBody>
      </p:sp>
      <p:sp>
        <p:nvSpPr>
          <p:cNvPr id="38" name="Right Arrow 37"/>
          <p:cNvSpPr/>
          <p:nvPr/>
        </p:nvSpPr>
        <p:spPr>
          <a:xfrm rot="8176681">
            <a:off x="4146624" y="39285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TextBox 39"/>
          <p:cNvSpPr txBox="1"/>
          <p:nvPr/>
        </p:nvSpPr>
        <p:spPr>
          <a:xfrm>
            <a:off x="4091245" y="5410201"/>
            <a:ext cx="5052755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R* Tree will speedup the inter-dominance checking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33400" y="3429000"/>
            <a:ext cx="21336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Existing Vacation Packages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57800" y="3429001"/>
            <a:ext cx="21336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Skyline in Existing Vacation Packages</a:t>
            </a:r>
          </a:p>
        </p:txBody>
      </p:sp>
      <p:sp>
        <p:nvSpPr>
          <p:cNvPr id="19" name="Multiply 18"/>
          <p:cNvSpPr/>
          <p:nvPr/>
        </p:nvSpPr>
        <p:spPr>
          <a:xfrm>
            <a:off x="5638800" y="3048000"/>
            <a:ext cx="2590800" cy="228600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1" name="Diagram 20"/>
          <p:cNvGraphicFramePr/>
          <p:nvPr/>
        </p:nvGraphicFramePr>
        <p:xfrm>
          <a:off x="609600" y="4572000"/>
          <a:ext cx="3276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1295400"/>
            <a:ext cx="49530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Inter-dominance Checking </a:t>
            </a:r>
            <a:r>
              <a:rPr lang="en-US" altLang="zh-CN" sz="2000" i="1" dirty="0" smtClean="0">
                <a:ea typeface="Tahoma" pitchFamily="34" charset="0"/>
                <a:cs typeface="Tahoma" pitchFamily="34" charset="0"/>
                <a:sym typeface="Wingdings" pitchFamily="2" charset="2"/>
              </a:rPr>
              <a:t> </a:t>
            </a:r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Range query</a:t>
            </a: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2667000" y="3429000"/>
          <a:ext cx="685800" cy="696913"/>
        </p:xfrm>
        <a:graphic>
          <a:graphicData uri="http://schemas.openxmlformats.org/presentationml/2006/ole">
            <p:oleObj spid="_x0000_s26626" name="方程式" r:id="rId9" imgW="177480" imgH="21564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7467600" y="3429000"/>
          <a:ext cx="833438" cy="696913"/>
        </p:xfrm>
        <a:graphic>
          <a:graphicData uri="http://schemas.openxmlformats.org/presentationml/2006/ole">
            <p:oleObj spid="_x0000_s26627" name="方程式" r:id="rId10" imgW="215640" imgH="215640" progId="Equation.3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85800" y="4572000"/>
            <a:ext cx="1379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Spatial Index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 animBg="1"/>
      <p:bldP spid="40" grpId="0" animBg="1"/>
      <p:bldP spid="16" grpId="0" animBg="1"/>
      <p:bldP spid="17" grpId="0" animBg="1"/>
      <p:bldP spid="19" grpId="0" animBg="1"/>
      <p:bldP spid="19" grpId="1" animBg="1"/>
      <p:bldGraphic spid="21" grpId="0">
        <p:bldAsOne/>
      </p:bldGraphic>
      <p:bldP spid="14" grpId="0" animBg="1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Algorithm Overview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Intra-dominance checking (Framework)</a:t>
            </a:r>
          </a:p>
          <a:p>
            <a:pPr lvl="1"/>
            <a:r>
              <a:rPr lang="en-US" altLang="zh-CN" dirty="0" smtClean="0"/>
              <a:t>To Find Skyline in Source Tables</a:t>
            </a:r>
          </a:p>
          <a:p>
            <a:r>
              <a:rPr lang="en-US" altLang="zh-CN" dirty="0" smtClean="0"/>
              <a:t>Inter-dominance checking</a:t>
            </a:r>
          </a:p>
          <a:p>
            <a:pPr lvl="1"/>
            <a:r>
              <a:rPr lang="en-US" altLang="zh-CN" dirty="0" smtClean="0"/>
              <a:t>Skyline in Existing Market Packages</a:t>
            </a:r>
          </a:p>
          <a:p>
            <a:pPr lvl="1"/>
            <a:r>
              <a:rPr lang="en-US" altLang="zh-CN" dirty="0" smtClean="0"/>
              <a:t>R* Tree Indies in Existing Market Packages</a:t>
            </a:r>
          </a:p>
          <a:p>
            <a:pPr lvl="1"/>
            <a:r>
              <a:rPr lang="en-US" altLang="zh-CN" dirty="0" smtClean="0"/>
              <a:t>Full Pruning</a:t>
            </a:r>
          </a:p>
          <a:p>
            <a:pPr lvl="1"/>
            <a:r>
              <a:rPr lang="en-US" altLang="zh-CN" dirty="0" smtClean="0"/>
              <a:t>Partial Pruning</a:t>
            </a:r>
          </a:p>
          <a:p>
            <a:r>
              <a:rPr lang="en-US" altLang="zh-CN" dirty="0" smtClean="0"/>
              <a:t>Post-processing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Full Pruning</a:t>
            </a:r>
            <a:endParaRPr lang="zh-CN" altLang="en-US" dirty="0"/>
          </a:p>
        </p:txBody>
      </p:sp>
      <p:graphicFrame>
        <p:nvGraphicFramePr>
          <p:cNvPr id="18" name="内容占位符 3"/>
          <p:cNvGraphicFramePr>
            <a:graphicFrameLocks noGrp="1"/>
          </p:cNvGraphicFramePr>
          <p:nvPr>
            <p:ph idx="1"/>
          </p:nvPr>
        </p:nvGraphicFramePr>
        <p:xfrm>
          <a:off x="6477000" y="1524000"/>
          <a:ext cx="2667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Slide Number Placeholder 3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15</a:t>
            </a:fld>
            <a:endParaRPr lang="zh-CN" altLang="en-US"/>
          </a:p>
        </p:txBody>
      </p:sp>
      <p:sp>
        <p:nvSpPr>
          <p:cNvPr id="6" name="Multiply 5"/>
          <p:cNvSpPr/>
          <p:nvPr/>
        </p:nvSpPr>
        <p:spPr>
          <a:xfrm>
            <a:off x="990600" y="3276600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95600" y="1463040"/>
          <a:ext cx="3048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32798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Q15(f3,h5)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2286000" y="34290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52400" y="1447800"/>
          <a:ext cx="2438400" cy="158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123"/>
                <a:gridCol w="746077"/>
                <a:gridCol w="609600"/>
                <a:gridCol w="609600"/>
              </a:tblGrid>
              <a:tr h="250371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8600" y="4038600"/>
          <a:ext cx="16763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66"/>
                <a:gridCol w="626533"/>
                <a:gridCol w="609600"/>
              </a:tblGrid>
              <a:tr h="29100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0" y="5257800"/>
            <a:ext cx="19050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/>
              <a:t>Skyline </a:t>
            </a:r>
            <a:r>
              <a:rPr lang="en-US" altLang="zh-CN" sz="2000" i="1" dirty="0" err="1" smtClean="0"/>
              <a:t>Tuples</a:t>
            </a:r>
            <a:r>
              <a:rPr lang="en-US" altLang="zh-CN" sz="2000" i="1" dirty="0" smtClean="0"/>
              <a:t> of </a:t>
            </a:r>
          </a:p>
          <a:p>
            <a:r>
              <a:rPr lang="en-US" altLang="zh-CN" sz="2000" i="1" dirty="0" smtClean="0"/>
              <a:t>Source Tables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95600" y="5029200"/>
            <a:ext cx="2286000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Newly Created </a:t>
            </a:r>
          </a:p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Vacation Packages</a:t>
            </a:r>
          </a:p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(Conceptual) 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553200" y="3276600"/>
          <a:ext cx="2514600" cy="294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472440"/>
                <a:gridCol w="502920"/>
                <a:gridCol w="502920"/>
                <a:gridCol w="502920"/>
              </a:tblGrid>
              <a:tr h="435242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212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212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411062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ight Arrow 31"/>
          <p:cNvSpPr/>
          <p:nvPr/>
        </p:nvSpPr>
        <p:spPr>
          <a:xfrm>
            <a:off x="6096000" y="20574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10400" y="762000"/>
            <a:ext cx="21336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Existing Vacation Packages</a:t>
            </a:r>
          </a:p>
        </p:txBody>
      </p:sp>
      <p:sp>
        <p:nvSpPr>
          <p:cNvPr id="22" name="Right Arrow 21"/>
          <p:cNvSpPr/>
          <p:nvPr/>
        </p:nvSpPr>
        <p:spPr>
          <a:xfrm rot="5400000">
            <a:off x="7581900" y="28575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334000" y="6019800"/>
            <a:ext cx="2590800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Competitive Products</a:t>
            </a:r>
          </a:p>
        </p:txBody>
      </p:sp>
      <p:sp>
        <p:nvSpPr>
          <p:cNvPr id="26" name="Oval 25"/>
          <p:cNvSpPr/>
          <p:nvPr/>
        </p:nvSpPr>
        <p:spPr>
          <a:xfrm>
            <a:off x="0" y="1752600"/>
            <a:ext cx="2819400" cy="7620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A1</a:t>
            </a:r>
            <a:endParaRPr lang="zh-CN" altLang="en-US" dirty="0"/>
          </a:p>
        </p:txBody>
      </p:sp>
      <p:sp>
        <p:nvSpPr>
          <p:cNvPr id="27" name="Oval 26"/>
          <p:cNvSpPr/>
          <p:nvPr/>
        </p:nvSpPr>
        <p:spPr>
          <a:xfrm>
            <a:off x="0" y="2514600"/>
            <a:ext cx="2819400" cy="6096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A2</a:t>
            </a:r>
            <a:endParaRPr lang="zh-CN" altLang="en-US" dirty="0"/>
          </a:p>
        </p:txBody>
      </p:sp>
      <p:sp>
        <p:nvSpPr>
          <p:cNvPr id="28" name="Oval 27"/>
          <p:cNvSpPr/>
          <p:nvPr/>
        </p:nvSpPr>
        <p:spPr>
          <a:xfrm>
            <a:off x="0" y="4343400"/>
            <a:ext cx="2057400" cy="3810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29" name="Oval 28"/>
          <p:cNvSpPr/>
          <p:nvPr/>
        </p:nvSpPr>
        <p:spPr>
          <a:xfrm>
            <a:off x="0" y="4724400"/>
            <a:ext cx="2057400" cy="457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B2</a:t>
            </a:r>
            <a:endParaRPr lang="zh-CN" altLang="en-US" dirty="0"/>
          </a:p>
        </p:txBody>
      </p:sp>
      <p:sp>
        <p:nvSpPr>
          <p:cNvPr id="30" name="Oval 29"/>
          <p:cNvSpPr/>
          <p:nvPr/>
        </p:nvSpPr>
        <p:spPr>
          <a:xfrm>
            <a:off x="2895600" y="1828800"/>
            <a:ext cx="3048000" cy="12954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C1={A1, B1}</a:t>
            </a:r>
            <a:endParaRPr lang="zh-CN" altLang="en-US" dirty="0"/>
          </a:p>
        </p:txBody>
      </p:sp>
      <p:sp>
        <p:nvSpPr>
          <p:cNvPr id="33" name="Oval 32"/>
          <p:cNvSpPr/>
          <p:nvPr/>
        </p:nvSpPr>
        <p:spPr>
          <a:xfrm>
            <a:off x="2895600" y="3733800"/>
            <a:ext cx="2971800" cy="1219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C4={A2, B2}</a:t>
            </a:r>
            <a:endParaRPr lang="zh-CN" altLang="en-US" dirty="0"/>
          </a:p>
        </p:txBody>
      </p:sp>
      <p:sp>
        <p:nvSpPr>
          <p:cNvPr id="35" name="Rectangle 34"/>
          <p:cNvSpPr/>
          <p:nvPr/>
        </p:nvSpPr>
        <p:spPr>
          <a:xfrm>
            <a:off x="152400" y="762000"/>
            <a:ext cx="22100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i="1" dirty="0" smtClean="0"/>
              <a:t>Full Pruning</a:t>
            </a:r>
            <a:endParaRPr lang="zh-CN" altLang="en-US" sz="3200" b="1" i="1" dirty="0"/>
          </a:p>
        </p:txBody>
      </p:sp>
      <p:sp>
        <p:nvSpPr>
          <p:cNvPr id="36" name="Multiply 35"/>
          <p:cNvSpPr/>
          <p:nvPr/>
        </p:nvSpPr>
        <p:spPr>
          <a:xfrm>
            <a:off x="2971800" y="3962400"/>
            <a:ext cx="2819400" cy="76200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Oval 36"/>
          <p:cNvSpPr/>
          <p:nvPr/>
        </p:nvSpPr>
        <p:spPr>
          <a:xfrm>
            <a:off x="6400800" y="2209800"/>
            <a:ext cx="2743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9" name="Straight Arrow Connector 38"/>
          <p:cNvCxnSpPr>
            <a:stCxn id="37" idx="3"/>
            <a:endCxn id="33" idx="7"/>
          </p:cNvCxnSpPr>
          <p:nvPr/>
        </p:nvCxnSpPr>
        <p:spPr>
          <a:xfrm rot="5400000">
            <a:off x="5396170" y="2505984"/>
            <a:ext cx="1442385" cy="13703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Creating Competitive Products | VLDB '09</a:t>
            </a:r>
            <a:endParaRPr lang="zh-CN" altLang="en-US" dirty="0"/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993900" y="5257800"/>
          <a:ext cx="749300" cy="666750"/>
        </p:xfrm>
        <a:graphic>
          <a:graphicData uri="http://schemas.openxmlformats.org/presentationml/2006/ole">
            <p:oleObj spid="_x0000_s27650" name="方程式" r:id="rId4" imgW="203040" imgH="215640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0" y="3048000"/>
          <a:ext cx="703263" cy="666750"/>
        </p:xfrm>
        <a:graphic>
          <a:graphicData uri="http://schemas.openxmlformats.org/presentationml/2006/ole">
            <p:oleObj spid="_x0000_s27651" name="方程式" r:id="rId5" imgW="190440" imgH="21564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172200" y="762000"/>
          <a:ext cx="833438" cy="696913"/>
        </p:xfrm>
        <a:graphic>
          <a:graphicData uri="http://schemas.openxmlformats.org/presentationml/2006/ole">
            <p:oleObj spid="_x0000_s27652" name="方程式" r:id="rId6" imgW="215640" imgH="21564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181600" y="4953000"/>
          <a:ext cx="833438" cy="779463"/>
        </p:xfrm>
        <a:graphic>
          <a:graphicData uri="http://schemas.openxmlformats.org/presentationml/2006/ole">
            <p:oleObj spid="_x0000_s27653" name="方程式" r:id="rId7" imgW="21564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3" grpId="0" animBg="1"/>
      <p:bldP spid="33" grpId="1" animBg="1"/>
      <p:bldP spid="35" grpId="0"/>
      <p:bldP spid="36" grpId="0" animBg="1"/>
      <p:bldP spid="37" grpId="0" animBg="1"/>
      <p:bldP spid="3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Full Pruning</a:t>
            </a:r>
            <a:endParaRPr lang="zh-CN" altLang="en-US" dirty="0" smtClean="0"/>
          </a:p>
        </p:txBody>
      </p:sp>
      <p:graphicFrame>
        <p:nvGraphicFramePr>
          <p:cNvPr id="28" name="内容占位符 3"/>
          <p:cNvGraphicFramePr>
            <a:graphicFrameLocks noGrp="1"/>
          </p:cNvGraphicFramePr>
          <p:nvPr>
            <p:ph sz="half" idx="1"/>
          </p:nvPr>
        </p:nvGraphicFramePr>
        <p:xfrm>
          <a:off x="5105400" y="1600200"/>
          <a:ext cx="34290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16</a:t>
            </a:fld>
            <a:endParaRPr lang="zh-CN" altLang="en-US"/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2286000" y="1524000"/>
          <a:ext cx="1371600" cy="2305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</a:tblGrid>
              <a:tr h="308758">
                <a:tc gridSpan="5">
                  <a:txBody>
                    <a:bodyPr/>
                    <a:lstStyle/>
                    <a:p>
                      <a:r>
                        <a:rPr lang="en-US" altLang="zh-CN" sz="1000" dirty="0" smtClean="0"/>
                        <a:t>Best Representative</a:t>
                      </a:r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289560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baseline="0" dirty="0" smtClean="0"/>
                        <a:t>B</a:t>
                      </a:r>
                      <a:r>
                        <a:rPr lang="en-US" altLang="zh-CN" sz="1000" baseline="-25000" dirty="0" smtClean="0"/>
                        <a:t>1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baseline="0" dirty="0" smtClean="0"/>
                        <a:t>B</a:t>
                      </a:r>
                      <a:r>
                        <a:rPr lang="en-US" altLang="zh-CN" sz="1000" baseline="-25000" dirty="0" smtClean="0"/>
                        <a:t>2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baseline="0" dirty="0" smtClean="0"/>
                        <a:t>B</a:t>
                      </a:r>
                      <a:r>
                        <a:rPr lang="en-US" altLang="zh-CN" sz="1000" baseline="-25000" dirty="0" smtClean="0"/>
                        <a:t>i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baseline="0" dirty="0" err="1" smtClean="0"/>
                        <a:t>B</a:t>
                      </a:r>
                      <a:r>
                        <a:rPr lang="en-US" altLang="zh-CN" sz="1000" baseline="-25000" dirty="0" err="1" smtClean="0"/>
                        <a:t>j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baseline="0" dirty="0" err="1" smtClean="0"/>
                        <a:t>B</a:t>
                      </a:r>
                      <a:r>
                        <a:rPr lang="en-US" altLang="zh-CN" sz="1000" baseline="-25000" dirty="0" err="1" smtClean="0"/>
                        <a:t>k</a:t>
                      </a:r>
                      <a:endParaRPr lang="en-US" altLang="zh-CN" sz="1000" baseline="-250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altLang="zh-CN" sz="1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Oval 50"/>
          <p:cNvSpPr/>
          <p:nvPr/>
        </p:nvSpPr>
        <p:spPr>
          <a:xfrm>
            <a:off x="2286000" y="2133600"/>
            <a:ext cx="12954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0" name="Straight Arrow Connector 29"/>
          <p:cNvCxnSpPr>
            <a:stCxn id="33" idx="2"/>
            <a:endCxn id="51" idx="6"/>
          </p:cNvCxnSpPr>
          <p:nvPr/>
        </p:nvCxnSpPr>
        <p:spPr>
          <a:xfrm rot="10800000">
            <a:off x="3581400" y="2247900"/>
            <a:ext cx="13716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953000" y="2286000"/>
            <a:ext cx="3657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8" name="Table 37"/>
          <p:cNvGraphicFramePr>
            <a:graphicFrameLocks noGrp="1"/>
          </p:cNvGraphicFramePr>
          <p:nvPr/>
        </p:nvGraphicFramePr>
        <p:xfrm>
          <a:off x="533400" y="1524000"/>
          <a:ext cx="1371600" cy="224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"/>
                <a:gridCol w="274320"/>
                <a:gridCol w="274320"/>
                <a:gridCol w="274320"/>
                <a:gridCol w="274320"/>
              </a:tblGrid>
              <a:tr h="137160">
                <a:tc gridSpan="5">
                  <a:txBody>
                    <a:bodyPr/>
                    <a:lstStyle/>
                    <a:p>
                      <a:r>
                        <a:rPr lang="en-US" altLang="zh-CN" sz="1000" dirty="0" smtClean="0"/>
                        <a:t>Group</a:t>
                      </a:r>
                      <a:r>
                        <a:rPr lang="en-US" altLang="zh-CN" sz="1000" baseline="0" dirty="0" smtClean="0"/>
                        <a:t>s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289560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C</a:t>
                      </a:r>
                      <a:r>
                        <a:rPr lang="en-US" altLang="zh-CN" sz="1000" baseline="-25000" dirty="0" smtClean="0"/>
                        <a:t>1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C</a:t>
                      </a:r>
                      <a:r>
                        <a:rPr lang="en-US" altLang="zh-CN" sz="1000" baseline="-25000" dirty="0" smtClean="0"/>
                        <a:t>2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 smtClean="0"/>
                        <a:t>C</a:t>
                      </a:r>
                      <a:r>
                        <a:rPr lang="en-US" altLang="zh-CN" sz="1000" baseline="-25000" dirty="0" err="1" smtClean="0"/>
                        <a:t>i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err="1" smtClean="0"/>
                        <a:t>C</a:t>
                      </a:r>
                      <a:r>
                        <a:rPr lang="en-US" altLang="zh-CN" sz="1000" baseline="-25000" dirty="0" err="1" smtClean="0"/>
                        <a:t>j</a:t>
                      </a:r>
                      <a:endParaRPr lang="zh-CN" altLang="en-US" sz="1000" baseline="-25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</a:tr>
              <a:tr h="19000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190005"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C</a:t>
                      </a:r>
                      <a:r>
                        <a:rPr lang="en-US" altLang="zh-CN" sz="1000" baseline="-25000" dirty="0" smtClean="0"/>
                        <a:t>k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altLang="zh-CN" sz="1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2" name="Oval 41"/>
          <p:cNvSpPr/>
          <p:nvPr/>
        </p:nvSpPr>
        <p:spPr>
          <a:xfrm>
            <a:off x="609600" y="2057400"/>
            <a:ext cx="12954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9" name="Straight Arrow Connector 48"/>
          <p:cNvCxnSpPr/>
          <p:nvPr/>
        </p:nvCxnSpPr>
        <p:spPr>
          <a:xfrm rot="16200000" flipH="1">
            <a:off x="114300" y="3390900"/>
            <a:ext cx="22860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3" name="Table 52"/>
          <p:cNvGraphicFramePr>
            <a:graphicFrameLocks noGrp="1"/>
          </p:cNvGraphicFramePr>
          <p:nvPr/>
        </p:nvGraphicFramePr>
        <p:xfrm>
          <a:off x="533400" y="4602480"/>
          <a:ext cx="3429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62000"/>
                <a:gridCol w="685800"/>
                <a:gridCol w="609600"/>
                <a:gridCol w="685800"/>
              </a:tblGrid>
              <a:tr h="327984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Q(f2:h4)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Q’(f2,h5)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240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0800000">
            <a:off x="3124200" y="2286000"/>
            <a:ext cx="2819400" cy="2438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5105400" y="4800600"/>
          <a:ext cx="3429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762000"/>
                <a:gridCol w="685800"/>
                <a:gridCol w="609600"/>
                <a:gridCol w="685800"/>
              </a:tblGrid>
              <a:tr h="327984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baseline="0" dirty="0" smtClean="0"/>
                        <a:t>Min</a:t>
                      </a:r>
                      <a:endParaRPr lang="zh-CN" altLang="en-US" sz="10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240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3962400" y="51054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Multiply 71"/>
          <p:cNvSpPr/>
          <p:nvPr/>
        </p:nvSpPr>
        <p:spPr>
          <a:xfrm>
            <a:off x="838200" y="4724400"/>
            <a:ext cx="2819400" cy="762000"/>
          </a:xfrm>
          <a:prstGeom prst="mathMultiply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533400" y="5678269"/>
            <a:ext cx="70866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Quality of Best Representative(tightness of each group): (Clustering, e.g. </a:t>
            </a:r>
            <a:r>
              <a:rPr lang="en-US" altLang="zh-CN" dirty="0" err="1" smtClean="0"/>
              <a:t>KMeans</a:t>
            </a:r>
            <a:r>
              <a:rPr lang="en-US" altLang="zh-CN" dirty="0" smtClean="0"/>
              <a:t>)</a:t>
            </a:r>
            <a:endParaRPr lang="zh-CN" altLang="en-US" dirty="0" smtClean="0"/>
          </a:p>
        </p:txBody>
      </p:sp>
      <p:sp>
        <p:nvSpPr>
          <p:cNvPr id="27" name="Rectangle 26"/>
          <p:cNvSpPr/>
          <p:nvPr/>
        </p:nvSpPr>
        <p:spPr>
          <a:xfrm>
            <a:off x="6477000" y="4343400"/>
            <a:ext cx="2047676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altLang="zh-CN" dirty="0" smtClean="0"/>
              <a:t>Best Representative</a:t>
            </a:r>
            <a:endParaRPr lang="zh-CN" alt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487363" y="798513"/>
          <a:ext cx="796925" cy="746125"/>
        </p:xfrm>
        <a:graphic>
          <a:graphicData uri="http://schemas.openxmlformats.org/presentationml/2006/ole">
            <p:oleObj spid="_x0000_s74754" name="方程式" r:id="rId4" imgW="215640" imgH="24120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696200" y="762000"/>
          <a:ext cx="796925" cy="666750"/>
        </p:xfrm>
        <a:graphic>
          <a:graphicData uri="http://schemas.openxmlformats.org/presentationml/2006/ole">
            <p:oleObj spid="_x0000_s74755" name="方程式" r:id="rId5" imgW="21564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3" grpId="0" animBg="1"/>
      <p:bldP spid="42" grpId="0" animBg="1"/>
      <p:bldP spid="72" grpId="0" animBg="1"/>
      <p:bldP spid="19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Algorithm Overview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Intra-dominance checking (Framework)</a:t>
            </a:r>
          </a:p>
          <a:p>
            <a:pPr lvl="1"/>
            <a:r>
              <a:rPr lang="en-US" altLang="zh-CN" dirty="0" smtClean="0"/>
              <a:t>To Find Skyline in Source Tables</a:t>
            </a:r>
          </a:p>
          <a:p>
            <a:r>
              <a:rPr lang="en-US" altLang="zh-CN" dirty="0" smtClean="0"/>
              <a:t>Inter-dominance checking</a:t>
            </a:r>
          </a:p>
          <a:p>
            <a:pPr lvl="1"/>
            <a:r>
              <a:rPr lang="en-US" altLang="zh-CN" dirty="0" smtClean="0"/>
              <a:t>Skyline in Existing Market Packages</a:t>
            </a:r>
          </a:p>
          <a:p>
            <a:pPr lvl="1"/>
            <a:r>
              <a:rPr lang="en-US" altLang="zh-CN" dirty="0" smtClean="0"/>
              <a:t>R* Tree Indies in Existing Market Packages</a:t>
            </a:r>
          </a:p>
          <a:p>
            <a:pPr lvl="1"/>
            <a:r>
              <a:rPr lang="en-US" altLang="zh-CN" dirty="0" smtClean="0"/>
              <a:t>Full Pruning</a:t>
            </a:r>
          </a:p>
          <a:p>
            <a:pPr lvl="1"/>
            <a:r>
              <a:rPr lang="en-US" altLang="zh-CN" dirty="0" smtClean="0"/>
              <a:t>Partial Pruning</a:t>
            </a:r>
            <a:endParaRPr lang="zh-CN" altLang="en-US" b="1" i="1" dirty="0" smtClean="0"/>
          </a:p>
          <a:p>
            <a:r>
              <a:rPr lang="en-US" altLang="zh-CN" dirty="0" smtClean="0"/>
              <a:t>Post-processing</a:t>
            </a:r>
            <a:endParaRPr lang="zh-CN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Partial Pruning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/>
              <a:t>Full pruning prunes all members in the group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/>
              <a:t>Partial pruning prunes some members in the group</a:t>
            </a:r>
          </a:p>
          <a:p>
            <a:pPr marL="742950" lvl="2" indent="-342900"/>
            <a:r>
              <a:rPr lang="en-US" altLang="zh-CN" dirty="0" smtClean="0"/>
              <a:t>Direct attribute does not change</a:t>
            </a:r>
          </a:p>
          <a:p>
            <a:pPr marL="742950" lvl="2" indent="-342900"/>
            <a:r>
              <a:rPr lang="en-US" altLang="zh-CN" dirty="0" smtClean="0"/>
              <a:t>Estimate the best possible value for indirect attributes</a:t>
            </a:r>
          </a:p>
          <a:p>
            <a:pPr marL="742950" lvl="2" indent="-342900"/>
            <a:r>
              <a:rPr lang="en-US" altLang="zh-CN" dirty="0" smtClean="0"/>
              <a:t>Using </a:t>
            </a:r>
            <a:r>
              <a:rPr lang="en-US" altLang="zh-CN" dirty="0" err="1" smtClean="0"/>
              <a:t>tuples</a:t>
            </a:r>
            <a:r>
              <a:rPr lang="en-US" altLang="zh-CN" dirty="0" smtClean="0"/>
              <a:t> in T</a:t>
            </a:r>
            <a:r>
              <a:rPr lang="en-US" altLang="zh-CN" baseline="-25000" dirty="0" smtClean="0"/>
              <a:t>E</a:t>
            </a:r>
            <a:r>
              <a:rPr lang="en-US" altLang="zh-CN" dirty="0" smtClean="0"/>
              <a:t>’ to conduct Range Query in each </a:t>
            </a:r>
            <a:r>
              <a:rPr lang="en-US" altLang="zh-CN" u="sng" dirty="0" smtClean="0"/>
              <a:t>Source Table</a:t>
            </a:r>
          </a:p>
          <a:p>
            <a:pPr marL="742950" lvl="2" indent="-342900"/>
            <a:r>
              <a:rPr lang="en-US" altLang="zh-CN" dirty="0" smtClean="0"/>
              <a:t>Eliminate dominated combinations, if</a:t>
            </a:r>
          </a:p>
          <a:p>
            <a:pPr marL="1200150" lvl="3" indent="-342900">
              <a:buClr>
                <a:schemeClr val="tx1"/>
              </a:buClr>
            </a:pPr>
            <a:r>
              <a:rPr lang="en-US" altLang="zh-CN" i="1" dirty="0" smtClean="0"/>
              <a:t>They are dominated on all direct attributes</a:t>
            </a:r>
          </a:p>
          <a:p>
            <a:pPr marL="1200150" lvl="3" indent="-342900">
              <a:buClr>
                <a:schemeClr val="tx1"/>
              </a:buClr>
            </a:pPr>
            <a:r>
              <a:rPr lang="en-US" altLang="zh-CN" i="1" dirty="0" smtClean="0"/>
              <a:t>They are dominated on all indirect attributes according to their best estimation</a:t>
            </a:r>
            <a:endParaRPr lang="en-US" altLang="zh-CN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zh-CN" dirty="0" smtClean="0"/>
              <a:t>Partial pruning is used when full pruning cannot be applied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Partial Pruning</a:t>
            </a:r>
            <a:endParaRPr lang="zh-CN" altLang="en-US" dirty="0"/>
          </a:p>
        </p:txBody>
      </p:sp>
      <p:graphicFrame>
        <p:nvGraphicFramePr>
          <p:cNvPr id="18" name="内容占位符 3"/>
          <p:cNvGraphicFramePr>
            <a:graphicFrameLocks noGrp="1"/>
          </p:cNvGraphicFramePr>
          <p:nvPr>
            <p:ph idx="1"/>
          </p:nvPr>
        </p:nvGraphicFramePr>
        <p:xfrm>
          <a:off x="6477000" y="1524000"/>
          <a:ext cx="26670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19</a:t>
            </a:fld>
            <a:endParaRPr lang="zh-CN" altLang="en-US"/>
          </a:p>
        </p:txBody>
      </p:sp>
      <p:sp>
        <p:nvSpPr>
          <p:cNvPr id="6" name="Multiply 5"/>
          <p:cNvSpPr/>
          <p:nvPr/>
        </p:nvSpPr>
        <p:spPr>
          <a:xfrm>
            <a:off x="990600" y="3276600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95600" y="1463040"/>
          <a:ext cx="3048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32798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Q15(f3,h5)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2286000" y="34290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152400" y="1613265"/>
          <a:ext cx="2438400" cy="1587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123"/>
                <a:gridCol w="746077"/>
                <a:gridCol w="609600"/>
                <a:gridCol w="609600"/>
              </a:tblGrid>
              <a:tr h="250371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8600" y="4038600"/>
          <a:ext cx="1676399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66"/>
                <a:gridCol w="626533"/>
                <a:gridCol w="609600"/>
              </a:tblGrid>
              <a:tr h="29100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28600" y="5410200"/>
            <a:ext cx="19812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/>
              <a:t>Skyline </a:t>
            </a:r>
            <a:r>
              <a:rPr lang="en-US" altLang="zh-CN" sz="2000" i="1" dirty="0" err="1" smtClean="0"/>
              <a:t>Tuples</a:t>
            </a:r>
            <a:r>
              <a:rPr lang="en-US" altLang="zh-CN" sz="2000" i="1" dirty="0" smtClean="0"/>
              <a:t> of </a:t>
            </a:r>
          </a:p>
          <a:p>
            <a:r>
              <a:rPr lang="en-US" altLang="zh-CN" sz="2000" i="1" dirty="0" smtClean="0"/>
              <a:t>Source Tables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95600" y="5029200"/>
            <a:ext cx="27432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Newly Created Vacation Packages 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6553200" y="3612298"/>
          <a:ext cx="2514600" cy="2940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472440"/>
                <a:gridCol w="502920"/>
                <a:gridCol w="502920"/>
                <a:gridCol w="502920"/>
              </a:tblGrid>
              <a:tr h="435242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212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37721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212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411062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2" name="Right Arrow 31"/>
          <p:cNvSpPr/>
          <p:nvPr/>
        </p:nvSpPr>
        <p:spPr>
          <a:xfrm>
            <a:off x="6096000" y="20574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010400" y="762000"/>
            <a:ext cx="21336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Existing Vacation Packages</a:t>
            </a:r>
          </a:p>
        </p:txBody>
      </p:sp>
      <p:sp>
        <p:nvSpPr>
          <p:cNvPr id="22" name="Right Arrow 21"/>
          <p:cNvSpPr/>
          <p:nvPr/>
        </p:nvSpPr>
        <p:spPr>
          <a:xfrm rot="5400000">
            <a:off x="7505700" y="3009900"/>
            <a:ext cx="3048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53000" y="6019800"/>
            <a:ext cx="14478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Competitive </a:t>
            </a:r>
          </a:p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Products</a:t>
            </a:r>
          </a:p>
        </p:txBody>
      </p:sp>
      <p:sp>
        <p:nvSpPr>
          <p:cNvPr id="27" name="Oval 26"/>
          <p:cNvSpPr/>
          <p:nvPr/>
        </p:nvSpPr>
        <p:spPr>
          <a:xfrm>
            <a:off x="152400" y="1981200"/>
            <a:ext cx="2362200" cy="685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A1</a:t>
            </a:r>
            <a:endParaRPr lang="zh-CN" altLang="en-US" dirty="0"/>
          </a:p>
        </p:txBody>
      </p:sp>
      <p:sp>
        <p:nvSpPr>
          <p:cNvPr id="29" name="Oval 28"/>
          <p:cNvSpPr/>
          <p:nvPr/>
        </p:nvSpPr>
        <p:spPr>
          <a:xfrm>
            <a:off x="152400" y="4419600"/>
            <a:ext cx="1676400" cy="3810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33" name="Oval 32"/>
          <p:cNvSpPr/>
          <p:nvPr/>
        </p:nvSpPr>
        <p:spPr>
          <a:xfrm>
            <a:off x="3048000" y="1752600"/>
            <a:ext cx="2895600" cy="1447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C1={A1, B1}</a:t>
            </a:r>
            <a:endParaRPr lang="zh-CN" altLang="en-US" dirty="0"/>
          </a:p>
        </p:txBody>
      </p:sp>
      <p:sp>
        <p:nvSpPr>
          <p:cNvPr id="25" name="Oval 24"/>
          <p:cNvSpPr/>
          <p:nvPr/>
        </p:nvSpPr>
        <p:spPr>
          <a:xfrm>
            <a:off x="6400800" y="2209800"/>
            <a:ext cx="2743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8" name="Straight Arrow Connector 27"/>
          <p:cNvCxnSpPr>
            <a:stCxn id="27" idx="6"/>
            <a:endCxn id="33" idx="2"/>
          </p:cNvCxnSpPr>
          <p:nvPr/>
        </p:nvCxnSpPr>
        <p:spPr>
          <a:xfrm>
            <a:off x="2514600" y="23241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6"/>
            <a:endCxn id="33" idx="2"/>
          </p:cNvCxnSpPr>
          <p:nvPr/>
        </p:nvCxnSpPr>
        <p:spPr>
          <a:xfrm flipV="1">
            <a:off x="1828800" y="2476500"/>
            <a:ext cx="1219200" cy="2133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52400" y="533400"/>
            <a:ext cx="2164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strike="sngStrike" dirty="0" smtClean="0"/>
              <a:t>Full Pruning</a:t>
            </a:r>
            <a:endParaRPr lang="zh-CN" altLang="en-US" sz="3200" strike="sngStrike" dirty="0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3" grpId="0" animBg="1"/>
      <p:bldP spid="25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Skyline, Related Work</a:t>
            </a:r>
          </a:p>
          <a:p>
            <a:r>
              <a:rPr lang="en-US" altLang="zh-CN" dirty="0" smtClean="0"/>
              <a:t>Motivation</a:t>
            </a:r>
          </a:p>
          <a:p>
            <a:pPr lvl="1"/>
            <a:r>
              <a:rPr lang="en-US" altLang="zh-CN" baseline="0" dirty="0" smtClean="0"/>
              <a:t>Example</a:t>
            </a:r>
            <a:r>
              <a:rPr lang="en-US" altLang="zh-CN" dirty="0" smtClean="0"/>
              <a:t>,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Problem</a:t>
            </a:r>
            <a:r>
              <a:rPr lang="en-US" altLang="zh-CN" baseline="0" dirty="0" smtClean="0"/>
              <a:t> Definition</a:t>
            </a:r>
            <a:endParaRPr lang="en-US" altLang="zh-CN" dirty="0" smtClean="0"/>
          </a:p>
          <a:p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 smtClean="0"/>
              <a:t>Framework, Grouping, Pruning</a:t>
            </a:r>
          </a:p>
          <a:p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Synthetic, Real data</a:t>
            </a:r>
          </a:p>
          <a:p>
            <a:pPr lvl="1"/>
            <a:r>
              <a:rPr lang="en-US" dirty="0" smtClean="0"/>
              <a:t>6 factors, 4 measurements</a:t>
            </a:r>
          </a:p>
          <a:p>
            <a:r>
              <a:rPr lang="en-US" altLang="zh-CN" dirty="0" smtClean="0"/>
              <a:t>Conclusions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zh-CN" dirty="0" smtClean="0"/>
              <a:t>Meta Transformation</a:t>
            </a:r>
            <a:endParaRPr lang="zh-CN" altLang="en-US" dirty="0"/>
          </a:p>
        </p:txBody>
      </p:sp>
      <p:graphicFrame>
        <p:nvGraphicFramePr>
          <p:cNvPr id="15" name="内容占位符 3"/>
          <p:cNvGraphicFramePr>
            <a:graphicFrameLocks noGrp="1"/>
          </p:cNvGraphicFramePr>
          <p:nvPr>
            <p:ph sz="half" idx="1"/>
          </p:nvPr>
        </p:nvGraphicFramePr>
        <p:xfrm>
          <a:off x="0" y="0"/>
          <a:ext cx="342900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6858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0" y="1676400"/>
          <a:ext cx="32004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685800"/>
                <a:gridCol w="685800"/>
                <a:gridCol w="45720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ight Arrow 21"/>
          <p:cNvSpPr/>
          <p:nvPr/>
        </p:nvSpPr>
        <p:spPr>
          <a:xfrm>
            <a:off x="3276600" y="18288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ight Arrow 22"/>
          <p:cNvSpPr/>
          <p:nvPr/>
        </p:nvSpPr>
        <p:spPr>
          <a:xfrm rot="5400000">
            <a:off x="1295400" y="24384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733800" y="1676400"/>
          <a:ext cx="1828800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685800"/>
                <a:gridCol w="457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0" y="2895600"/>
          <a:ext cx="2819399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927"/>
                <a:gridCol w="768927"/>
                <a:gridCol w="768927"/>
                <a:gridCol w="512618"/>
              </a:tblGrid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Package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Price</a:t>
                      </a:r>
                      <a:endParaRPr lang="zh-CN" altLang="en-US" sz="1000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0" y="3810000"/>
          <a:ext cx="28194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33"/>
                <a:gridCol w="885967"/>
                <a:gridCol w="723900"/>
                <a:gridCol w="647700"/>
              </a:tblGrid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Hotel-cost</a:t>
                      </a:r>
                      <a:endParaRPr lang="zh-CN" altLang="en-US" sz="1000" dirty="0"/>
                    </a:p>
                  </a:txBody>
                  <a:tcPr/>
                </a:tc>
              </a:tr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3733800" y="2590800"/>
          <a:ext cx="1828799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/>
                <a:gridCol w="592015"/>
                <a:gridCol w="703385"/>
              </a:tblGrid>
              <a:tr h="352213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Flight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Flight-cost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74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74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Oval 34"/>
          <p:cNvSpPr/>
          <p:nvPr/>
        </p:nvSpPr>
        <p:spPr>
          <a:xfrm>
            <a:off x="0" y="4419600"/>
            <a:ext cx="2743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TextBox 36"/>
          <p:cNvSpPr txBox="1"/>
          <p:nvPr/>
        </p:nvSpPr>
        <p:spPr>
          <a:xfrm>
            <a:off x="0" y="5715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No inter-dominance checking for {F2} X{H2}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5193268"/>
            <a:ext cx="126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Meta-Hotel</a:t>
            </a:r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733800" y="3581400"/>
            <a:ext cx="1268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Meta-Flight</a:t>
            </a:r>
            <a:endParaRPr lang="zh-CN" altLang="en-US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7315201" y="4191000"/>
          <a:ext cx="1828799" cy="243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3399"/>
                <a:gridCol w="592015"/>
                <a:gridCol w="703385"/>
              </a:tblGrid>
              <a:tr h="21674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Min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6705600" y="4724400"/>
          <a:ext cx="2438400" cy="243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85910"/>
                <a:gridCol w="766242"/>
                <a:gridCol w="626075"/>
                <a:gridCol w="560173"/>
              </a:tblGrid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Min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6629399" y="1600200"/>
          <a:ext cx="2514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908"/>
                <a:gridCol w="769393"/>
                <a:gridCol w="628650"/>
                <a:gridCol w="628650"/>
              </a:tblGrid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Distance-to-beach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Hotel-class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Hotel-cost</a:t>
                      </a:r>
                      <a:endParaRPr lang="zh-CN" altLang="en-US" sz="1000" dirty="0"/>
                    </a:p>
                  </a:txBody>
                  <a:tcPr/>
                </a:tc>
              </a:tr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948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Right Arrow 37"/>
          <p:cNvSpPr/>
          <p:nvPr/>
        </p:nvSpPr>
        <p:spPr>
          <a:xfrm rot="5400000">
            <a:off x="1371600" y="1295400"/>
            <a:ext cx="457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0" name="Oval 39"/>
          <p:cNvSpPr/>
          <p:nvPr/>
        </p:nvSpPr>
        <p:spPr>
          <a:xfrm>
            <a:off x="0" y="685800"/>
            <a:ext cx="34290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1" name="Table 40"/>
          <p:cNvGraphicFramePr>
            <a:graphicFrameLocks noGrp="1"/>
          </p:cNvGraphicFramePr>
          <p:nvPr/>
        </p:nvGraphicFramePr>
        <p:xfrm>
          <a:off x="7315201" y="3048000"/>
          <a:ext cx="1828799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/>
                <a:gridCol w="592015"/>
                <a:gridCol w="703385"/>
              </a:tblGrid>
              <a:tr h="352213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Flight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No-of-stops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Flight-cost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74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6746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5400000">
            <a:off x="5942806" y="3657600"/>
            <a:ext cx="182959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8039100" y="3924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8382000" y="4114800"/>
            <a:ext cx="6096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Oval 46"/>
          <p:cNvSpPr/>
          <p:nvPr/>
        </p:nvSpPr>
        <p:spPr>
          <a:xfrm>
            <a:off x="2286000" y="3886200"/>
            <a:ext cx="381000" cy="1066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Oval 47"/>
          <p:cNvSpPr/>
          <p:nvPr/>
        </p:nvSpPr>
        <p:spPr>
          <a:xfrm>
            <a:off x="4876800" y="2667000"/>
            <a:ext cx="381000" cy="838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Oval 48"/>
          <p:cNvSpPr/>
          <p:nvPr/>
        </p:nvSpPr>
        <p:spPr>
          <a:xfrm>
            <a:off x="8534400" y="4648200"/>
            <a:ext cx="6096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0" name="Straight Arrow Connector 49"/>
          <p:cNvCxnSpPr>
            <a:stCxn id="46" idx="3"/>
            <a:endCxn id="47" idx="6"/>
          </p:cNvCxnSpPr>
          <p:nvPr/>
        </p:nvCxnSpPr>
        <p:spPr>
          <a:xfrm rot="5400000">
            <a:off x="5546819" y="1495144"/>
            <a:ext cx="44637" cy="5804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9" idx="3"/>
            <a:endCxn id="48" idx="6"/>
          </p:cNvCxnSpPr>
          <p:nvPr/>
        </p:nvCxnSpPr>
        <p:spPr>
          <a:xfrm rot="5400000" flipH="1">
            <a:off x="6029605" y="2314295"/>
            <a:ext cx="1822263" cy="33658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657600" y="3200400"/>
            <a:ext cx="22098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Oval 63"/>
          <p:cNvSpPr/>
          <p:nvPr/>
        </p:nvSpPr>
        <p:spPr>
          <a:xfrm>
            <a:off x="6553200" y="1905000"/>
            <a:ext cx="2743200" cy="685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A1</a:t>
            </a:r>
            <a:endParaRPr lang="zh-CN" altLang="en-US" dirty="0"/>
          </a:p>
        </p:txBody>
      </p:sp>
      <p:sp>
        <p:nvSpPr>
          <p:cNvPr id="65" name="Oval 64"/>
          <p:cNvSpPr/>
          <p:nvPr/>
        </p:nvSpPr>
        <p:spPr>
          <a:xfrm>
            <a:off x="7239000" y="3429000"/>
            <a:ext cx="2133600" cy="457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B1</a:t>
            </a:r>
            <a:endParaRPr lang="zh-CN" altLang="en-US" dirty="0"/>
          </a:p>
        </p:txBody>
      </p:sp>
      <p:sp>
        <p:nvSpPr>
          <p:cNvPr id="34" name="Oval 33"/>
          <p:cNvSpPr/>
          <p:nvPr/>
        </p:nvSpPr>
        <p:spPr>
          <a:xfrm>
            <a:off x="3657600" y="1981200"/>
            <a:ext cx="22098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9" name="Straight Arrow Connector 38"/>
          <p:cNvCxnSpPr>
            <a:stCxn id="34" idx="4"/>
            <a:endCxn id="63" idx="0"/>
          </p:cNvCxnSpPr>
          <p:nvPr/>
        </p:nvCxnSpPr>
        <p:spPr>
          <a:xfrm rot="5400000">
            <a:off x="4305300" y="27432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2" idx="4"/>
          </p:cNvCxnSpPr>
          <p:nvPr/>
        </p:nvCxnSpPr>
        <p:spPr>
          <a:xfrm rot="5400000">
            <a:off x="951706" y="40005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0" y="3276600"/>
            <a:ext cx="2743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20</a:t>
            </a:fld>
            <a:endParaRPr lang="zh-CN" altLang="en-US"/>
          </a:p>
        </p:txBody>
      </p:sp>
      <p:sp>
        <p:nvSpPr>
          <p:cNvPr id="44" name="Footer Placeholder 4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 animBg="1"/>
      <p:bldP spid="23" grpId="0" animBg="1"/>
      <p:bldP spid="35" grpId="0" animBg="1"/>
      <p:bldP spid="37" grpId="0"/>
      <p:bldP spid="17" grpId="0"/>
      <p:bldP spid="18" grpId="0"/>
      <p:bldP spid="38" grpId="0" animBg="1"/>
      <p:bldP spid="40" grpId="0" animBg="1"/>
      <p:bldP spid="46" grpId="0" animBg="1"/>
      <p:bldP spid="47" grpId="0" animBg="1"/>
      <p:bldP spid="48" grpId="0" animBg="1"/>
      <p:bldP spid="49" grpId="0" animBg="1"/>
      <p:bldP spid="63" grpId="0" animBg="1"/>
      <p:bldP spid="64" grpId="0" animBg="1"/>
      <p:bldP spid="65" grpId="0" animBg="1"/>
      <p:bldP spid="34" grpId="0" animBg="1"/>
      <p:bldP spid="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Algorithm Overview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Framework</a:t>
            </a:r>
          </a:p>
          <a:p>
            <a:r>
              <a:rPr lang="en-US" altLang="zh-CN" dirty="0" smtClean="0"/>
              <a:t>Intra-dominance checking</a:t>
            </a:r>
          </a:p>
          <a:p>
            <a:pPr lvl="1"/>
            <a:r>
              <a:rPr lang="en-US" altLang="zh-CN" dirty="0" smtClean="0"/>
              <a:t>To Find Skyline in Source Tables</a:t>
            </a:r>
          </a:p>
          <a:p>
            <a:r>
              <a:rPr lang="en-US" altLang="zh-CN" dirty="0" smtClean="0"/>
              <a:t>Inter-dominance checking</a:t>
            </a:r>
          </a:p>
          <a:p>
            <a:pPr lvl="1"/>
            <a:r>
              <a:rPr lang="en-US" altLang="zh-CN" dirty="0" smtClean="0"/>
              <a:t>Skyline in Existing Market Packages</a:t>
            </a:r>
          </a:p>
          <a:p>
            <a:pPr lvl="1"/>
            <a:r>
              <a:rPr lang="en-US" altLang="zh-CN" dirty="0" smtClean="0"/>
              <a:t>R* Tree Indies in Existing Market Packages</a:t>
            </a:r>
          </a:p>
          <a:p>
            <a:pPr lvl="1"/>
            <a:r>
              <a:rPr lang="en-US" altLang="zh-CN" dirty="0" smtClean="0"/>
              <a:t>Full Pruning</a:t>
            </a:r>
          </a:p>
          <a:p>
            <a:pPr lvl="1"/>
            <a:r>
              <a:rPr lang="en-US" altLang="zh-CN" dirty="0" smtClean="0"/>
              <a:t>Partial Pruning</a:t>
            </a:r>
            <a:endParaRPr lang="zh-CN" altLang="en-US" b="1" i="1" dirty="0" smtClean="0"/>
          </a:p>
          <a:p>
            <a:r>
              <a:rPr lang="en-US" altLang="zh-CN" dirty="0" smtClean="0"/>
              <a:t>Post-processing</a:t>
            </a:r>
            <a:endParaRPr lang="zh-CN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altLang="zh-CN" dirty="0" smtClean="0"/>
              <a:t>Post-processing</a:t>
            </a:r>
            <a:endParaRPr lang="zh-CN" alt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More than one indirect attributes</a:t>
            </a:r>
          </a:p>
          <a:p>
            <a:pPr lvl="1"/>
            <a:r>
              <a:rPr lang="en-US" altLang="zh-CN" dirty="0" smtClean="0"/>
              <a:t>Calculation</a:t>
            </a:r>
          </a:p>
          <a:p>
            <a:pPr lvl="2"/>
            <a:r>
              <a:rPr lang="en-US" altLang="zh-CN" dirty="0" smtClean="0"/>
              <a:t>Previous algorithm </a:t>
            </a:r>
            <a:r>
              <a:rPr lang="en-US" altLang="zh-CN" dirty="0" smtClean="0">
                <a:sym typeface="Wingdings" pitchFamily="2" charset="2"/>
              </a:rPr>
              <a:t></a:t>
            </a:r>
            <a:r>
              <a:rPr lang="en-US" altLang="zh-CN" dirty="0" smtClean="0"/>
              <a:t> Intra-dominance checking </a:t>
            </a:r>
          </a:p>
          <a:p>
            <a:pPr lvl="1"/>
            <a:r>
              <a:rPr lang="en-US" altLang="zh-CN" dirty="0" smtClean="0"/>
              <a:t>Any existing Skyline algorithm</a:t>
            </a:r>
          </a:p>
          <a:p>
            <a:pPr lvl="1"/>
            <a:r>
              <a:rPr lang="en-US" altLang="zh-CN" dirty="0" smtClean="0"/>
              <a:t>Post-processing cost depends on the size of Competitive Products</a:t>
            </a:r>
            <a:endParaRPr lang="zh-CN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Skyline, Related Work</a:t>
            </a:r>
          </a:p>
          <a:p>
            <a:r>
              <a:rPr lang="en-US" altLang="zh-CN" dirty="0" smtClean="0"/>
              <a:t>Motivation</a:t>
            </a:r>
          </a:p>
          <a:p>
            <a:pPr lvl="1"/>
            <a:r>
              <a:rPr lang="en-US" altLang="zh-CN" baseline="0" dirty="0" smtClean="0"/>
              <a:t>Example</a:t>
            </a:r>
            <a:r>
              <a:rPr lang="en-US" altLang="zh-CN" dirty="0" smtClean="0"/>
              <a:t>,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Problem</a:t>
            </a:r>
            <a:r>
              <a:rPr lang="en-US" altLang="zh-CN" baseline="0" dirty="0" smtClean="0"/>
              <a:t> Definition</a:t>
            </a:r>
            <a:endParaRPr lang="en-US" altLang="zh-CN" dirty="0" smtClean="0"/>
          </a:p>
          <a:p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 smtClean="0"/>
              <a:t>Framework, Grouping, Pruning</a:t>
            </a:r>
          </a:p>
          <a:p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Synthetic, Real data</a:t>
            </a:r>
          </a:p>
          <a:p>
            <a:pPr lvl="1"/>
            <a:r>
              <a:rPr lang="en-US" dirty="0" smtClean="0"/>
              <a:t>6 factors, 4 measurements</a:t>
            </a:r>
          </a:p>
          <a:p>
            <a:r>
              <a:rPr lang="en-US" altLang="zh-CN" dirty="0" smtClean="0"/>
              <a:t>Conclusions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Pentium IV 2.4GHz PC with 4GB memory, Linux platform, C++</a:t>
            </a:r>
          </a:p>
          <a:p>
            <a:r>
              <a:rPr lang="en-US" altLang="zh-CN" dirty="0" smtClean="0"/>
              <a:t>Synthetic anti-correlated datasets</a:t>
            </a:r>
          </a:p>
          <a:p>
            <a:r>
              <a:rPr lang="en-US" altLang="zh-CN" dirty="0" smtClean="0"/>
              <a:t>Real datasets, Travel Agency A and Travel Agency B</a:t>
            </a:r>
          </a:p>
          <a:p>
            <a:pPr lvl="1"/>
            <a:r>
              <a:rPr lang="en-US" altLang="zh-CN" dirty="0" smtClean="0"/>
              <a:t>A, 296 packages, 1014 hotels and 4394 </a:t>
            </a:r>
            <a:r>
              <a:rPr lang="en-US" altLang="zh-CN" dirty="0" err="1" smtClean="0"/>
              <a:t>ﬂights</a:t>
            </a:r>
            <a:r>
              <a:rPr lang="en-US" altLang="zh-CN" dirty="0" smtClean="0"/>
              <a:t> </a:t>
            </a:r>
          </a:p>
          <a:p>
            <a:pPr lvl="1"/>
            <a:r>
              <a:rPr lang="en-US" altLang="zh-CN" dirty="0" smtClean="0"/>
              <a:t>B, 149 packages, 995 hotels and 866 </a:t>
            </a:r>
            <a:r>
              <a:rPr lang="en-US" altLang="zh-CN" dirty="0" err="1" smtClean="0"/>
              <a:t>ﬂights</a:t>
            </a:r>
            <a:endParaRPr lang="en-US" altLang="zh-CN" dirty="0" smtClean="0"/>
          </a:p>
          <a:p>
            <a:r>
              <a:rPr lang="en-US" altLang="zh-CN" dirty="0" smtClean="0"/>
              <a:t>Implementation</a:t>
            </a:r>
          </a:p>
          <a:p>
            <a:pPr lvl="1"/>
            <a:r>
              <a:rPr lang="en-US" altLang="zh-CN" dirty="0" smtClean="0"/>
              <a:t>Algorithm for Creating Competitive Products (ACCP)</a:t>
            </a:r>
          </a:p>
          <a:p>
            <a:pPr lvl="1"/>
            <a:r>
              <a:rPr lang="en-US" altLang="zh-CN" dirty="0" smtClean="0"/>
              <a:t>Baseline algorithm </a:t>
            </a:r>
          </a:p>
          <a:p>
            <a:pPr lvl="1"/>
            <a:r>
              <a:rPr lang="en-US" altLang="zh-CN" dirty="0" smtClean="0"/>
              <a:t>Naïve algorithm 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24</a:t>
            </a:fld>
            <a:endParaRPr lang="zh-CN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95600" y="4572000"/>
          <a:ext cx="5943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550"/>
                <a:gridCol w="1530850"/>
                <a:gridCol w="1257300"/>
                <a:gridCol w="1485900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Skyline in tables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R* Tree</a:t>
                      </a:r>
                      <a:endParaRPr lang="zh-CN" altLang="en-US" dirty="0" smtClean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Full</a:t>
                      </a:r>
                      <a:r>
                        <a:rPr lang="en-US" altLang="zh-CN" baseline="0" dirty="0" smtClean="0"/>
                        <a:t> </a:t>
                      </a:r>
                      <a:r>
                        <a:rPr lang="en-US" altLang="zh-CN" dirty="0" smtClean="0"/>
                        <a:t>&amp; Partial Pruning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ACCP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Yes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Naïve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Synthetic Datasets</a:t>
            </a:r>
            <a:endParaRPr lang="zh-CN" alt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262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2063"/>
                <a:gridCol w="996537"/>
              </a:tblGrid>
              <a:tr h="33020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Parameters</a:t>
                      </a:r>
                      <a:endParaRPr lang="zh-CN" altLang="en-US" sz="12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Default value</a:t>
                      </a:r>
                      <a:endParaRPr lang="zh-CN" altLang="en-US" sz="1200" dirty="0"/>
                    </a:p>
                  </a:txBody>
                  <a:tcPr marL="82142" marR="82142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No. of attributes in each source table </a:t>
                      </a:r>
                      <a:endParaRPr lang="zh-CN" altLang="en-US" sz="14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 marL="82142" marR="82142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No. of indirect attributes in a product table </a:t>
                      </a:r>
                      <a:endParaRPr lang="zh-CN" altLang="en-US" sz="14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 marL="82142" marR="82142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No. of source tables </a:t>
                      </a:r>
                      <a:endParaRPr lang="zh-CN" altLang="en-US" sz="14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 marL="82142" marR="82142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No.</a:t>
                      </a:r>
                      <a:r>
                        <a:rPr lang="en-US" altLang="zh-CN" sz="1400" baseline="0" dirty="0" smtClean="0"/>
                        <a:t> of clusters in each source table</a:t>
                      </a:r>
                      <a:endParaRPr lang="zh-CN" altLang="en-US" sz="14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 marL="82142" marR="82142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Size of existing</a:t>
                      </a:r>
                      <a:r>
                        <a:rPr lang="en-US" altLang="zh-CN" sz="1400" baseline="0" dirty="0" smtClean="0"/>
                        <a:t> packages</a:t>
                      </a:r>
                      <a:endParaRPr lang="zh-CN" altLang="en-US" sz="14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5M</a:t>
                      </a:r>
                      <a:endParaRPr lang="zh-CN" altLang="en-US" sz="1400" dirty="0"/>
                    </a:p>
                  </a:txBody>
                  <a:tcPr marL="82142" marR="82142"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Size of each source table</a:t>
                      </a:r>
                      <a:endParaRPr lang="zh-CN" altLang="en-US" sz="14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100k</a:t>
                      </a:r>
                      <a:endParaRPr lang="zh-CN" altLang="en-US" sz="1400" dirty="0"/>
                    </a:p>
                  </a:txBody>
                  <a:tcPr marL="82142" marR="82142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Schema is similar </a:t>
            </a:r>
            <a:r>
              <a:rPr lang="en-US" altLang="zh-CN" smtClean="0"/>
              <a:t>to our example</a:t>
            </a:r>
            <a:endParaRPr lang="en-US" altLang="zh-CN" dirty="0" smtClean="0"/>
          </a:p>
          <a:p>
            <a:r>
              <a:rPr lang="en-US" altLang="zh-CN" dirty="0" smtClean="0"/>
              <a:t>Anti-correlated</a:t>
            </a:r>
          </a:p>
          <a:p>
            <a:r>
              <a:rPr lang="en-US" altLang="zh-CN" dirty="0" smtClean="0"/>
              <a:t>6 factors</a:t>
            </a:r>
          </a:p>
          <a:p>
            <a:r>
              <a:rPr lang="en-US" altLang="zh-CN" dirty="0" smtClean="0"/>
              <a:t>Measurement</a:t>
            </a:r>
          </a:p>
          <a:p>
            <a:pPr lvl="1"/>
            <a:r>
              <a:rPr lang="en-US" altLang="zh-CN" dirty="0" smtClean="0"/>
              <a:t>Execution time</a:t>
            </a:r>
          </a:p>
          <a:p>
            <a:pPr lvl="1"/>
            <a:r>
              <a:rPr lang="en-US" altLang="zh-CN" dirty="0" smtClean="0"/>
              <a:t>Pruning Power</a:t>
            </a:r>
          </a:p>
          <a:p>
            <a:pPr lvl="1"/>
            <a:r>
              <a:rPr lang="en-US" altLang="zh-CN" dirty="0" smtClean="0"/>
              <a:t>Ratio of Competitive Products out of all combinations</a:t>
            </a:r>
          </a:p>
          <a:p>
            <a:pPr lvl="1"/>
            <a:r>
              <a:rPr lang="en-US" altLang="zh-CN" dirty="0" smtClean="0"/>
              <a:t> Memory Usage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25</a:t>
            </a:fld>
            <a:endParaRPr lang="zh-CN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lang="zh-CN" altLang="en-US" dirty="0"/>
          </a:p>
        </p:txBody>
      </p:sp>
      <p:pic>
        <p:nvPicPr>
          <p:cNvPr id="5" name="Picture 13" descr="C:\Users\hp\Desktop\pic\Execution_SET1.ep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420824"/>
            <a:ext cx="4038600" cy="2884714"/>
          </a:xfrm>
          <a:prstGeom prst="rect">
            <a:avLst/>
          </a:prstGeom>
          <a:noFill/>
        </p:spPr>
      </p:pic>
      <p:pic>
        <p:nvPicPr>
          <p:cNvPr id="6" name="Picture 6" descr="C:\Users\hp\Desktop\pic\Prop._SET1.ep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4648200" y="2420824"/>
            <a:ext cx="4038600" cy="2884714"/>
          </a:xfrm>
          <a:prstGeom prst="rect">
            <a:avLst/>
          </a:prstGeom>
          <a:noFill/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26</a:t>
            </a:fld>
            <a:endParaRPr lang="zh-CN" alt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3733800" y="1676400"/>
            <a:ext cx="1371600" cy="685800"/>
          </a:xfrm>
          <a:prstGeom prst="wedgeRoundRectCallout">
            <a:avLst>
              <a:gd name="adj1" fmla="val -87931"/>
              <a:gd name="adj2" fmla="val -517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From 100k to 500k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228600" y="4953000"/>
            <a:ext cx="1828800" cy="990600"/>
          </a:xfrm>
          <a:prstGeom prst="wedgeRoundRectCallout">
            <a:avLst>
              <a:gd name="adj1" fmla="val 86191"/>
              <a:gd name="adj2" fmla="val -14860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Full pruning &amp; partial pruning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6858000" y="990600"/>
            <a:ext cx="1600200" cy="914400"/>
          </a:xfrm>
          <a:prstGeom prst="wedgeRoundRectCallout">
            <a:avLst>
              <a:gd name="adj1" fmla="val -35949"/>
              <a:gd name="adj2" fmla="val 111395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T</a:t>
            </a:r>
            <a:r>
              <a:rPr lang="en-US" altLang="zh-CN" sz="1600" baseline="-25000" dirty="0" smtClean="0">
                <a:solidFill>
                  <a:schemeClr val="tx1"/>
                </a:solidFill>
              </a:rPr>
              <a:t>Q</a:t>
            </a:r>
            <a:r>
              <a:rPr lang="en-US" altLang="zh-CN" sz="1600" dirty="0" smtClean="0">
                <a:solidFill>
                  <a:schemeClr val="tx1"/>
                </a:solidFill>
              </a:rPr>
              <a:t>, T</a:t>
            </a:r>
            <a:r>
              <a:rPr lang="en-US" altLang="zh-CN" sz="1600" baseline="-25000" dirty="0" smtClean="0">
                <a:solidFill>
                  <a:schemeClr val="tx1"/>
                </a:solidFill>
              </a:rPr>
              <a:t>Q</a:t>
            </a:r>
            <a:r>
              <a:rPr lang="en-US" altLang="zh-CN" sz="1600" dirty="0" smtClean="0">
                <a:solidFill>
                  <a:schemeClr val="tx1"/>
                </a:solidFill>
              </a:rPr>
              <a:t>’, T</a:t>
            </a:r>
            <a:r>
              <a:rPr lang="en-US" altLang="zh-CN" sz="1600" baseline="-25000" dirty="0" smtClean="0">
                <a:solidFill>
                  <a:schemeClr val="tx1"/>
                </a:solidFill>
              </a:rPr>
              <a:t>R</a:t>
            </a:r>
            <a:r>
              <a:rPr lang="en-US" altLang="zh-CN" sz="1600" baseline="300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 smtClean="0">
                <a:solidFill>
                  <a:schemeClr val="tx1"/>
                </a:solidFill>
              </a:rPr>
              <a:t> SKY</a:t>
            </a:r>
            <a:endParaRPr lang="en-US" altLang="zh-CN" sz="1600" baseline="-25000" dirty="0" smtClean="0">
              <a:solidFill>
                <a:schemeClr val="tx1"/>
              </a:solidFill>
            </a:endParaRPr>
          </a:p>
        </p:txBody>
      </p:sp>
      <p:sp>
        <p:nvSpPr>
          <p:cNvPr id="11" name="Rounded Rectangular Callout 10"/>
          <p:cNvSpPr/>
          <p:nvPr/>
        </p:nvSpPr>
        <p:spPr>
          <a:xfrm>
            <a:off x="4495800" y="5638800"/>
            <a:ext cx="1828800" cy="914400"/>
          </a:xfrm>
          <a:prstGeom prst="wedgeRoundRectCallout">
            <a:avLst>
              <a:gd name="adj1" fmla="val 67426"/>
              <a:gd name="adj2" fmla="val -28262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Pruning Power</a:t>
            </a:r>
          </a:p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slightly increases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4" name="Content Placeholder 5"/>
          <p:cNvGraphicFramePr>
            <a:graphicFrameLocks/>
          </p:cNvGraphicFramePr>
          <p:nvPr/>
        </p:nvGraphicFramePr>
        <p:xfrm>
          <a:off x="0" y="0"/>
          <a:ext cx="3048000" cy="214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897"/>
                <a:gridCol w="75210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Parameters</a:t>
                      </a:r>
                      <a:endParaRPr lang="zh-CN" altLang="en-US" sz="12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Default value</a:t>
                      </a:r>
                      <a:endParaRPr lang="zh-CN" altLang="en-US" sz="1200" dirty="0"/>
                    </a:p>
                  </a:txBody>
                  <a:tcPr marL="82142" marR="82142"/>
                </a:tc>
              </a:tr>
              <a:tr h="3144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 of attributes in each source table 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34595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 of indirect attributes in a product table 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 of source tables 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</a:t>
                      </a:r>
                      <a:r>
                        <a:rPr lang="en-US" altLang="zh-CN" sz="1000" baseline="0" dirty="0" smtClean="0"/>
                        <a:t> of clusters in each source table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Size of existing</a:t>
                      </a:r>
                      <a:r>
                        <a:rPr lang="en-US" altLang="zh-CN" sz="1000" baseline="0" dirty="0" smtClean="0"/>
                        <a:t> packages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5M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Size of each source table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100k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</a:tbl>
          </a:graphicData>
        </a:graphic>
      </p:graphicFrame>
      <p:sp>
        <p:nvSpPr>
          <p:cNvPr id="15" name="Oval 14"/>
          <p:cNvSpPr/>
          <p:nvPr/>
        </p:nvSpPr>
        <p:spPr>
          <a:xfrm>
            <a:off x="-76200" y="1828800"/>
            <a:ext cx="3200400" cy="3810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lang="zh-CN" altLang="en-US" dirty="0"/>
          </a:p>
        </p:txBody>
      </p:sp>
      <p:pic>
        <p:nvPicPr>
          <p:cNvPr id="9" name="Content Placeholder 8" descr="C:\Users\hp\Desktop\pic\Execution_SET2.eps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457200" y="2420824"/>
            <a:ext cx="4038600" cy="2884714"/>
          </a:xfrm>
          <a:prstGeom prst="rect">
            <a:avLst/>
          </a:prstGeom>
          <a:noFill/>
        </p:spPr>
      </p:pic>
      <p:pic>
        <p:nvPicPr>
          <p:cNvPr id="12" name="Picture 7" descr="C:\Users\hp\Desktop\pic\Prop._SET2.eps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 bwMode="auto">
          <a:xfrm>
            <a:off x="4648200" y="2420824"/>
            <a:ext cx="4038600" cy="2884714"/>
          </a:xfrm>
          <a:prstGeom prst="rect">
            <a:avLst/>
          </a:prstGeom>
          <a:noFill/>
        </p:spPr>
      </p:pic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27</a:t>
            </a:fld>
            <a:endParaRPr lang="zh-CN" altLang="en-US"/>
          </a:p>
        </p:txBody>
      </p:sp>
      <p:sp>
        <p:nvSpPr>
          <p:cNvPr id="6" name="Rounded Rectangular Callout 5"/>
          <p:cNvSpPr/>
          <p:nvPr/>
        </p:nvSpPr>
        <p:spPr>
          <a:xfrm>
            <a:off x="3505200" y="1676400"/>
            <a:ext cx="1371600" cy="685800"/>
          </a:xfrm>
          <a:prstGeom prst="wedgeRoundRectCallout">
            <a:avLst>
              <a:gd name="adj1" fmla="val -80524"/>
              <a:gd name="adj2" fmla="val -3903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From 2.5M to 10M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0" y="0"/>
          <a:ext cx="3048000" cy="214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897"/>
                <a:gridCol w="752103"/>
              </a:tblGrid>
              <a:tr h="38100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Parameters</a:t>
                      </a:r>
                      <a:endParaRPr lang="zh-CN" altLang="en-US" sz="12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Default value</a:t>
                      </a:r>
                      <a:endParaRPr lang="zh-CN" altLang="en-US" sz="1200" dirty="0"/>
                    </a:p>
                  </a:txBody>
                  <a:tcPr marL="82142" marR="82142"/>
                </a:tc>
              </a:tr>
              <a:tr h="31442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 of attributes in each source table 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34595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 of indirect attributes in a product table 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 of source tables 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No.</a:t>
                      </a:r>
                      <a:r>
                        <a:rPr lang="en-US" altLang="zh-CN" sz="1000" baseline="0" dirty="0" smtClean="0"/>
                        <a:t> of clusters in each source table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6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Size of existing</a:t>
                      </a:r>
                      <a:r>
                        <a:rPr lang="en-US" altLang="zh-CN" sz="1000" baseline="0" dirty="0" smtClean="0"/>
                        <a:t> packages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5M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  <a:tr h="22045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Size of each source table</a:t>
                      </a:r>
                      <a:endParaRPr lang="zh-CN" altLang="en-US" sz="1000" dirty="0"/>
                    </a:p>
                  </a:txBody>
                  <a:tcPr marL="82142" marR="82142"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100k</a:t>
                      </a:r>
                      <a:endParaRPr lang="zh-CN" altLang="en-US" sz="1000" dirty="0"/>
                    </a:p>
                  </a:txBody>
                  <a:tcPr marL="82142" marR="82142"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0" y="1600200"/>
            <a:ext cx="3124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228600" y="4953000"/>
            <a:ext cx="1828800" cy="990600"/>
          </a:xfrm>
          <a:prstGeom prst="wedgeRoundRectCallout">
            <a:avLst>
              <a:gd name="adj1" fmla="val 86191"/>
              <a:gd name="adj2" fmla="val -14860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More competitive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419600" y="5029200"/>
            <a:ext cx="1828800" cy="990600"/>
          </a:xfrm>
          <a:prstGeom prst="wedgeRoundRectCallout">
            <a:avLst>
              <a:gd name="adj1" fmla="val 86191"/>
              <a:gd name="adj2" fmla="val -148609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Slightly decreases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Experiments</a:t>
            </a:r>
            <a:endParaRPr lang="zh-CN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28</a:t>
            </a:fld>
            <a:endParaRPr lang="zh-CN" altLang="en-US"/>
          </a:p>
        </p:txBody>
      </p:sp>
      <p:pic>
        <p:nvPicPr>
          <p:cNvPr id="6" name="Picture 2" descr="C:\Users\hp\Desktop\pic\evpa.eps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905000"/>
            <a:ext cx="4038600" cy="2884488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609600" y="5105400"/>
            <a:ext cx="3920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Travel Agency A Package Generation Set</a:t>
            </a:r>
            <a:endParaRPr lang="zh-CN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4876800" y="1371600"/>
            <a:ext cx="3886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buFont typeface="+mj-lt"/>
              <a:buAutoNum type="arabicPeriod"/>
            </a:pPr>
            <a:r>
              <a:rPr lang="en-US" altLang="zh-CN" dirty="0" smtClean="0"/>
              <a:t>A, 296 packages, 1014 hotels and 4394 </a:t>
            </a:r>
            <a:r>
              <a:rPr lang="en-US" altLang="zh-CN" dirty="0" err="1" smtClean="0"/>
              <a:t>ﬂights</a:t>
            </a:r>
            <a:r>
              <a:rPr lang="en-US" altLang="zh-CN" dirty="0" smtClean="0"/>
              <a:t> . B, 149 packages, 995 hotels and 866 </a:t>
            </a:r>
            <a:r>
              <a:rPr lang="en-US" altLang="zh-CN" dirty="0" err="1" smtClean="0"/>
              <a:t>ﬂights</a:t>
            </a:r>
            <a:endParaRPr lang="en-US" altLang="zh-CN" dirty="0" smtClean="0"/>
          </a:p>
          <a:p>
            <a:pPr marL="342900" lvl="2" indent="-342900">
              <a:buFont typeface="+mj-lt"/>
              <a:buAutoNum type="arabicPeriod"/>
            </a:pPr>
            <a:r>
              <a:rPr lang="en-US" altLang="zh-CN" dirty="0" smtClean="0"/>
              <a:t>Source tables from B, and Package from A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altLang="zh-CN" dirty="0" smtClean="0"/>
              <a:t>Vary discount from 0 to 0.50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altLang="zh-CN" dirty="0" smtClean="0"/>
              <a:t>Efficiency </a:t>
            </a:r>
          </a:p>
          <a:p>
            <a:pPr marL="800100" lvl="3" indent="-342900"/>
            <a:r>
              <a:rPr lang="en-US" altLang="zh-CN" dirty="0" smtClean="0"/>
              <a:t>ACCP(44.74s) and Baseline (84.47s)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altLang="zh-CN" dirty="0" smtClean="0"/>
              <a:t>|SKY|/|T</a:t>
            </a:r>
            <a:r>
              <a:rPr lang="en-US" altLang="zh-CN" baseline="-25000" dirty="0" smtClean="0"/>
              <a:t>Q</a:t>
            </a:r>
            <a:r>
              <a:rPr lang="en-US" altLang="zh-CN" dirty="0" smtClean="0"/>
              <a:t>|</a:t>
            </a:r>
          </a:p>
          <a:p>
            <a:pPr marL="342900" lvl="2" indent="-342900">
              <a:buFont typeface="+mj-lt"/>
              <a:buAutoNum type="arabicPeriod"/>
            </a:pPr>
            <a:r>
              <a:rPr lang="en-US" altLang="zh-CN" dirty="0" smtClean="0"/>
              <a:t>|DOM|/|T</a:t>
            </a:r>
            <a:r>
              <a:rPr lang="en-US" altLang="zh-CN" baseline="-25000" dirty="0" smtClean="0"/>
              <a:t>E</a:t>
            </a:r>
            <a:r>
              <a:rPr lang="en-US" altLang="zh-CN" dirty="0" smtClean="0"/>
              <a:t>|</a:t>
            </a:r>
          </a:p>
          <a:p>
            <a:endParaRPr lang="en-US" altLang="zh-CN" dirty="0" smtClean="0"/>
          </a:p>
        </p:txBody>
      </p:sp>
      <p:sp>
        <p:nvSpPr>
          <p:cNvPr id="7" name="Rounded Rectangular Callout 6"/>
          <p:cNvSpPr/>
          <p:nvPr/>
        </p:nvSpPr>
        <p:spPr>
          <a:xfrm>
            <a:off x="838200" y="1143000"/>
            <a:ext cx="1371600" cy="762000"/>
          </a:xfrm>
          <a:prstGeom prst="wedgeRoundRectCallout">
            <a:avLst>
              <a:gd name="adj1" fmla="val 53140"/>
              <a:gd name="adj2" fmla="val 8596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DOM</a:t>
            </a:r>
          </a:p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SKY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Skyline, Related Work</a:t>
            </a:r>
          </a:p>
          <a:p>
            <a:r>
              <a:rPr lang="en-US" altLang="zh-CN" dirty="0" smtClean="0"/>
              <a:t>Motivation</a:t>
            </a:r>
          </a:p>
          <a:p>
            <a:pPr lvl="1"/>
            <a:r>
              <a:rPr lang="en-US" altLang="zh-CN" baseline="0" dirty="0" smtClean="0"/>
              <a:t>Example</a:t>
            </a:r>
            <a:r>
              <a:rPr lang="en-US" altLang="zh-CN" dirty="0" smtClean="0"/>
              <a:t>,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Problem</a:t>
            </a:r>
            <a:r>
              <a:rPr lang="en-US" altLang="zh-CN" baseline="0" dirty="0" smtClean="0"/>
              <a:t> Definition</a:t>
            </a:r>
            <a:endParaRPr lang="en-US" altLang="zh-CN" dirty="0" smtClean="0"/>
          </a:p>
          <a:p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 smtClean="0"/>
              <a:t>Framework, Grouping, Pruning</a:t>
            </a:r>
          </a:p>
          <a:p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Synthetic, Real data</a:t>
            </a:r>
          </a:p>
          <a:p>
            <a:pPr lvl="1"/>
            <a:r>
              <a:rPr lang="en-US" dirty="0" smtClean="0"/>
              <a:t>6 factors, 4 measurements</a:t>
            </a:r>
          </a:p>
          <a:p>
            <a:r>
              <a:rPr lang="en-US" altLang="zh-CN" dirty="0" smtClean="0"/>
              <a:t>Conclusions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29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Skyline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Definition</a:t>
            </a:r>
          </a:p>
          <a:p>
            <a:pPr lvl="1"/>
            <a:r>
              <a:rPr lang="en-US" altLang="zh-CN" sz="2400" dirty="0" smtClean="0"/>
              <a:t>Skyline contains the points which are not dominated by others</a:t>
            </a:r>
          </a:p>
          <a:p>
            <a:r>
              <a:rPr lang="en-US" altLang="zh-CN" sz="2800" dirty="0" smtClean="0"/>
              <a:t>Hotel searching problem</a:t>
            </a:r>
          </a:p>
          <a:p>
            <a:pPr lvl="1"/>
            <a:r>
              <a:rPr lang="en-US" altLang="zh-CN" sz="2400" dirty="0" smtClean="0"/>
              <a:t>Distance to beach VS Price</a:t>
            </a:r>
          </a:p>
          <a:p>
            <a:pPr lvl="1"/>
            <a:r>
              <a:rPr lang="en-US" altLang="zh-CN" sz="2400" dirty="0" smtClean="0"/>
              <a:t>Dominance</a:t>
            </a:r>
          </a:p>
          <a:p>
            <a:pPr lvl="1"/>
            <a:r>
              <a:rPr lang="en-US" altLang="zh-CN" sz="2400" dirty="0" smtClean="0"/>
              <a:t>Skyline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3</a:t>
            </a:fld>
            <a:endParaRPr lang="zh-CN" altLang="en-US"/>
          </a:p>
        </p:txBody>
      </p:sp>
      <p:grpSp>
        <p:nvGrpSpPr>
          <p:cNvPr id="4" name="Group 80"/>
          <p:cNvGrpSpPr/>
          <p:nvPr/>
        </p:nvGrpSpPr>
        <p:grpSpPr>
          <a:xfrm>
            <a:off x="4227263" y="3733800"/>
            <a:ext cx="4916737" cy="3188732"/>
            <a:chOff x="4191000" y="3429000"/>
            <a:chExt cx="4916737" cy="3188732"/>
          </a:xfrm>
        </p:grpSpPr>
        <p:cxnSp>
          <p:nvCxnSpPr>
            <p:cNvPr id="7" name="直接箭头连接符 60"/>
            <p:cNvCxnSpPr/>
            <p:nvPr/>
          </p:nvCxnSpPr>
          <p:spPr>
            <a:xfrm>
              <a:off x="4876800" y="6170987"/>
              <a:ext cx="4040188" cy="14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箭头连接符 61"/>
            <p:cNvCxnSpPr/>
            <p:nvPr/>
          </p:nvCxnSpPr>
          <p:spPr>
            <a:xfrm rot="5400000" flipH="1" flipV="1">
              <a:off x="3544608" y="4837392"/>
              <a:ext cx="2665787" cy="140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4191000" y="3429000"/>
              <a:ext cx="5443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Dist</a:t>
              </a:r>
              <a:endParaRPr lang="zh-CN" alt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458200" y="6248400"/>
              <a:ext cx="6495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Price</a:t>
              </a:r>
              <a:endParaRPr lang="zh-CN" altLang="en-US" dirty="0"/>
            </a:p>
          </p:txBody>
        </p:sp>
      </p:grpSp>
      <p:grpSp>
        <p:nvGrpSpPr>
          <p:cNvPr id="5" name="Group 108"/>
          <p:cNvGrpSpPr/>
          <p:nvPr/>
        </p:nvGrpSpPr>
        <p:grpSpPr>
          <a:xfrm>
            <a:off x="5459058" y="3657600"/>
            <a:ext cx="2999142" cy="2715399"/>
            <a:chOff x="4800600" y="2819400"/>
            <a:chExt cx="2999142" cy="2715399"/>
          </a:xfrm>
        </p:grpSpPr>
        <p:sp>
          <p:nvSpPr>
            <p:cNvPr id="9" name="流程图: 联系 47"/>
            <p:cNvSpPr/>
            <p:nvPr/>
          </p:nvSpPr>
          <p:spPr>
            <a:xfrm>
              <a:off x="5029200" y="3581400"/>
              <a:ext cx="110690" cy="11341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流程图: 联系 48"/>
            <p:cNvSpPr/>
            <p:nvPr/>
          </p:nvSpPr>
          <p:spPr>
            <a:xfrm>
              <a:off x="5334000" y="4419600"/>
              <a:ext cx="110690" cy="11341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流程图: 联系 49"/>
            <p:cNvSpPr/>
            <p:nvPr/>
          </p:nvSpPr>
          <p:spPr>
            <a:xfrm>
              <a:off x="6096000" y="4876800"/>
              <a:ext cx="110690" cy="11341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流程图: 联系 50"/>
            <p:cNvSpPr/>
            <p:nvPr/>
          </p:nvSpPr>
          <p:spPr>
            <a:xfrm>
              <a:off x="6781800" y="5334000"/>
              <a:ext cx="110690" cy="11341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流程图: 联系 51"/>
            <p:cNvSpPr/>
            <p:nvPr/>
          </p:nvSpPr>
          <p:spPr>
            <a:xfrm>
              <a:off x="6781800" y="4382387"/>
              <a:ext cx="110690" cy="113413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流程图: 联系 52"/>
            <p:cNvSpPr/>
            <p:nvPr/>
          </p:nvSpPr>
          <p:spPr>
            <a:xfrm>
              <a:off x="5715000" y="2819400"/>
              <a:ext cx="110690" cy="113413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流程图: 联系 53"/>
            <p:cNvSpPr/>
            <p:nvPr/>
          </p:nvSpPr>
          <p:spPr>
            <a:xfrm>
              <a:off x="6031826" y="4085736"/>
              <a:ext cx="110690" cy="113413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流程图: 联系 54"/>
            <p:cNvSpPr/>
            <p:nvPr/>
          </p:nvSpPr>
          <p:spPr>
            <a:xfrm>
              <a:off x="5423031" y="3276600"/>
              <a:ext cx="110690" cy="113413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流程图: 联系 55"/>
            <p:cNvSpPr/>
            <p:nvPr/>
          </p:nvSpPr>
          <p:spPr>
            <a:xfrm>
              <a:off x="7315200" y="5029200"/>
              <a:ext cx="110690" cy="113413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6" name="Group 67"/>
            <p:cNvGrpSpPr/>
            <p:nvPr/>
          </p:nvGrpSpPr>
          <p:grpSpPr>
            <a:xfrm>
              <a:off x="5029200" y="3200400"/>
              <a:ext cx="2590800" cy="2209800"/>
              <a:chOff x="5181600" y="3886200"/>
              <a:chExt cx="2590800" cy="2209800"/>
            </a:xfrm>
          </p:grpSpPr>
          <p:cxnSp>
            <p:nvCxnSpPr>
              <p:cNvPr id="42" name="Straight Connector 41"/>
              <p:cNvCxnSpPr/>
              <p:nvPr/>
            </p:nvCxnSpPr>
            <p:spPr>
              <a:xfrm rot="5400000">
                <a:off x="6019800" y="5410200"/>
                <a:ext cx="457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5400000">
                <a:off x="6781800" y="5867400"/>
                <a:ext cx="457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7010400" y="6096000"/>
                <a:ext cx="762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6248400" y="5638800"/>
                <a:ext cx="762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5067300" y="4762500"/>
                <a:ext cx="838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5486400" y="5181600"/>
                <a:ext cx="7620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4953000" y="4114800"/>
                <a:ext cx="4572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5181600" y="4343400"/>
                <a:ext cx="3048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4800600" y="37338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3</a:t>
              </a:r>
              <a:endParaRPr lang="zh-CN" altLang="en-US" sz="1200" baseline="-25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53000" y="44958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5</a:t>
              </a:r>
              <a:endParaRPr lang="zh-CN" altLang="en-US" sz="1200" baseline="-25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791200" y="49530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7</a:t>
              </a:r>
              <a:endParaRPr lang="zh-CN" altLang="en-US" sz="1200" baseline="-25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477000" y="52578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9</a:t>
              </a:r>
              <a:endParaRPr lang="zh-CN" altLang="en-US" sz="1200" baseline="-250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840058" y="2847201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1</a:t>
              </a:r>
              <a:endParaRPr lang="zh-CN" altLang="en-US" sz="1200" baseline="-25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535258" y="3075801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2</a:t>
              </a:r>
              <a:endParaRPr lang="zh-CN" altLang="en-US" sz="1200" baseline="-25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144858" y="4066401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4</a:t>
              </a:r>
              <a:endParaRPr lang="zh-CN" altLang="en-US" sz="1200" baseline="-25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858000" y="44196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6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467600" y="50292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8</a:t>
              </a:r>
              <a:endParaRPr lang="zh-CN" altLang="en-US" sz="1200" baseline="-25000" dirty="0"/>
            </a:p>
          </p:txBody>
        </p:sp>
      </p:grpSp>
      <p:grpSp>
        <p:nvGrpSpPr>
          <p:cNvPr id="18" name="Group 107"/>
          <p:cNvGrpSpPr/>
          <p:nvPr/>
        </p:nvGrpSpPr>
        <p:grpSpPr>
          <a:xfrm>
            <a:off x="76200" y="4355068"/>
            <a:ext cx="3429000" cy="2502932"/>
            <a:chOff x="304800" y="4038600"/>
            <a:chExt cx="3429000" cy="2502932"/>
          </a:xfrm>
        </p:grpSpPr>
        <p:grpSp>
          <p:nvGrpSpPr>
            <p:cNvPr id="19" name="Group 83"/>
            <p:cNvGrpSpPr/>
            <p:nvPr/>
          </p:nvGrpSpPr>
          <p:grpSpPr>
            <a:xfrm>
              <a:off x="304800" y="4038600"/>
              <a:ext cx="3429000" cy="2502932"/>
              <a:chOff x="4191000" y="3429000"/>
              <a:chExt cx="4916737" cy="3188732"/>
            </a:xfrm>
          </p:grpSpPr>
          <p:cxnSp>
            <p:nvCxnSpPr>
              <p:cNvPr id="85" name="直接箭头连接符 60"/>
              <p:cNvCxnSpPr/>
              <p:nvPr/>
            </p:nvCxnSpPr>
            <p:spPr>
              <a:xfrm>
                <a:off x="4876800" y="6170987"/>
                <a:ext cx="4040188" cy="142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直接箭头连接符 61"/>
              <p:cNvCxnSpPr/>
              <p:nvPr/>
            </p:nvCxnSpPr>
            <p:spPr>
              <a:xfrm rot="5400000" flipH="1" flipV="1">
                <a:off x="3544608" y="4837392"/>
                <a:ext cx="2665787" cy="1403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TextBox 86"/>
              <p:cNvSpPr txBox="1"/>
              <p:nvPr/>
            </p:nvSpPr>
            <p:spPr>
              <a:xfrm>
                <a:off x="4191000" y="3429000"/>
                <a:ext cx="5443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Dist</a:t>
                </a:r>
                <a:endParaRPr lang="zh-CN" altLang="en-US" dirty="0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8458200" y="6248400"/>
                <a:ext cx="6495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dirty="0" smtClean="0"/>
                  <a:t>Price</a:t>
                </a:r>
                <a:endParaRPr lang="zh-CN" altLang="en-US" dirty="0"/>
              </a:p>
            </p:txBody>
          </p:sp>
        </p:grpSp>
        <p:sp>
          <p:nvSpPr>
            <p:cNvPr id="89" name="流程图: 联系 48"/>
            <p:cNvSpPr/>
            <p:nvPr/>
          </p:nvSpPr>
          <p:spPr>
            <a:xfrm>
              <a:off x="1371600" y="5372987"/>
              <a:ext cx="110690" cy="113413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0" name="流程图: 联系 53"/>
            <p:cNvSpPr/>
            <p:nvPr/>
          </p:nvSpPr>
          <p:spPr>
            <a:xfrm>
              <a:off x="2069426" y="5039123"/>
              <a:ext cx="110690" cy="113413"/>
            </a:xfrm>
            <a:prstGeom prst="flowChartConnector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572858" y="54864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1</a:t>
              </a:r>
              <a:endParaRPr lang="zh-CN" altLang="en-US" sz="1200" baseline="-25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286000" y="5105400"/>
              <a:ext cx="3321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200" dirty="0" smtClean="0"/>
                <a:t>H</a:t>
              </a:r>
              <a:r>
                <a:rPr lang="en-US" altLang="zh-CN" sz="1200" baseline="-25000" dirty="0" smtClean="0"/>
                <a:t>2</a:t>
              </a:r>
              <a:endParaRPr lang="zh-CN" altLang="en-US" sz="1200" baseline="-25000" dirty="0"/>
            </a:p>
          </p:txBody>
        </p:sp>
      </p:grpSp>
      <p:sp>
        <p:nvSpPr>
          <p:cNvPr id="48" name="Footer Placeholder 4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Creating Competitive Products</a:t>
            </a:r>
          </a:p>
          <a:p>
            <a:pPr lvl="1"/>
            <a:r>
              <a:rPr lang="en-US" altLang="zh-CN" dirty="0" smtClean="0"/>
              <a:t>Example</a:t>
            </a:r>
          </a:p>
          <a:p>
            <a:pPr lvl="1"/>
            <a:r>
              <a:rPr lang="en-US" altLang="zh-CN" dirty="0" smtClean="0"/>
              <a:t>Problem Definition</a:t>
            </a:r>
          </a:p>
          <a:p>
            <a:r>
              <a:rPr lang="en-US" altLang="zh-CN" dirty="0" smtClean="0"/>
              <a:t>Algorithms</a:t>
            </a:r>
          </a:p>
          <a:p>
            <a:pPr lvl="1"/>
            <a:r>
              <a:rPr lang="en-US" altLang="zh-CN" dirty="0" smtClean="0"/>
              <a:t>Framework</a:t>
            </a:r>
          </a:p>
          <a:p>
            <a:pPr lvl="1"/>
            <a:r>
              <a:rPr lang="en-US" altLang="zh-CN" dirty="0" smtClean="0"/>
              <a:t>Intra-dominance checking</a:t>
            </a:r>
          </a:p>
          <a:p>
            <a:pPr lvl="1"/>
            <a:r>
              <a:rPr lang="en-US" altLang="zh-CN" dirty="0" smtClean="0"/>
              <a:t>Inter-dominance checking</a:t>
            </a:r>
          </a:p>
          <a:p>
            <a:pPr lvl="1"/>
            <a:r>
              <a:rPr lang="en-US" altLang="zh-CN" dirty="0" smtClean="0"/>
              <a:t>Post-processing</a:t>
            </a:r>
          </a:p>
          <a:p>
            <a:r>
              <a:rPr lang="en-US" altLang="zh-CN" dirty="0" smtClean="0"/>
              <a:t>Experiments</a:t>
            </a:r>
          </a:p>
          <a:p>
            <a:pPr lvl="1"/>
            <a:r>
              <a:rPr lang="en-US" altLang="zh-CN" dirty="0" smtClean="0"/>
              <a:t>Synthetic anti-correlated datasets</a:t>
            </a:r>
          </a:p>
          <a:p>
            <a:pPr lvl="1"/>
            <a:r>
              <a:rPr lang="en-US" altLang="zh-CN" dirty="0" smtClean="0"/>
              <a:t>Real datasets</a:t>
            </a:r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!</a:t>
            </a:r>
            <a:r>
              <a:rPr lang="zh-CN" alt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CN" alt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CN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6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Q&amp;A</a:t>
            </a:r>
            <a:endParaRPr lang="zh-CN" altLang="en-US" sz="6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31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Related Work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Skyline Queries in DBMS 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S.Borzsonyi</a:t>
            </a:r>
            <a:r>
              <a:rPr lang="en-US" altLang="zh-CN" sz="2000" dirty="0" smtClean="0"/>
              <a:t>, 2001]</a:t>
            </a:r>
            <a:endParaRPr lang="en-US" altLang="zh-CN" dirty="0" smtClean="0"/>
          </a:p>
          <a:p>
            <a:r>
              <a:rPr lang="en-US" altLang="zh-CN" dirty="0" smtClean="0"/>
              <a:t>Single Table Skyline Queries</a:t>
            </a:r>
          </a:p>
          <a:p>
            <a:pPr lvl="1"/>
            <a:r>
              <a:rPr lang="en-US" altLang="zh-CN" dirty="0" smtClean="0"/>
              <a:t>Bitmaps</a:t>
            </a:r>
            <a:r>
              <a:rPr lang="en-US" altLang="zh-CN" sz="2000" dirty="0" smtClean="0"/>
              <a:t>[K.L. Tan,2001]</a:t>
            </a:r>
            <a:r>
              <a:rPr lang="en-US" altLang="zh-CN" dirty="0" smtClean="0"/>
              <a:t>, Nearest Neighbor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D.Kossomann</a:t>
            </a:r>
            <a:r>
              <a:rPr lang="en-US" altLang="zh-CN" sz="2000" dirty="0" smtClean="0"/>
              <a:t>, 2002]</a:t>
            </a:r>
            <a:r>
              <a:rPr lang="en-US" altLang="zh-CN" dirty="0" smtClean="0"/>
              <a:t>, Branch and Bound Skylines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D.Papadias</a:t>
            </a:r>
            <a:r>
              <a:rPr lang="en-US" altLang="zh-CN" sz="2000" dirty="0" smtClean="0"/>
              <a:t>, 2005]</a:t>
            </a:r>
            <a:endParaRPr lang="en-US" altLang="zh-CN" dirty="0" smtClean="0"/>
          </a:p>
          <a:p>
            <a:r>
              <a:rPr lang="en-US" altLang="zh-CN" dirty="0" smtClean="0"/>
              <a:t>Multi-Table Skyline Queries</a:t>
            </a:r>
            <a:endParaRPr lang="en-US" altLang="zh-CN" sz="2000" dirty="0" smtClean="0"/>
          </a:p>
          <a:p>
            <a:pPr lvl="1"/>
            <a:r>
              <a:rPr lang="en-US" altLang="zh-CN" dirty="0" smtClean="0"/>
              <a:t>Natural Join </a:t>
            </a:r>
            <a:r>
              <a:rPr lang="en-US" altLang="zh-CN" sz="2000" dirty="0" smtClean="0"/>
              <a:t>[</a:t>
            </a:r>
            <a:r>
              <a:rPr lang="en-US" altLang="zh-CN" sz="2000" dirty="0" err="1" smtClean="0"/>
              <a:t>W.Jin</a:t>
            </a:r>
            <a:r>
              <a:rPr lang="en-US" altLang="zh-CN" sz="2000" dirty="0" smtClean="0"/>
              <a:t>, 2007][</a:t>
            </a:r>
            <a:r>
              <a:rPr lang="en-US" altLang="zh-CN" sz="2000" dirty="0" err="1" smtClean="0"/>
              <a:t>D.Sun</a:t>
            </a:r>
            <a:r>
              <a:rPr lang="en-US" altLang="zh-CN" sz="2000" dirty="0" smtClean="0"/>
              <a:t>, 2008]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Our Work</a:t>
            </a:r>
          </a:p>
          <a:p>
            <a:pPr lvl="2"/>
            <a:r>
              <a:rPr lang="en-US" altLang="zh-CN" dirty="0" smtClean="0"/>
              <a:t>Join different source tables via a “Cartesian product” like procedure.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Skyline, Related Work </a:t>
            </a:r>
          </a:p>
          <a:p>
            <a:r>
              <a:rPr lang="en-US" altLang="zh-CN" dirty="0" smtClean="0"/>
              <a:t>Motivation</a:t>
            </a:r>
          </a:p>
          <a:p>
            <a:pPr lvl="1"/>
            <a:r>
              <a:rPr lang="en-US" altLang="zh-CN" baseline="0" dirty="0" smtClean="0"/>
              <a:t>Example</a:t>
            </a:r>
            <a:r>
              <a:rPr lang="en-US" altLang="zh-CN" dirty="0" smtClean="0"/>
              <a:t>,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Problem</a:t>
            </a:r>
            <a:r>
              <a:rPr lang="en-US" altLang="zh-CN" baseline="0" dirty="0" smtClean="0"/>
              <a:t> Definition</a:t>
            </a:r>
            <a:endParaRPr lang="en-US" altLang="zh-CN" dirty="0" smtClean="0"/>
          </a:p>
          <a:p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 smtClean="0"/>
              <a:t>Framework, Grouping, Pruning</a:t>
            </a:r>
          </a:p>
          <a:p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Synthetic, Real data</a:t>
            </a:r>
          </a:p>
          <a:p>
            <a:pPr lvl="1"/>
            <a:r>
              <a:rPr lang="en-US" dirty="0" smtClean="0"/>
              <a:t>6 factors, 4 measurements</a:t>
            </a:r>
          </a:p>
          <a:p>
            <a:r>
              <a:rPr lang="en-US" altLang="zh-CN" dirty="0" smtClean="0"/>
              <a:t>Conclusions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Travel Agency’s Database</a:t>
            </a:r>
            <a:endParaRPr lang="zh-CN" altLang="en-US" dirty="0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6</a:t>
            </a:fld>
            <a:endParaRPr lang="zh-CN" altLang="en-US"/>
          </a:p>
        </p:txBody>
      </p:sp>
      <p:graphicFrame>
        <p:nvGraphicFramePr>
          <p:cNvPr id="4" name="内容占位符 3"/>
          <p:cNvGraphicFramePr>
            <a:graphicFrameLocks/>
          </p:cNvGraphicFramePr>
          <p:nvPr/>
        </p:nvGraphicFramePr>
        <p:xfrm>
          <a:off x="304800" y="1371600"/>
          <a:ext cx="44196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"/>
                <a:gridCol w="883920"/>
                <a:gridCol w="883920"/>
                <a:gridCol w="883920"/>
                <a:gridCol w="883920"/>
              </a:tblGrid>
              <a:tr h="403412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Package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No-of-stops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Distance-to-beach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Hotel-class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Price</a:t>
                      </a:r>
                      <a:endParaRPr lang="zh-CN" altLang="en-US" sz="12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130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250</a:t>
                      </a:r>
                      <a:endParaRPr lang="zh-CN" altLang="en-US" sz="12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140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170</a:t>
                      </a:r>
                      <a:endParaRPr lang="zh-CN" altLang="en-US" sz="12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150</a:t>
                      </a:r>
                      <a:endParaRPr lang="zh-CN" altLang="en-US" sz="12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150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300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53000" y="1371600"/>
            <a:ext cx="2971263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Existing Vacation Packages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3048000"/>
          <a:ext cx="3048000" cy="1405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401"/>
                <a:gridCol w="932599"/>
                <a:gridCol w="762000"/>
                <a:gridCol w="762000"/>
              </a:tblGrid>
              <a:tr h="38965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Hotel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Distance-to-beach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Hotel-class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Hotel-cost</a:t>
                      </a:r>
                      <a:endParaRPr lang="zh-CN" altLang="en-US" sz="12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90</a:t>
                      </a:r>
                      <a:endParaRPr lang="zh-CN" altLang="en-US" sz="1200" dirty="0"/>
                    </a:p>
                  </a:txBody>
                  <a:tcPr/>
                </a:tc>
              </a:tr>
              <a:tr h="31605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80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04800" y="4572000"/>
          <a:ext cx="2133599" cy="1109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993"/>
                <a:gridCol w="706991"/>
                <a:gridCol w="820615"/>
              </a:tblGrid>
              <a:tr h="54341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Flight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No-of-stops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Flight-cost</a:t>
                      </a:r>
                      <a:endParaRPr lang="zh-CN" altLang="en-US" sz="1200" dirty="0"/>
                    </a:p>
                  </a:txBody>
                  <a:tcPr/>
                </a:tc>
              </a:tr>
              <a:tr h="2832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120</a:t>
                      </a:r>
                      <a:endParaRPr lang="zh-CN" altLang="en-US" sz="1200" dirty="0"/>
                    </a:p>
                  </a:txBody>
                  <a:tcPr/>
                </a:tc>
              </a:tr>
              <a:tr h="283247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100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ight Arrow 10"/>
          <p:cNvSpPr/>
          <p:nvPr/>
        </p:nvSpPr>
        <p:spPr>
          <a:xfrm>
            <a:off x="3429000" y="4038600"/>
            <a:ext cx="685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Oval 11"/>
          <p:cNvSpPr/>
          <p:nvPr/>
        </p:nvSpPr>
        <p:spPr>
          <a:xfrm>
            <a:off x="838200" y="3048000"/>
            <a:ext cx="1676400" cy="15240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4" name="内容占位符 3"/>
          <p:cNvGraphicFramePr>
            <a:graphicFrameLocks/>
          </p:cNvGraphicFramePr>
          <p:nvPr/>
        </p:nvGraphicFramePr>
        <p:xfrm>
          <a:off x="4267200" y="3048000"/>
          <a:ext cx="43434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728662"/>
                <a:gridCol w="995363"/>
                <a:gridCol w="904875"/>
                <a:gridCol w="723900"/>
              </a:tblGrid>
              <a:tr h="44557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Package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No-of-stops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Distance-to-beach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Hotel-class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Price</a:t>
                      </a:r>
                      <a:endParaRPr lang="zh-CN" altLang="en-US" sz="1200" dirty="0"/>
                    </a:p>
                  </a:txBody>
                  <a:tcPr/>
                </a:tc>
              </a:tr>
              <a:tr h="2673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Q1(F1:H1)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100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220</a:t>
                      </a:r>
                      <a:endParaRPr lang="zh-CN" altLang="en-US" sz="1200" dirty="0"/>
                    </a:p>
                  </a:txBody>
                  <a:tcPr marL="96819" marR="96819"/>
                </a:tc>
              </a:tr>
              <a:tr h="2673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Q2(F1,H2)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200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210</a:t>
                      </a:r>
                      <a:endParaRPr lang="zh-CN" altLang="en-US" sz="1200" dirty="0"/>
                    </a:p>
                  </a:txBody>
                  <a:tcPr marL="96819" marR="96819"/>
                </a:tc>
              </a:tr>
              <a:tr h="2673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Q3(F1,</a:t>
                      </a:r>
                      <a:r>
                        <a:rPr lang="en-US" altLang="zh-CN" sz="1200" baseline="0" dirty="0" smtClean="0"/>
                        <a:t> H3</a:t>
                      </a:r>
                      <a:r>
                        <a:rPr lang="en-US" altLang="zh-CN" sz="1200" dirty="0" smtClean="0"/>
                        <a:t>)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0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400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200</a:t>
                      </a:r>
                    </a:p>
                  </a:txBody>
                  <a:tcPr marL="96819" marR="96819"/>
                </a:tc>
              </a:tr>
              <a:tr h="267346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 marL="96819" marR="96819"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</a:p>
                  </a:txBody>
                  <a:tcPr marL="96819" marR="96819"/>
                </a:tc>
              </a:tr>
              <a:tr h="237641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Q24(f4,h6)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200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210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105400" y="2209800"/>
            <a:ext cx="2113335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000" i="1" dirty="0" smtClean="0"/>
              <a:t>Newly Created </a:t>
            </a:r>
          </a:p>
          <a:p>
            <a:r>
              <a:rPr lang="en-US" altLang="zh-CN" sz="2000" i="1" dirty="0" smtClean="0"/>
              <a:t>Vacation Packages</a:t>
            </a:r>
          </a:p>
        </p:txBody>
      </p:sp>
      <p:sp>
        <p:nvSpPr>
          <p:cNvPr id="16" name="Oval 15"/>
          <p:cNvSpPr/>
          <p:nvPr/>
        </p:nvSpPr>
        <p:spPr>
          <a:xfrm>
            <a:off x="1752600" y="4495800"/>
            <a:ext cx="609600" cy="1219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Oval 16"/>
          <p:cNvSpPr/>
          <p:nvPr/>
        </p:nvSpPr>
        <p:spPr>
          <a:xfrm>
            <a:off x="2590800" y="3048000"/>
            <a:ext cx="609600" cy="1447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Oval 18"/>
          <p:cNvSpPr/>
          <p:nvPr/>
        </p:nvSpPr>
        <p:spPr>
          <a:xfrm>
            <a:off x="304800" y="3505200"/>
            <a:ext cx="30480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304800" y="5867400"/>
            <a:ext cx="1583126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000" i="1" dirty="0" smtClean="0"/>
              <a:t>Source Tables</a:t>
            </a:r>
          </a:p>
        </p:txBody>
      </p:sp>
      <p:sp>
        <p:nvSpPr>
          <p:cNvPr id="22" name="Oval 21"/>
          <p:cNvSpPr/>
          <p:nvPr/>
        </p:nvSpPr>
        <p:spPr>
          <a:xfrm>
            <a:off x="228600" y="5105400"/>
            <a:ext cx="22098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Oval 22"/>
          <p:cNvSpPr/>
          <p:nvPr/>
        </p:nvSpPr>
        <p:spPr>
          <a:xfrm>
            <a:off x="4191000" y="3505200"/>
            <a:ext cx="44958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3705319" y="5152072"/>
            <a:ext cx="47500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dirty="0" smtClean="0"/>
              <a:t>Direct attributes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 smtClean="0"/>
              <a:t>Indirect attributes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 smtClean="0"/>
              <a:t>One indirect attribute characteristic </a:t>
            </a:r>
          </a:p>
          <a:p>
            <a:pPr marL="342900" indent="-342900"/>
            <a:r>
              <a:rPr lang="en-US" altLang="zh-CN" dirty="0" smtClean="0"/>
              <a:t>e.g. Travel Agency (Price), PC Manufacture(Price)</a:t>
            </a:r>
          </a:p>
        </p:txBody>
      </p:sp>
      <p:sp>
        <p:nvSpPr>
          <p:cNvPr id="24" name="Oval 23"/>
          <p:cNvSpPr/>
          <p:nvPr/>
        </p:nvSpPr>
        <p:spPr>
          <a:xfrm>
            <a:off x="7848600" y="3048000"/>
            <a:ext cx="762000" cy="17526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Oval 25"/>
          <p:cNvSpPr/>
          <p:nvPr/>
        </p:nvSpPr>
        <p:spPr>
          <a:xfrm>
            <a:off x="5943600" y="3124200"/>
            <a:ext cx="1828800" cy="16764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905000" y="5791200"/>
          <a:ext cx="1219200" cy="666750"/>
        </p:xfrm>
        <a:graphic>
          <a:graphicData uri="http://schemas.openxmlformats.org/presentationml/2006/ole">
            <p:oleObj spid="_x0000_s1026" name="方程式" r:id="rId4" imgW="330120" imgH="21564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8077200" y="1219200"/>
          <a:ext cx="685800" cy="696933"/>
        </p:xfrm>
        <a:graphic>
          <a:graphicData uri="http://schemas.openxmlformats.org/presentationml/2006/ole">
            <p:oleObj spid="_x0000_s1027" name="方程式" r:id="rId5" imgW="177480" imgH="21564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7315200" y="2133600"/>
          <a:ext cx="685800" cy="778790"/>
        </p:xfrm>
        <a:graphic>
          <a:graphicData uri="http://schemas.openxmlformats.org/presentationml/2006/ole">
            <p:oleObj spid="_x0000_s1028" name="方程式" r:id="rId6" imgW="177480" imgH="241200" progId="Equation.3">
              <p:embed/>
            </p:oleObj>
          </a:graphicData>
        </a:graphic>
      </p:graphicFrame>
      <p:cxnSp>
        <p:nvCxnSpPr>
          <p:cNvPr id="29" name="Straight Arrow Connector 28"/>
          <p:cNvCxnSpPr>
            <a:endCxn id="23" idx="2"/>
          </p:cNvCxnSpPr>
          <p:nvPr/>
        </p:nvCxnSpPr>
        <p:spPr>
          <a:xfrm>
            <a:off x="3276600" y="36576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2" idx="6"/>
            <a:endCxn id="23" idx="2"/>
          </p:cNvCxnSpPr>
          <p:nvPr/>
        </p:nvCxnSpPr>
        <p:spPr>
          <a:xfrm flipV="1">
            <a:off x="2438400" y="3657600"/>
            <a:ext cx="1752600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12" idx="0"/>
            <a:endCxn id="26" idx="1"/>
          </p:cNvCxnSpPr>
          <p:nvPr/>
        </p:nvCxnSpPr>
        <p:spPr>
          <a:xfrm rot="16200000" flipH="1">
            <a:off x="3783059" y="941340"/>
            <a:ext cx="321703" cy="4535022"/>
          </a:xfrm>
          <a:prstGeom prst="curvedConnector3">
            <a:avLst>
              <a:gd name="adj1" fmla="val -71059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hape 32"/>
          <p:cNvCxnSpPr>
            <a:stCxn id="16" idx="0"/>
            <a:endCxn id="24" idx="3"/>
          </p:cNvCxnSpPr>
          <p:nvPr/>
        </p:nvCxnSpPr>
        <p:spPr>
          <a:xfrm rot="16200000" flipH="1">
            <a:off x="4984727" y="1568473"/>
            <a:ext cx="48138" cy="5902792"/>
          </a:xfrm>
          <a:prstGeom prst="curvedConnector5">
            <a:avLst>
              <a:gd name="adj1" fmla="val -474885"/>
              <a:gd name="adj2" fmla="val 51637"/>
              <a:gd name="adj3" fmla="val 57488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hape 32"/>
          <p:cNvCxnSpPr>
            <a:stCxn id="17" idx="7"/>
            <a:endCxn id="24" idx="3"/>
          </p:cNvCxnSpPr>
          <p:nvPr/>
        </p:nvCxnSpPr>
        <p:spPr>
          <a:xfrm rot="16200000" flipH="1">
            <a:off x="4893702" y="1477448"/>
            <a:ext cx="1283913" cy="4849066"/>
          </a:xfrm>
          <a:prstGeom prst="curvedConnector5">
            <a:avLst>
              <a:gd name="adj1" fmla="val -17805"/>
              <a:gd name="adj2" fmla="val 49770"/>
              <a:gd name="adj3" fmla="val 11780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04800" y="2057400"/>
            <a:ext cx="4267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Oval 40"/>
          <p:cNvSpPr/>
          <p:nvPr/>
        </p:nvSpPr>
        <p:spPr>
          <a:xfrm>
            <a:off x="4267200" y="4572000"/>
            <a:ext cx="4267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2" name="Straight Arrow Connector 41"/>
          <p:cNvCxnSpPr>
            <a:stCxn id="39" idx="4"/>
            <a:endCxn id="41" idx="2"/>
          </p:cNvCxnSpPr>
          <p:nvPr/>
        </p:nvCxnSpPr>
        <p:spPr>
          <a:xfrm rot="16200000" flipH="1">
            <a:off x="2171700" y="2628900"/>
            <a:ext cx="2362200" cy="1828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62800" y="4876800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Skyline </a:t>
            </a:r>
            <a:r>
              <a:rPr lang="en-US" altLang="zh-CN" dirty="0" err="1" smtClean="0"/>
              <a:t>tuples</a:t>
            </a:r>
            <a:endParaRPr lang="zh-CN" altLang="en-US" dirty="0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  <p:bldP spid="12" grpId="1" animBg="1"/>
      <p:bldP spid="15" grpId="0" animBg="1"/>
      <p:bldP spid="16" grpId="0" animBg="1"/>
      <p:bldP spid="16" grpId="1" animBg="1"/>
      <p:bldP spid="17" grpId="0" animBg="1"/>
      <p:bldP spid="17" grpId="1" animBg="1"/>
      <p:bldP spid="19" grpId="0" animBg="1"/>
      <p:bldP spid="19" grpId="1" animBg="1"/>
      <p:bldP spid="21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39" grpId="0" animBg="1"/>
      <p:bldP spid="41" grpId="0" animBg="1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Finding Competitive Products</a:t>
            </a:r>
            <a:endParaRPr lang="zh-CN" alt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 set of source tables</a:t>
            </a:r>
          </a:p>
          <a:p>
            <a:r>
              <a:rPr lang="en-US" altLang="zh-CN" dirty="0" smtClean="0"/>
              <a:t>Market packages</a:t>
            </a:r>
          </a:p>
          <a:p>
            <a:r>
              <a:rPr lang="en-US" altLang="zh-CN" dirty="0" smtClean="0"/>
              <a:t>New packages </a:t>
            </a:r>
          </a:p>
          <a:p>
            <a:r>
              <a:rPr lang="en-US" altLang="zh-CN" dirty="0" smtClean="0"/>
              <a:t>Then,  a </a:t>
            </a:r>
            <a:r>
              <a:rPr lang="en-US" altLang="zh-CN" dirty="0" err="1" smtClean="0"/>
              <a:t>tuple</a:t>
            </a:r>
            <a:r>
              <a:rPr lang="en-US" altLang="zh-CN" dirty="0" smtClean="0"/>
              <a:t> q in T</a:t>
            </a:r>
            <a:r>
              <a:rPr lang="en-US" altLang="zh-CN" baseline="-25000" dirty="0" smtClean="0"/>
              <a:t>Q</a:t>
            </a:r>
            <a:r>
              <a:rPr lang="en-US" altLang="zh-CN" dirty="0" smtClean="0"/>
              <a:t> is said to be competitive product if q is in Skyline with respect to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7</a:t>
            </a:fld>
            <a:endParaRPr lang="zh-CN" altLang="en-US"/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5562600" y="1600200"/>
          <a:ext cx="1331912" cy="531812"/>
        </p:xfrm>
        <a:graphic>
          <a:graphicData uri="http://schemas.openxmlformats.org/presentationml/2006/ole">
            <p:oleObj spid="_x0000_s2051" name="方程式" r:id="rId4" imgW="571320" imgH="22860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3810000" y="2209800"/>
          <a:ext cx="414337" cy="501650"/>
        </p:xfrm>
        <a:graphic>
          <a:graphicData uri="http://schemas.openxmlformats.org/presentationml/2006/ole">
            <p:oleObj spid="_x0000_s2052" name="方程式" r:id="rId5" imgW="177480" imgH="215640" progId="Equation.3">
              <p:embed/>
            </p:oleObj>
          </a:graphicData>
        </a:graphic>
      </p:graphicFrame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3429000" y="2819400"/>
          <a:ext cx="414338" cy="560388"/>
        </p:xfrm>
        <a:graphic>
          <a:graphicData uri="http://schemas.openxmlformats.org/presentationml/2006/ole">
            <p:oleObj spid="_x0000_s2053" name="方程式" r:id="rId6" imgW="177480" imgH="241200" progId="Equation.3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7467600" y="3886200"/>
          <a:ext cx="1123950" cy="560388"/>
        </p:xfrm>
        <a:graphic>
          <a:graphicData uri="http://schemas.openxmlformats.org/presentationml/2006/ole">
            <p:oleObj spid="_x0000_s2056" name="方程式" r:id="rId7" imgW="482400" imgH="241200" progId="Equation.3">
              <p:embed/>
            </p:oleObj>
          </a:graphicData>
        </a:graphic>
      </p:graphicFrame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Naïve Solution</a:t>
            </a:r>
            <a:endParaRPr lang="zh-CN" alt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8</a:t>
            </a:fld>
            <a:endParaRPr lang="zh-CN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286000"/>
          <a:ext cx="2438400" cy="1837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123"/>
                <a:gridCol w="746077"/>
                <a:gridCol w="609600"/>
                <a:gridCol w="609600"/>
              </a:tblGrid>
              <a:tr h="250371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H5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</a:tr>
              <a:tr h="25037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H6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1" y="5029200"/>
          <a:ext cx="1676399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266"/>
                <a:gridCol w="626533"/>
                <a:gridCol w="609600"/>
              </a:tblGrid>
              <a:tr h="29100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Flight-cost</a:t>
                      </a:r>
                      <a:endParaRPr lang="zh-CN" altLang="en-US" sz="8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2999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F4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90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ultiply 5"/>
          <p:cNvSpPr/>
          <p:nvPr/>
        </p:nvSpPr>
        <p:spPr>
          <a:xfrm>
            <a:off x="1295400" y="4267200"/>
            <a:ext cx="609600" cy="6858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00400" y="2286000"/>
          <a:ext cx="3048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</a:tblGrid>
              <a:tr h="327984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234491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Q24(f4,h6)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2286000" y="44958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9" name="内容占位符 3"/>
          <p:cNvGraphicFramePr>
            <a:graphicFrameLocks/>
          </p:cNvGraphicFramePr>
          <p:nvPr/>
        </p:nvGraphicFramePr>
        <p:xfrm>
          <a:off x="6553200" y="2286000"/>
          <a:ext cx="2514600" cy="143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"/>
                <a:gridCol w="502920"/>
                <a:gridCol w="502920"/>
                <a:gridCol w="502920"/>
                <a:gridCol w="502920"/>
              </a:tblGrid>
              <a:tr h="403412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130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140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170</a:t>
                      </a:r>
                      <a:endParaRPr lang="zh-CN" altLang="en-US" sz="10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</a:tr>
              <a:tr h="242047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P4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150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300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1295400"/>
            <a:ext cx="3832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zh-CN" sz="2400" b="1" i="1" dirty="0" smtClean="0"/>
              <a:t>Intra</a:t>
            </a:r>
            <a:r>
              <a:rPr lang="en-US" altLang="zh-CN" sz="2400" i="1" dirty="0" smtClean="0"/>
              <a:t>-dominance checking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sz="2400" b="1" i="1" dirty="0" smtClean="0"/>
              <a:t>Inter</a:t>
            </a:r>
            <a:r>
              <a:rPr lang="en-US" altLang="zh-CN" sz="2400" i="1" dirty="0" smtClean="0"/>
              <a:t>-dominance checking</a:t>
            </a:r>
            <a:endParaRPr lang="zh-CN" altLang="en-US" sz="2400" i="1" dirty="0" smtClean="0"/>
          </a:p>
        </p:txBody>
      </p:sp>
      <p:sp>
        <p:nvSpPr>
          <p:cNvPr id="12" name="Oval 11"/>
          <p:cNvSpPr/>
          <p:nvPr/>
        </p:nvSpPr>
        <p:spPr>
          <a:xfrm>
            <a:off x="3124200" y="5257800"/>
            <a:ext cx="3200400" cy="457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Oval 12"/>
          <p:cNvSpPr/>
          <p:nvPr/>
        </p:nvSpPr>
        <p:spPr>
          <a:xfrm>
            <a:off x="3124200" y="2590800"/>
            <a:ext cx="3200400" cy="4572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Oval 13"/>
          <p:cNvSpPr/>
          <p:nvPr/>
        </p:nvSpPr>
        <p:spPr>
          <a:xfrm>
            <a:off x="6400800" y="2971800"/>
            <a:ext cx="2743200" cy="304800"/>
          </a:xfrm>
          <a:prstGeom prst="ellipse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4724400" y="3200400"/>
            <a:ext cx="2133600" cy="2133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3" idx="4"/>
          </p:cNvCxnSpPr>
          <p:nvPr/>
        </p:nvCxnSpPr>
        <p:spPr>
          <a:xfrm rot="5400000">
            <a:off x="3542506" y="4229100"/>
            <a:ext cx="2362994" cy="79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4800" y="6400800"/>
            <a:ext cx="1583126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000" i="1" dirty="0" smtClean="0"/>
              <a:t>Source Tables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53200" y="1447800"/>
            <a:ext cx="21336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Existing Vacation Packages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19400" y="5769114"/>
            <a:ext cx="21336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Newly Created </a:t>
            </a:r>
          </a:p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Vacation Packages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705600" y="3810000"/>
          <a:ext cx="23622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073"/>
                <a:gridCol w="443807"/>
                <a:gridCol w="472440"/>
                <a:gridCol w="472440"/>
                <a:gridCol w="472440"/>
              </a:tblGrid>
              <a:tr h="40249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Package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No-of-stops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Distance-to-beach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Hotel-class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Price</a:t>
                      </a:r>
                      <a:endParaRPr lang="zh-CN" altLang="en-US" sz="800" dirty="0"/>
                    </a:p>
                  </a:txBody>
                  <a:tcPr/>
                </a:tc>
              </a:tr>
              <a:tr h="34883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Q1(f1:h1)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220</a:t>
                      </a:r>
                      <a:endParaRPr lang="zh-CN" altLang="en-US" sz="1000" dirty="0"/>
                    </a:p>
                  </a:txBody>
                  <a:tcPr/>
                </a:tc>
              </a:tr>
              <a:tr h="34883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Q2(f1,h2)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210</a:t>
                      </a:r>
                      <a:endParaRPr lang="zh-CN" altLang="en-US" sz="1000" dirty="0"/>
                    </a:p>
                  </a:txBody>
                  <a:tcPr/>
                </a:tc>
              </a:tr>
              <a:tr h="34883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Q3(f1,</a:t>
                      </a:r>
                      <a:r>
                        <a:rPr lang="en-US" altLang="zh-CN" sz="1000" baseline="0" dirty="0" smtClean="0"/>
                        <a:t> h3</a:t>
                      </a:r>
                      <a:r>
                        <a:rPr lang="en-US" altLang="zh-CN" sz="1000" dirty="0" smtClean="0"/>
                        <a:t>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400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466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</a:tr>
              <a:tr h="34883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Q7(f2,h1)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200</a:t>
                      </a:r>
                      <a:endParaRPr lang="zh-CN" altLang="en-US" sz="1000" dirty="0"/>
                    </a:p>
                  </a:txBody>
                  <a:tcPr/>
                </a:tc>
              </a:tr>
              <a:tr h="214665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…</a:t>
                      </a:r>
                    </a:p>
                  </a:txBody>
                  <a:tcPr/>
                </a:tc>
              </a:tr>
              <a:tr h="348830"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Q13(f3,h1)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2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100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00" dirty="0" smtClean="0"/>
                        <a:t>180</a:t>
                      </a:r>
                      <a:endParaRPr lang="zh-CN" alt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257800" y="5791200"/>
            <a:ext cx="1447800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Competitive </a:t>
            </a:r>
          </a:p>
          <a:p>
            <a:r>
              <a:rPr lang="en-US" altLang="zh-CN" sz="2000" i="1" dirty="0" smtClean="0">
                <a:ea typeface="Tahoma" pitchFamily="34" charset="0"/>
                <a:cs typeface="Tahoma" pitchFamily="34" charset="0"/>
              </a:rPr>
              <a:t>Products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5943600" y="44196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2" grpId="0" animBg="1"/>
      <p:bldP spid="12" grpId="1" animBg="1"/>
      <p:bldP spid="13" grpId="0" animBg="1"/>
      <p:bldP spid="14" grpId="0" animBg="1"/>
      <p:bldP spid="18" grpId="0" animBg="1"/>
      <p:bldP spid="19" grpId="0" animBg="1"/>
      <p:bldP spid="20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Background</a:t>
            </a:r>
          </a:p>
          <a:p>
            <a:pPr lvl="1"/>
            <a:r>
              <a:rPr lang="en-US" altLang="zh-CN" dirty="0" smtClean="0"/>
              <a:t>Skyline, Related Work</a:t>
            </a:r>
          </a:p>
          <a:p>
            <a:r>
              <a:rPr lang="en-US" altLang="zh-CN" dirty="0" smtClean="0"/>
              <a:t>Motivation</a:t>
            </a:r>
          </a:p>
          <a:p>
            <a:pPr lvl="1"/>
            <a:r>
              <a:rPr lang="en-US" altLang="zh-CN" baseline="0" dirty="0" smtClean="0"/>
              <a:t>Example</a:t>
            </a:r>
            <a:r>
              <a:rPr lang="en-US" altLang="zh-CN" dirty="0" smtClean="0"/>
              <a:t>,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Problem</a:t>
            </a:r>
            <a:r>
              <a:rPr lang="en-US" altLang="zh-CN" baseline="0" dirty="0" smtClean="0"/>
              <a:t> Definition</a:t>
            </a:r>
            <a:endParaRPr lang="en-US" altLang="zh-CN" dirty="0" smtClean="0"/>
          </a:p>
          <a:p>
            <a:r>
              <a:rPr lang="en-US" altLang="zh-CN" dirty="0" smtClean="0"/>
              <a:t>Algorithm</a:t>
            </a:r>
          </a:p>
          <a:p>
            <a:pPr lvl="1"/>
            <a:r>
              <a:rPr lang="en-US" altLang="zh-CN" dirty="0" smtClean="0"/>
              <a:t>Framework, Grouping, Pruning</a:t>
            </a:r>
          </a:p>
          <a:p>
            <a:r>
              <a:rPr lang="en-US" dirty="0" smtClean="0"/>
              <a:t>Experiments</a:t>
            </a:r>
          </a:p>
          <a:p>
            <a:pPr lvl="1"/>
            <a:r>
              <a:rPr lang="en-US" dirty="0" smtClean="0"/>
              <a:t>Synthetic, Real data</a:t>
            </a:r>
          </a:p>
          <a:p>
            <a:pPr lvl="1"/>
            <a:r>
              <a:rPr lang="en-US" dirty="0" smtClean="0"/>
              <a:t>6 factors, 4 measurements</a:t>
            </a:r>
          </a:p>
          <a:p>
            <a:r>
              <a:rPr lang="en-US" altLang="zh-CN" dirty="0" smtClean="0"/>
              <a:t>Conclusions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51A25-A6B6-4922-A002-24401351EED5}" type="slidenum">
              <a:rPr lang="zh-CN" altLang="en-US" smtClean="0"/>
              <a:pPr/>
              <a:t>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Creating Competitive Products | VLDB '09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2385</TotalTime>
  <Words>2425</Words>
  <Application>Microsoft Office PowerPoint</Application>
  <PresentationFormat>On-screen Show (4:3)</PresentationFormat>
  <Paragraphs>1388</Paragraphs>
  <Slides>31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方程式</vt:lpstr>
      <vt:lpstr>Creating Competitive Products</vt:lpstr>
      <vt:lpstr>Outline</vt:lpstr>
      <vt:lpstr>Skyline</vt:lpstr>
      <vt:lpstr>Related Work</vt:lpstr>
      <vt:lpstr>Outline</vt:lpstr>
      <vt:lpstr>A Travel Agency’s Database</vt:lpstr>
      <vt:lpstr>Finding Competitive Products</vt:lpstr>
      <vt:lpstr>Naïve Solution</vt:lpstr>
      <vt:lpstr>Outline</vt:lpstr>
      <vt:lpstr>Algorithm Overview</vt:lpstr>
      <vt:lpstr>Intra-dominance Checking</vt:lpstr>
      <vt:lpstr>Algorithm Overview</vt:lpstr>
      <vt:lpstr>Inter-dominance Checking</vt:lpstr>
      <vt:lpstr>Algorithm Overview</vt:lpstr>
      <vt:lpstr>Full Pruning</vt:lpstr>
      <vt:lpstr>Full Pruning</vt:lpstr>
      <vt:lpstr>Algorithm Overview</vt:lpstr>
      <vt:lpstr>Partial Pruning</vt:lpstr>
      <vt:lpstr>Partial Pruning</vt:lpstr>
      <vt:lpstr>Meta Transformation</vt:lpstr>
      <vt:lpstr>Algorithm Overview</vt:lpstr>
      <vt:lpstr>Post-processing</vt:lpstr>
      <vt:lpstr>Outline</vt:lpstr>
      <vt:lpstr>Experiments</vt:lpstr>
      <vt:lpstr>Synthetic Datasets</vt:lpstr>
      <vt:lpstr>Experiments</vt:lpstr>
      <vt:lpstr>Experiments</vt:lpstr>
      <vt:lpstr>Experiments</vt:lpstr>
      <vt:lpstr>Outline</vt:lpstr>
      <vt:lpstr>Conclusions</vt:lpstr>
      <vt:lpstr>Thank You !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Competitive Products</dc:title>
  <dc:creator>hp</dc:creator>
  <cp:lastModifiedBy>hp</cp:lastModifiedBy>
  <cp:revision>382</cp:revision>
  <cp:lastPrinted>2009-08-17T07:57:47Z</cp:lastPrinted>
  <dcterms:created xsi:type="dcterms:W3CDTF">2009-08-14T19:53:14Z</dcterms:created>
  <dcterms:modified xsi:type="dcterms:W3CDTF">2009-08-28T15:21:28Z</dcterms:modified>
</cp:coreProperties>
</file>