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1D5DBF8-ECFF-4063-99FD-20D37D57E2F6}">
  <a:tblStyle styleId="{51D5DBF8-ECFF-4063-99FD-20D37D57E2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ca376d8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ca376d8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cca376d89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cca376d89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ba8250a6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ba8250a6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cca376d8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cca376d8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ca376d89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cca376d8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cca376d89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cca376d89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ca376d8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ca376d8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a8250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a8250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ca376d89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ca376d89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cca376d89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cca376d89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ca376d8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ca376d8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ca376d8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cca376d8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cca376d89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cca376d89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a8250a6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ba8250a6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143.89.76.37:8000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625" y="11228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Analyzing Student Performance with Personalized Study Path and Learning Trouble Ratio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74975" y="3499500"/>
            <a:ext cx="7688100" cy="11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Yip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Raymond Wong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Hong Kong University of Science and Technology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25" y="1950950"/>
            <a:ext cx="4200745" cy="21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974" y="2186146"/>
            <a:ext cx="4321201" cy="182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Personalized Study Path</a:t>
            </a:r>
            <a:endParaRPr/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275" y="2296525"/>
            <a:ext cx="1714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852850" y="2164475"/>
            <a:ext cx="13335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Possible paths: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➔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b c d 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➔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c b d 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➔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c d b 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675" y="3882200"/>
            <a:ext cx="5629137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124" y="2571749"/>
            <a:ext cx="3856849" cy="7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6344350" y="2656775"/>
            <a:ext cx="2401800" cy="595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4953125" y="2129800"/>
            <a:ext cx="16164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Fitness function: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6188575" y="2656775"/>
            <a:ext cx="155700" cy="5952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5599675" y="3397625"/>
            <a:ext cx="1333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Ranking factor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6878500" y="3397625"/>
            <a:ext cx="1333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Relevance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993875"/>
            <a:ext cx="5771826" cy="28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100" y="2078863"/>
            <a:ext cx="25812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455" y="0"/>
            <a:ext cx="561109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697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Q&amp;A</a:t>
            </a:r>
            <a:endParaRPr sz="3600"/>
          </a:p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602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in MOOCs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75" y="1408262"/>
            <a:ext cx="4314326" cy="232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25851"/>
            <a:ext cx="4237299" cy="22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principles thinking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13" y="535150"/>
            <a:ext cx="7853376" cy="441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602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729450" y="1415725"/>
            <a:ext cx="4359600" cy="30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given a directed graph called a knowledge graph for a course.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Based on the graph, we would like to </a:t>
            </a:r>
            <a:r>
              <a:rPr lang="en">
                <a:solidFill>
                  <a:srgbClr val="FF0000"/>
                </a:solidFill>
              </a:rPr>
              <a:t>evaluate the student performance</a:t>
            </a:r>
            <a:r>
              <a:rPr lang="en"/>
              <a:t> so that students could revise the course materials and to help the instructor </a:t>
            </a:r>
            <a:r>
              <a:rPr lang="en">
                <a:solidFill>
                  <a:srgbClr val="FF0000"/>
                </a:solidFill>
              </a:rPr>
              <a:t>design the curriculum</a:t>
            </a:r>
            <a:r>
              <a:rPr lang="en"/>
              <a:t> of the course better.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330" y="1256550"/>
            <a:ext cx="3086975" cy="3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risk / risk ratio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29450" y="2078875"/>
            <a:ext cx="7688700" cy="25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E.g.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= 20 , b = 80, c = 1, and d = 99.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RR = 20.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Smokers would be 20 times as likely as non-smokers to develop lung cancer.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8" name="Google Shape;118;p17"/>
          <p:cNvGraphicFramePr/>
          <p:nvPr/>
        </p:nvGraphicFramePr>
        <p:xfrm>
          <a:off x="5282100" y="264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{51D5DBF8-ECFF-4063-99FD-20D37D57E2F6}</a:tableStyleId>
              </a:tblPr>
              <a:tblGrid>
                <a:gridCol w="1211075"/>
                <a:gridCol w="1211075"/>
                <a:gridCol w="1211075"/>
              </a:tblGrid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Disease status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Absent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Smoker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non-smoker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1912977"/>
            <a:ext cx="4605146" cy="6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trouble ratio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E.g.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= 20 , b = 80, c = 1, and d = 99.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RR = 20.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students perform badly in the </a:t>
            </a:r>
            <a:r>
              <a:rPr lang="en"/>
              <a:t>prerequisite, it</a:t>
            </a:r>
            <a:r>
              <a:rPr lang="en"/>
              <a:t> would be 20 times as likely as they also perform badly for the subsequent concept.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4635500" y="231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{51D5DBF8-ECFF-4063-99FD-20D37D57E2F6}</a:tableStyleId>
              </a:tblPr>
              <a:tblGrid>
                <a:gridCol w="1211075"/>
                <a:gridCol w="1211075"/>
                <a:gridCol w="1211075"/>
              </a:tblGrid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Next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25" y="2246538"/>
            <a:ext cx="1105091" cy="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5413600" y="1711350"/>
            <a:ext cx="563100" cy="53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prev</a:t>
            </a:r>
            <a:endParaRPr sz="800"/>
          </a:p>
        </p:txBody>
      </p:sp>
      <p:sp>
        <p:nvSpPr>
          <p:cNvPr id="130" name="Google Shape;130;p18"/>
          <p:cNvSpPr/>
          <p:nvPr/>
        </p:nvSpPr>
        <p:spPr>
          <a:xfrm>
            <a:off x="6927525" y="1711350"/>
            <a:ext cx="563100" cy="53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next</a:t>
            </a:r>
            <a:endParaRPr sz="800"/>
          </a:p>
        </p:txBody>
      </p:sp>
      <p:cxnSp>
        <p:nvCxnSpPr>
          <p:cNvPr id="131" name="Google Shape;131;p18"/>
          <p:cNvCxnSpPr>
            <a:stCxn id="129" idx="6"/>
            <a:endCxn id="130" idx="2"/>
          </p:cNvCxnSpPr>
          <p:nvPr/>
        </p:nvCxnSpPr>
        <p:spPr>
          <a:xfrm>
            <a:off x="5976700" y="1978950"/>
            <a:ext cx="95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729450" y="2078875"/>
            <a:ext cx="5085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Edx course: </a:t>
            </a:r>
            <a:r>
              <a:rPr lang="en"/>
              <a:t>COMP102X Introduction of Java Programming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Number of weeks: 14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Lecturer: Professor T.C. PONG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Number of students: 10564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12 concepts with 91 questions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074" y="1501246"/>
            <a:ext cx="2888851" cy="29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3394150" y="1150900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                           b                           c                           d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100" y="703588"/>
            <a:ext cx="1105091" cy="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5399"/>
            <a:ext cx="9144001" cy="31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5122250" y="1097400"/>
            <a:ext cx="1030800" cy="343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4803450" y="4591400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Unexpected group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Learning dependency graph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49" y="2106205"/>
            <a:ext cx="7688697" cy="2558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725" y="1192475"/>
            <a:ext cx="787550" cy="7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