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88" r:id="rId6"/>
    <p:sldId id="289" r:id="rId7"/>
    <p:sldId id="260" r:id="rId8"/>
    <p:sldId id="280" r:id="rId9"/>
    <p:sldId id="281" r:id="rId10"/>
    <p:sldId id="290" r:id="rId11"/>
    <p:sldId id="262" r:id="rId12"/>
    <p:sldId id="264" r:id="rId13"/>
    <p:sldId id="265" r:id="rId14"/>
    <p:sldId id="291" r:id="rId15"/>
    <p:sldId id="269" r:id="rId16"/>
    <p:sldId id="283" r:id="rId17"/>
    <p:sldId id="275" r:id="rId18"/>
    <p:sldId id="292" r:id="rId19"/>
    <p:sldId id="273" r:id="rId20"/>
    <p:sldId id="274" r:id="rId21"/>
    <p:sldId id="286" r:id="rId22"/>
    <p:sldId id="287" r:id="rId23"/>
    <p:sldId id="267" r:id="rId24"/>
    <p:sldId id="276" r:id="rId25"/>
    <p:sldId id="277" r:id="rId26"/>
    <p:sldId id="293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>
      <p:cViewPr>
        <p:scale>
          <a:sx n="75" d="100"/>
          <a:sy n="75" d="100"/>
        </p:scale>
        <p:origin x="-92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4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4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1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5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7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5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0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8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6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1D8BD707-D9CF-40AE-B4C6-C98DA3205C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5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Minimizing Seed Set for Viral Marketing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 Cheng Long &amp; Raymond Chi-Wing Wong</a:t>
            </a:r>
          </a:p>
          <a:p>
            <a:r>
              <a:rPr lang="en-US" sz="2000" dirty="0" smtClean="0"/>
              <a:t>Presented by: Cheng Long</a:t>
            </a:r>
          </a:p>
          <a:p>
            <a:r>
              <a:rPr lang="en-US" sz="2000" dirty="0" smtClean="0"/>
              <a:t>20-August-2011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07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84"/>
    </mc:Choice>
    <mc:Fallback xmlns="">
      <p:transition spd="slow" advTm="2778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Background</a:t>
            </a:r>
          </a:p>
          <a:p>
            <a:r>
              <a:rPr lang="en-US" dirty="0" smtClean="0"/>
              <a:t>2. Problem</a:t>
            </a:r>
          </a:p>
          <a:p>
            <a:r>
              <a:rPr lang="en-US" dirty="0" smtClean="0"/>
              <a:t>3. Solutions</a:t>
            </a:r>
          </a:p>
          <a:p>
            <a:r>
              <a:rPr lang="en-US" dirty="0" smtClean="0"/>
              <a:t>4. Experimental results</a:t>
            </a:r>
          </a:p>
          <a:p>
            <a:r>
              <a:rPr lang="en-US" dirty="0" smtClean="0"/>
              <a:t>5. 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20800" y="3200400"/>
            <a:ext cx="27051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7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7"/>
    </mc:Choice>
    <mc:Fallback xmlns="">
      <p:transition spd="slow" advTm="34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(an approximate one)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Greedy algorithm:</a:t>
            </a:r>
          </a:p>
          <a:p>
            <a:pPr lvl="1"/>
            <a:r>
              <a:rPr lang="en-US" sz="2400" i="1" dirty="0" smtClean="0"/>
              <a:t>S</a:t>
            </a:r>
            <a:r>
              <a:rPr lang="en-US" sz="2400" dirty="0" smtClean="0"/>
              <a:t>: seed set.</a:t>
            </a:r>
          </a:p>
          <a:p>
            <a:pPr lvl="1"/>
            <a:r>
              <a:rPr lang="en-US" sz="2400" dirty="0" smtClean="0"/>
              <a:t>Set </a:t>
            </a:r>
            <a:r>
              <a:rPr lang="en-US" sz="2400" i="1" dirty="0" smtClean="0"/>
              <a:t>S</a:t>
            </a:r>
            <a:r>
              <a:rPr lang="en-US" sz="2400" dirty="0" smtClean="0"/>
              <a:t> to be empty.</a:t>
            </a:r>
          </a:p>
          <a:p>
            <a:pPr lvl="1"/>
            <a:r>
              <a:rPr lang="en-US" sz="2400" dirty="0" smtClean="0"/>
              <a:t>Iteratively add the user that incurs the </a:t>
            </a:r>
            <a:r>
              <a:rPr lang="en-US" sz="2400" dirty="0" smtClean="0">
                <a:solidFill>
                  <a:schemeClr val="tx2"/>
                </a:solidFill>
              </a:rPr>
              <a:t>largest influence gain</a:t>
            </a:r>
            <a:r>
              <a:rPr lang="en-US" sz="2400" dirty="0" smtClean="0"/>
              <a:t> into </a:t>
            </a:r>
            <a:r>
              <a:rPr lang="en-US" sz="2400" i="1" dirty="0" smtClean="0"/>
              <a:t>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Stop when the incurred influence achieve the goal of </a:t>
            </a:r>
            <a:r>
              <a:rPr lang="en-US" sz="2400" i="1" dirty="0" smtClean="0">
                <a:solidFill>
                  <a:schemeClr val="tx2"/>
                </a:solidFill>
              </a:rPr>
              <a:t>J</a:t>
            </a:r>
            <a:r>
              <a:rPr lang="en-US" sz="2400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2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6"/>
    </mc:Choice>
    <mc:Fallback xmlns="">
      <p:transition spd="slow" advTm="15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Additive Error Bound: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1/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24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𝐽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+1)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𝑒</m:t>
                    </m:r>
                  </m:oMath>
                </a14:m>
                <a:r>
                  <a:rPr lang="en-US" sz="2400" dirty="0"/>
                  <a:t> is the natural base.</a:t>
                </a:r>
              </a:p>
              <a:p>
                <a:r>
                  <a:rPr lang="en-US" sz="2800" dirty="0" smtClean="0"/>
                  <a:t>Multiplicative Error Bound:</a:t>
                </a:r>
              </a:p>
              <a:p>
                <a:pPr lvl="1"/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, 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𝐽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400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/>
                  <a:t>be </a:t>
                </a:r>
                <a:r>
                  <a:rPr lang="en-US" sz="2400" dirty="0" smtClean="0"/>
                  <a:t>the seed set at the end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400" dirty="0" smtClean="0"/>
                  <a:t> iteration of the greedy algorithm.</a:t>
                </a:r>
              </a:p>
              <a:p>
                <a:pPr lvl="1"/>
                <a:r>
                  <a:rPr lang="en-US" sz="2400" dirty="0" smtClean="0"/>
                  <a:t>Suppose our </a:t>
                </a:r>
                <a:r>
                  <a:rPr lang="en-US" sz="2400" dirty="0"/>
                  <a:t>a</a:t>
                </a:r>
                <a:r>
                  <a:rPr lang="en-US" sz="2400" dirty="0" smtClean="0"/>
                  <a:t>lgorithm terminates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400" dirty="0" smtClean="0"/>
                  <a:t> iteration.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 smtClean="0">
                    <a:solidFill>
                      <a:schemeClr val="tx2"/>
                    </a:solidFill>
                  </a:rPr>
                  <a:t>-factor</a:t>
                </a:r>
                <a:r>
                  <a:rPr lang="en-US" sz="2400" dirty="0" smtClean="0"/>
                  <a:t> approximation,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=1+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2"/>
                            </a:solidFill>
                            <a:latin typeface="Cambria Math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en-US" sz="2000" b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ln</m:t>
                    </m:r>
                    <m:r>
                      <a:rPr lang="en-US" sz="2000" b="0" i="1" smtClean="0">
                        <a:latin typeface="Cambria Math"/>
                      </a:rPr>
                      <m:t>⁡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′(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ln</m:t>
                    </m:r>
                    <m:r>
                      <a:rPr lang="en-US" sz="2000" i="1">
                        <a:latin typeface="Cambria Math"/>
                      </a:rPr>
                      <m:t>⁡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′(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′(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′(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ln</m:t>
                    </m:r>
                    <m:r>
                      <a:rPr lang="en-US" sz="2000" b="0" i="0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max</m:t>
                    </m:r>
                    <m:r>
                      <a:rPr lang="en-US" sz="2000" b="0" i="1" smtClean="0">
                        <a:latin typeface="Cambria Math"/>
                      </a:rPr>
                      <m:t>⁡{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|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𝑉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 0≤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,}).</m:t>
                    </m:r>
                  </m:oMath>
                </a14:m>
                <a:endParaRPr lang="en-US" sz="2400" dirty="0" smtClean="0"/>
              </a:p>
              <a:p>
                <a:pPr lvl="1"/>
                <a:r>
                  <a:rPr lang="en-US" sz="2400" dirty="0" smtClean="0"/>
                  <a:t>In our experiments,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is usually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smaller than 5</a:t>
                </a:r>
                <a:r>
                  <a:rPr lang="en-US" sz="2400" dirty="0" smtClean="0"/>
                  <a:t>. 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481" r="-1333" b="-15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9229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989"/>
    </mc:Choice>
    <mc:Fallback xmlns="">
      <p:transition spd="slow" advTm="103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Coverage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In some cases, we are interested in influencing (covering) </a:t>
                </a:r>
                <a:r>
                  <a:rPr lang="en-US" sz="2800" dirty="0" smtClean="0">
                    <a:solidFill>
                      <a:schemeClr val="tx2"/>
                    </a:solidFill>
                  </a:rPr>
                  <a:t>all the users</a:t>
                </a:r>
                <a:r>
                  <a:rPr lang="en-US" sz="2800" dirty="0" smtClean="0"/>
                  <a:t> in social network G(V, E).</a:t>
                </a:r>
                <a:endParaRPr lang="en-US" dirty="0" smtClean="0"/>
              </a:p>
              <a:p>
                <a:pPr lvl="1"/>
                <a:r>
                  <a:rPr lang="en-US" sz="2400" dirty="0" smtClean="0"/>
                  <a:t>J-MIN-Seed where</a:t>
                </a:r>
                <a:r>
                  <a:rPr lang="en-US" sz="2400" b="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𝐽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=|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𝑉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lvl="1"/>
                <a:r>
                  <a:rPr lang="en-US" sz="2400" dirty="0" smtClean="0"/>
                  <a:t>The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Full Coverage</a:t>
                </a:r>
                <a:r>
                  <a:rPr lang="en-US" sz="2400" dirty="0" smtClean="0"/>
                  <a:t> problem.</a:t>
                </a:r>
              </a:p>
              <a:p>
                <a:r>
                  <a:rPr lang="en-US" sz="2800" dirty="0" smtClean="0"/>
                  <a:t>Solutions:</a:t>
                </a:r>
              </a:p>
              <a:p>
                <a:pPr lvl="1"/>
                <a:r>
                  <a:rPr lang="en-US" sz="2400" dirty="0" smtClean="0"/>
                  <a:t>1. The greedy algorithm still works.</a:t>
                </a:r>
                <a:endParaRPr lang="en-US" sz="2000" dirty="0" smtClean="0"/>
              </a:p>
              <a:p>
                <a:pPr lvl="1"/>
                <a:r>
                  <a:rPr lang="en-US" sz="2400" dirty="0" smtClean="0"/>
                  <a:t>2. Probabilistic algorithm (IC model).</a:t>
                </a:r>
              </a:p>
              <a:p>
                <a:pPr lvl="2"/>
                <a:r>
                  <a:rPr lang="en-US" sz="2000" dirty="0" smtClean="0"/>
                  <a:t>Runs in 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Polynomial</a:t>
                </a:r>
                <a:r>
                  <a:rPr lang="en-US" sz="2000" dirty="0" smtClean="0"/>
                  <a:t> time.</a:t>
                </a:r>
              </a:p>
              <a:p>
                <a:pPr lvl="2"/>
                <a:r>
                  <a:rPr lang="en-US" sz="2000" dirty="0" smtClean="0"/>
                  <a:t>Provides an 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arbitrarily small error</a:t>
                </a:r>
                <a:r>
                  <a:rPr lang="en-US" sz="2000" dirty="0" smtClean="0"/>
                  <a:t> with 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high probability</a:t>
                </a:r>
                <a:r>
                  <a:rPr lang="en-US" sz="2000" dirty="0" smtClean="0"/>
                  <a:t>.</a:t>
                </a:r>
              </a:p>
              <a:p>
                <a:pPr lvl="2"/>
                <a:endParaRPr lang="en-US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48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0509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338"/>
    </mc:Choice>
    <mc:Fallback xmlns="">
      <p:transition spd="slow" advTm="62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Background</a:t>
            </a:r>
          </a:p>
          <a:p>
            <a:r>
              <a:rPr lang="en-US" dirty="0" smtClean="0"/>
              <a:t>2. Problem</a:t>
            </a:r>
          </a:p>
          <a:p>
            <a:r>
              <a:rPr lang="en-US" dirty="0" smtClean="0"/>
              <a:t>3. Solutions</a:t>
            </a:r>
          </a:p>
          <a:p>
            <a:r>
              <a:rPr lang="en-US" dirty="0" smtClean="0"/>
              <a:t>4. Experimental results</a:t>
            </a:r>
          </a:p>
          <a:p>
            <a:r>
              <a:rPr lang="en-US" dirty="0" smtClean="0"/>
              <a:t>5. 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76400" y="3810000"/>
            <a:ext cx="41910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7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0"/>
    </mc:Choice>
    <mc:Fallback xmlns="">
      <p:transition spd="slow" advTm="52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Real datasets:</a:t>
            </a:r>
          </a:p>
          <a:p>
            <a:pPr lvl="1"/>
            <a:r>
              <a:rPr lang="en-US" sz="2400" dirty="0" smtClean="0"/>
              <a:t>HEP-T, </a:t>
            </a:r>
            <a:r>
              <a:rPr lang="en-US" sz="2400" dirty="0" err="1" smtClean="0"/>
              <a:t>Epinions</a:t>
            </a:r>
            <a:r>
              <a:rPr lang="en-US" sz="2400" dirty="0" smtClean="0"/>
              <a:t>, Amazon, DBLP</a:t>
            </a:r>
          </a:p>
          <a:p>
            <a:r>
              <a:rPr lang="en-US" sz="2800" dirty="0" smtClean="0"/>
              <a:t>Algorithms:</a:t>
            </a:r>
          </a:p>
          <a:p>
            <a:pPr lvl="1"/>
            <a:r>
              <a:rPr lang="en-US" sz="2400" dirty="0" smtClean="0"/>
              <a:t>Random</a:t>
            </a:r>
          </a:p>
          <a:p>
            <a:pPr lvl="1"/>
            <a:r>
              <a:rPr lang="en-US" sz="2400" dirty="0" smtClean="0"/>
              <a:t>Degree-heuristic</a:t>
            </a:r>
          </a:p>
          <a:p>
            <a:pPr lvl="1"/>
            <a:r>
              <a:rPr lang="en-US" sz="2400" dirty="0" smtClean="0"/>
              <a:t>Centrality-heuristic</a:t>
            </a:r>
          </a:p>
          <a:p>
            <a:pPr lvl="1"/>
            <a:r>
              <a:rPr lang="en-US" sz="2400" dirty="0" smtClean="0"/>
              <a:t>Greedy (Greedy1 and Greedy2)</a:t>
            </a:r>
          </a:p>
          <a:p>
            <a:r>
              <a:rPr lang="en-US" sz="2800" dirty="0" smtClean="0"/>
              <a:t>Measures:</a:t>
            </a:r>
          </a:p>
          <a:p>
            <a:pPr lvl="1"/>
            <a:r>
              <a:rPr lang="en-US" sz="2400" dirty="0" smtClean="0"/>
              <a:t>No. of seeds, Running time and memory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238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971"/>
    </mc:Choice>
    <mc:Fallback xmlns="">
      <p:transition spd="slow" advTm="899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28483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 (IC Model)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Additive Error (Fig. 5 (a)):</a:t>
            </a:r>
          </a:p>
          <a:p>
            <a:pPr lvl="1"/>
            <a:r>
              <a:rPr lang="en-US" sz="1800" dirty="0" smtClean="0"/>
              <a:t>The errors are </a:t>
            </a:r>
            <a:r>
              <a:rPr lang="en-US" sz="1800" dirty="0" smtClean="0">
                <a:solidFill>
                  <a:schemeClr val="tx2"/>
                </a:solidFill>
              </a:rPr>
              <a:t>much smaller</a:t>
            </a:r>
            <a:r>
              <a:rPr lang="en-US" sz="1800" dirty="0" smtClean="0"/>
              <a:t> than the theoretical ones.</a:t>
            </a:r>
          </a:p>
          <a:p>
            <a:r>
              <a:rPr lang="en-US" sz="2400" dirty="0" smtClean="0"/>
              <a:t>Multiplicative </a:t>
            </a:r>
            <a:r>
              <a:rPr lang="en-US" sz="2400" dirty="0"/>
              <a:t>Error (Fig. 5 </a:t>
            </a:r>
            <a:r>
              <a:rPr lang="en-US" sz="2400" dirty="0" smtClean="0"/>
              <a:t>(b)):</a:t>
            </a:r>
          </a:p>
          <a:p>
            <a:pPr lvl="1"/>
            <a:r>
              <a:rPr lang="en-US" sz="1800" dirty="0" smtClean="0"/>
              <a:t>The empirical multiplicative error bound is usually </a:t>
            </a:r>
            <a:r>
              <a:rPr lang="en-US" sz="1800" dirty="0" smtClean="0">
                <a:solidFill>
                  <a:schemeClr val="tx2"/>
                </a:solidFill>
              </a:rPr>
              <a:t>smaller than 2</a:t>
            </a:r>
            <a:r>
              <a:rPr lang="en-US" sz="1800" dirty="0" smtClean="0"/>
              <a:t>. </a:t>
            </a: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76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37"/>
    </mc:Choice>
    <mc:Fallback xmlns="">
      <p:transition spd="slow" advTm="640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447801"/>
            <a:ext cx="5105400" cy="4326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 (IC Model)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808912" cy="468788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No. of seeds:</a:t>
            </a:r>
          </a:p>
          <a:p>
            <a:pPr lvl="1"/>
            <a:r>
              <a:rPr lang="en-US" sz="2000" dirty="0" smtClean="0"/>
              <a:t>Our greedy algorithm returns </a:t>
            </a:r>
            <a:r>
              <a:rPr lang="en-US" sz="2000" dirty="0" smtClean="0">
                <a:solidFill>
                  <a:schemeClr val="tx2"/>
                </a:solidFill>
              </a:rPr>
              <a:t>the smallest </a:t>
            </a:r>
            <a:r>
              <a:rPr lang="en-US" sz="2000" dirty="0" smtClean="0"/>
              <a:t>number of seeds. </a:t>
            </a:r>
          </a:p>
          <a:p>
            <a:endParaRPr lang="en-US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3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11"/>
    </mc:Choice>
    <mc:Fallback xmlns="">
      <p:transition spd="slow" advTm="402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Background</a:t>
            </a:r>
          </a:p>
          <a:p>
            <a:r>
              <a:rPr lang="en-US" dirty="0" smtClean="0"/>
              <a:t>2. Problem</a:t>
            </a:r>
          </a:p>
          <a:p>
            <a:r>
              <a:rPr lang="en-US" dirty="0" smtClean="0"/>
              <a:t>3. Solutions</a:t>
            </a:r>
          </a:p>
          <a:p>
            <a:r>
              <a:rPr lang="en-US" dirty="0" smtClean="0"/>
              <a:t>4. Experimental results</a:t>
            </a:r>
          </a:p>
          <a:p>
            <a:r>
              <a:rPr lang="en-US" dirty="0" smtClean="0"/>
              <a:t>5. 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6800" y="4343400"/>
            <a:ext cx="30480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7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1"/>
    </mc:Choice>
    <mc:Fallback xmlns="">
      <p:transition spd="slow" advTm="42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propose the </a:t>
            </a:r>
            <a:r>
              <a:rPr lang="en-US" sz="2800" dirty="0" smtClean="0">
                <a:solidFill>
                  <a:schemeClr val="tx2"/>
                </a:solidFill>
              </a:rPr>
              <a:t>J-MIN-Seed</a:t>
            </a:r>
            <a:r>
              <a:rPr lang="en-US" sz="2800" dirty="0" smtClean="0"/>
              <a:t> problem.</a:t>
            </a:r>
          </a:p>
          <a:p>
            <a:r>
              <a:rPr lang="en-US" sz="2800" dirty="0" smtClean="0"/>
              <a:t>We design a </a:t>
            </a:r>
            <a:r>
              <a:rPr lang="en-US" sz="2800" dirty="0" smtClean="0">
                <a:solidFill>
                  <a:schemeClr val="tx2"/>
                </a:solidFill>
              </a:rPr>
              <a:t>greedy algorithm</a:t>
            </a:r>
            <a:r>
              <a:rPr lang="en-US" sz="2800" dirty="0" smtClean="0"/>
              <a:t> which can provide </a:t>
            </a:r>
            <a:r>
              <a:rPr lang="en-US" sz="2800" dirty="0" smtClean="0">
                <a:solidFill>
                  <a:schemeClr val="tx2"/>
                </a:solidFill>
              </a:rPr>
              <a:t>error guarantees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Under the setting of </a:t>
            </a:r>
            <a:r>
              <a:rPr lang="en-US" sz="2800" dirty="0" smtClean="0">
                <a:solidFill>
                  <a:schemeClr val="tx2"/>
                </a:solidFill>
              </a:rPr>
              <a:t>J=|V|</a:t>
            </a:r>
            <a:r>
              <a:rPr lang="en-US" sz="2800" dirty="0" smtClean="0"/>
              <a:t>, we develop another </a:t>
            </a:r>
            <a:r>
              <a:rPr lang="en-US" sz="2800" dirty="0" smtClean="0">
                <a:solidFill>
                  <a:schemeClr val="tx2"/>
                </a:solidFill>
              </a:rPr>
              <a:t>probabilistic algorithm</a:t>
            </a:r>
            <a:r>
              <a:rPr lang="en-US" sz="2800" dirty="0" smtClean="0"/>
              <a:t> which can provide an arbitrarily small error with high probability.</a:t>
            </a:r>
          </a:p>
          <a:p>
            <a:r>
              <a:rPr lang="en-US" sz="2800" dirty="0" smtClean="0"/>
              <a:t>We conducted extensive experiments which verified our algorithms.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8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25"/>
    </mc:Choice>
    <mc:Fallback xmlns="">
      <p:transition spd="slow" advTm="310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Background</a:t>
            </a:r>
          </a:p>
          <a:p>
            <a:r>
              <a:rPr lang="en-US" dirty="0" smtClean="0"/>
              <a:t>2. Problem</a:t>
            </a:r>
          </a:p>
          <a:p>
            <a:r>
              <a:rPr lang="en-US" dirty="0" smtClean="0"/>
              <a:t>3. Solutions</a:t>
            </a:r>
          </a:p>
          <a:p>
            <a:r>
              <a:rPr lang="en-US" dirty="0" smtClean="0"/>
              <a:t>4. Experimental results</a:t>
            </a:r>
          </a:p>
          <a:p>
            <a:r>
              <a:rPr lang="en-US" dirty="0" smtClean="0"/>
              <a:t>5. 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2057400"/>
            <a:ext cx="29718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628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98"/>
    </mc:Choice>
    <mc:Fallback xmlns="">
      <p:transition spd="slow" advTm="288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6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6"/>
    </mc:Choice>
    <mc:Fallback xmlns="">
      <p:transition spd="slow" advTm="1080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chemeClr val="tx2"/>
                </a:solidFill>
              </a:rPr>
              <a:t>seed</a:t>
            </a:r>
            <a:r>
              <a:rPr lang="en-US" sz="2800" dirty="0" smtClean="0"/>
              <a:t> set incurs some </a:t>
            </a:r>
            <a:r>
              <a:rPr lang="en-US" sz="2800" dirty="0" smtClean="0">
                <a:solidFill>
                  <a:schemeClr val="tx2"/>
                </a:solidFill>
              </a:rPr>
              <a:t>influenced users.</a:t>
            </a:r>
          </a:p>
          <a:p>
            <a:pPr lvl="1"/>
            <a:r>
              <a:rPr lang="en-US" sz="2400" i="1" dirty="0" smtClean="0"/>
              <a:t>S</a:t>
            </a:r>
            <a:r>
              <a:rPr lang="en-US" sz="2400" dirty="0" smtClean="0"/>
              <a:t>: seed set.</a:t>
            </a:r>
          </a:p>
          <a:p>
            <a:pPr lvl="1"/>
            <a:r>
              <a:rPr lang="el-GR" sz="2400" dirty="0" smtClean="0"/>
              <a:t>σ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): influenced users incurred by S.</a:t>
            </a:r>
          </a:p>
          <a:p>
            <a:r>
              <a:rPr lang="en-US" sz="2800" dirty="0" smtClean="0"/>
              <a:t>To a company:</a:t>
            </a:r>
          </a:p>
          <a:p>
            <a:pPr lvl="1"/>
            <a:r>
              <a:rPr lang="en-US" sz="2400" dirty="0" smtClean="0"/>
              <a:t>A seed: </a:t>
            </a:r>
            <a:r>
              <a:rPr lang="en-US" sz="2400" dirty="0" smtClean="0">
                <a:solidFill>
                  <a:schemeClr val="tx2"/>
                </a:solidFill>
              </a:rPr>
              <a:t>cost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An influenced user: </a:t>
            </a:r>
            <a:r>
              <a:rPr lang="en-US" sz="2400" dirty="0" smtClean="0">
                <a:solidFill>
                  <a:schemeClr val="tx2"/>
                </a:solidFill>
              </a:rPr>
              <a:t>revenue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It wants to earn at least a certain amount of </a:t>
            </a:r>
            <a:r>
              <a:rPr lang="en-US" sz="2400" dirty="0" smtClean="0">
                <a:solidFill>
                  <a:schemeClr val="tx2"/>
                </a:solidFill>
              </a:rPr>
              <a:t>revenue (influenced users)</a:t>
            </a:r>
            <a:r>
              <a:rPr lang="en-US" sz="2400" dirty="0" smtClean="0"/>
              <a:t> while minimizing the </a:t>
            </a:r>
            <a:r>
              <a:rPr lang="en-US" sz="2400" dirty="0" smtClean="0">
                <a:solidFill>
                  <a:schemeClr val="tx2"/>
                </a:solidFill>
              </a:rPr>
              <a:t>cost (seed)</a:t>
            </a:r>
            <a:r>
              <a:rPr lang="en-US" sz="2400" dirty="0" smtClean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93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0"/>
    </mc:Choice>
    <mc:Fallback xmlns="">
      <p:transition spd="slow" advTm="12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select the seed set such that </a:t>
            </a:r>
          </a:p>
          <a:p>
            <a:pPr lvl="1"/>
            <a:r>
              <a:rPr lang="en-US" dirty="0"/>
              <a:t>at least a certain number of individuals are </a:t>
            </a:r>
            <a:r>
              <a:rPr lang="en-US" dirty="0" smtClean="0"/>
              <a:t>influenced;</a:t>
            </a:r>
            <a:endParaRPr lang="en-US" dirty="0"/>
          </a:p>
          <a:p>
            <a:pPr lvl="1"/>
            <a:r>
              <a:rPr lang="en-US" dirty="0"/>
              <a:t>the number of seeds is minimized?</a:t>
            </a:r>
          </a:p>
        </p:txBody>
      </p:sp>
    </p:spTree>
    <p:extLst>
      <p:ext uri="{BB962C8B-B14F-4D97-AF65-F5344CB8AC3E}">
        <p14:creationId xmlns:p14="http://schemas.microsoft.com/office/powerpoint/2010/main" val="404752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"/>
    </mc:Choice>
    <mc:Fallback xmlns="">
      <p:transition spd="slow" advTm="13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Intractability &amp;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σ</a:t>
            </a:r>
            <a:r>
              <a:rPr lang="en-US" sz="2800" dirty="0"/>
              <a:t>(S)</a:t>
            </a:r>
            <a:r>
              <a:rPr lang="en-US" sz="2800" dirty="0" smtClean="0"/>
              <a:t> is </a:t>
            </a:r>
            <a:r>
              <a:rPr lang="en-US" sz="2800" dirty="0" err="1" smtClean="0">
                <a:solidFill>
                  <a:schemeClr val="tx2"/>
                </a:solidFill>
              </a:rPr>
              <a:t>submodular</a:t>
            </a:r>
            <a:r>
              <a:rPr lang="en-US" sz="2800" dirty="0" smtClean="0"/>
              <a:t> for independent cascade model (IC-model) and liner threshold model (LT-model).</a:t>
            </a:r>
          </a:p>
          <a:p>
            <a:pPr lvl="1"/>
            <a:r>
              <a:rPr lang="en-US" sz="2400" dirty="0" smtClean="0"/>
              <a:t>Error guarantee.</a:t>
            </a:r>
          </a:p>
          <a:p>
            <a:r>
              <a:rPr lang="el-GR" sz="2800" dirty="0" smtClean="0"/>
              <a:t>α</a:t>
            </a:r>
            <a:r>
              <a:rPr lang="en-US" sz="2800" dirty="0" smtClean="0"/>
              <a:t>(I) is </a:t>
            </a:r>
            <a:r>
              <a:rPr lang="en-US" sz="2800" dirty="0" smtClean="0">
                <a:solidFill>
                  <a:schemeClr val="tx2"/>
                </a:solidFill>
              </a:rPr>
              <a:t>not </a:t>
            </a:r>
            <a:r>
              <a:rPr lang="en-US" sz="2800" dirty="0" err="1" smtClean="0">
                <a:solidFill>
                  <a:schemeClr val="tx2"/>
                </a:solidFill>
              </a:rPr>
              <a:t>submodular</a:t>
            </a:r>
            <a:r>
              <a:rPr lang="en-US" sz="2800" dirty="0" smtClean="0"/>
              <a:t> for IC-model or LT-model.</a:t>
            </a:r>
          </a:p>
        </p:txBody>
      </p:sp>
    </p:spTree>
    <p:extLst>
      <p:ext uri="{BB962C8B-B14F-4D97-AF65-F5344CB8AC3E}">
        <p14:creationId xmlns:p14="http://schemas.microsoft.com/office/powerpoint/2010/main" val="108149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"/>
    </mc:Choice>
    <mc:Fallback xmlns="">
      <p:transition spd="slow" advTm="84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Greedy algorithm:</a:t>
                </a:r>
              </a:p>
              <a:p>
                <a:pPr lvl="1"/>
                <a:r>
                  <a:rPr lang="en-US" sz="2400" i="1" dirty="0" smtClean="0"/>
                  <a:t>S</a:t>
                </a:r>
                <a:r>
                  <a:rPr lang="en-US" sz="2400" dirty="0" smtClean="0"/>
                  <a:t>: seed set (empty at the beginning).</a:t>
                </a:r>
              </a:p>
              <a:p>
                <a:pPr lvl="1"/>
                <a:r>
                  <a:rPr lang="en-US" sz="2400" dirty="0" smtClean="0"/>
                  <a:t>Iteratively add the user that incurs the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largest influence gain</a:t>
                </a:r>
                <a:r>
                  <a:rPr lang="en-US" sz="2400" dirty="0" smtClean="0"/>
                  <a:t> into </a:t>
                </a:r>
                <a:r>
                  <a:rPr lang="en-US" sz="2400" i="1" dirty="0" smtClean="0"/>
                  <a:t>S</a:t>
                </a:r>
                <a:r>
                  <a:rPr lang="en-US" sz="2400" dirty="0" smtClean="0"/>
                  <a:t>.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{ </m:t>
                    </m:r>
                    <m:r>
                      <m:rPr>
                        <m:sty m:val="p"/>
                      </m:rPr>
                      <a:rPr lang="en-US" sz="2000" b="0" i="1" smtClean="0">
                        <a:latin typeface="Cambria Math"/>
                        <a:ea typeface="Cambria Math"/>
                      </a:rPr>
                      <m:t>arg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𝑚𝑎𝑥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𝑢</m:t>
                                </m:r>
                              </m:e>
                            </m:d>
                          </m:e>
                        </m:d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},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𝑉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\</m:t>
                    </m:r>
                    <m:r>
                      <m:rPr>
                        <m:sty m:val="p"/>
                      </m:rPr>
                      <a:rPr lang="en-US" sz="2000" b="0" i="1" smtClean="0">
                        <a:latin typeface="Cambria Math"/>
                        <a:ea typeface="Cambria Math"/>
                      </a:rPr>
                      <m:t>S</m:t>
                    </m:r>
                  </m:oMath>
                </a14:m>
                <a:endParaRPr lang="en-US" sz="2000" dirty="0" smtClean="0"/>
              </a:p>
              <a:p>
                <a:pPr lvl="1"/>
                <a:r>
                  <a:rPr lang="en-US" sz="2400" dirty="0" smtClean="0"/>
                  <a:t>Stop when the incurred influence is at least </a:t>
                </a:r>
                <a:r>
                  <a:rPr lang="en-US" sz="2400" i="1" dirty="0" smtClean="0"/>
                  <a:t>J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800" dirty="0" smtClean="0"/>
                  <a:t>One issue: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2400" dirty="0" smtClean="0"/>
                  <a:t>: influence calculation.</a:t>
                </a:r>
              </a:p>
              <a:p>
                <a:pPr lvl="1"/>
                <a:r>
                  <a:rPr lang="en-US" sz="2400" dirty="0" smtClean="0">
                    <a:solidFill>
                      <a:schemeClr val="tx2"/>
                    </a:solidFill>
                  </a:rPr>
                  <a:t>#P-hard</a:t>
                </a:r>
                <a:r>
                  <a:rPr lang="en-US" sz="2400" dirty="0" smtClean="0"/>
                  <a:t>.</a:t>
                </a:r>
              </a:p>
              <a:p>
                <a:pPr lvl="1"/>
                <a:r>
                  <a:rPr lang="en-US" sz="2400" dirty="0" smtClean="0">
                    <a:solidFill>
                      <a:schemeClr val="tx2"/>
                    </a:solidFill>
                  </a:rPr>
                  <a:t>Sampling</a:t>
                </a:r>
                <a:r>
                  <a:rPr lang="en-US" sz="2400" dirty="0" smtClean="0"/>
                  <a:t> methods.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481" b="-1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533900" y="3823252"/>
            <a:ext cx="1219200" cy="35504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43599" y="3823252"/>
            <a:ext cx="571501" cy="36774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677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8"/>
    </mc:Choice>
    <mc:Fallback xmlns="">
      <p:transition spd="slow" advTm="20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The error of our greedy algorithm is bounded by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1/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𝐽</m:t>
                    </m:r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+1)</m:t>
                    </m:r>
                  </m:oMath>
                </a14:m>
                <a:r>
                  <a:rPr lang="en-US" sz="2800" dirty="0" smtClean="0"/>
                  <a:t>, 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sz="2800" dirty="0" smtClean="0"/>
                  <a:t> is the natural base.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sz="2400" dirty="0" smtClean="0"/>
                  <a:t>: the number of seeds returned by the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greedy algorithm</a:t>
                </a:r>
                <a:r>
                  <a:rPr lang="en-US" sz="2400" dirty="0" smtClean="0"/>
                  <a:t>;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400" dirty="0" smtClean="0"/>
                  <a:t>:</a:t>
                </a:r>
                <a:r>
                  <a:rPr lang="en-US" sz="2400" i="1" dirty="0" smtClean="0"/>
                  <a:t> </a:t>
                </a:r>
                <a:r>
                  <a:rPr lang="en-US" sz="2400" dirty="0" smtClean="0"/>
                  <a:t>the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optimal</a:t>
                </a:r>
                <a:r>
                  <a:rPr lang="en-US" sz="2400" dirty="0" smtClean="0"/>
                  <a:t> number of seeds.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𝑡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≤1/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𝐽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+1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r>
                  <a:rPr lang="en-US" sz="2800" dirty="0" smtClean="0"/>
                  <a:t>Leverage the property that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 is a </a:t>
                </a:r>
                <a:r>
                  <a:rPr lang="en-US" sz="2800" dirty="0" err="1" smtClean="0">
                    <a:solidFill>
                      <a:schemeClr val="tx2"/>
                    </a:solidFill>
                  </a:rPr>
                  <a:t>submodular</a:t>
                </a:r>
                <a:r>
                  <a:rPr lang="en-US" sz="2800" dirty="0" smtClean="0"/>
                  <a:t> function.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481" r="-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148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8"/>
    </mc:Choice>
    <mc:Fallback xmlns="">
      <p:transition spd="slow" advTm="12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09492"/>
            <a:ext cx="5715000" cy="471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 (IC Model)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Running </a:t>
            </a:r>
            <a:r>
              <a:rPr lang="en-US" sz="2400" dirty="0"/>
              <a:t>time:</a:t>
            </a:r>
          </a:p>
          <a:p>
            <a:pPr lvl="1"/>
            <a:r>
              <a:rPr lang="en-US" sz="2000" dirty="0" smtClean="0"/>
              <a:t>The greedy algorithm runs </a:t>
            </a:r>
            <a:r>
              <a:rPr lang="en-US" sz="2000" dirty="0" smtClean="0">
                <a:solidFill>
                  <a:schemeClr val="tx2"/>
                </a:solidFill>
              </a:rPr>
              <a:t>slower than</a:t>
            </a:r>
            <a:r>
              <a:rPr lang="en-US" sz="2000" dirty="0" smtClean="0"/>
              <a:t> others.</a:t>
            </a:r>
          </a:p>
          <a:p>
            <a:endParaRPr lang="en-US" sz="20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50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37"/>
    </mc:Choice>
    <mc:Fallback xmlns="">
      <p:transition spd="slow" advTm="249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 (IC Model)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17713"/>
            <a:ext cx="7772400" cy="4114800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Memory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All methods are </a:t>
            </a:r>
            <a:r>
              <a:rPr lang="en-US" sz="2000" dirty="0" smtClean="0">
                <a:solidFill>
                  <a:schemeClr val="tx2"/>
                </a:solidFill>
              </a:rPr>
              <a:t>memory-efficient (less than 2MB).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4495800" cy="383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6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"/>
    </mc:Choice>
    <mc:Fallback xmlns="">
      <p:transition spd="slow" advTm="68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Traditional advertising:</a:t>
            </a:r>
          </a:p>
          <a:p>
            <a:pPr lvl="1"/>
            <a:r>
              <a:rPr lang="en-US" sz="2400" dirty="0" smtClean="0"/>
              <a:t>Cover massive individuals.</a:t>
            </a:r>
            <a:endParaRPr lang="en-US" sz="2400" dirty="0"/>
          </a:p>
          <a:p>
            <a:pPr lvl="1"/>
            <a:r>
              <a:rPr lang="en-US" sz="2400" dirty="0" smtClean="0"/>
              <a:t>Trust level: medium/low.</a:t>
            </a:r>
          </a:p>
          <a:p>
            <a:r>
              <a:rPr lang="en-US" sz="2800" dirty="0" smtClean="0"/>
              <a:t>Viral marketing:</a:t>
            </a:r>
          </a:p>
          <a:p>
            <a:pPr lvl="1"/>
            <a:r>
              <a:rPr lang="en-US" sz="2400" dirty="0" smtClean="0"/>
              <a:t>Target a limited number of users.</a:t>
            </a:r>
          </a:p>
          <a:p>
            <a:pPr lvl="1"/>
            <a:r>
              <a:rPr lang="en-US" sz="2400" dirty="0" smtClean="0"/>
              <a:t>Utilizes </a:t>
            </a:r>
            <a:r>
              <a:rPr lang="en-US" sz="2400" dirty="0"/>
              <a:t>the relationships </a:t>
            </a:r>
            <a:r>
              <a:rPr lang="en-US" sz="2400" dirty="0" smtClean="0"/>
              <a:t>in </a:t>
            </a:r>
            <a:r>
              <a:rPr lang="en-US" sz="2400" dirty="0"/>
              <a:t>social </a:t>
            </a:r>
            <a:r>
              <a:rPr lang="en-US" sz="2400" dirty="0" smtClean="0"/>
              <a:t>networks, e.g., friends, families, etc.</a:t>
            </a:r>
          </a:p>
          <a:p>
            <a:pPr lvl="1"/>
            <a:r>
              <a:rPr lang="en-US" sz="2400" dirty="0" smtClean="0"/>
              <a:t>Trust level: relatively high.</a:t>
            </a:r>
          </a:p>
          <a:p>
            <a:pPr lvl="1"/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990882" y="1981200"/>
            <a:ext cx="1949544" cy="914400"/>
            <a:chOff x="6990882" y="1981200"/>
            <a:chExt cx="1949544" cy="914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0882" y="1981200"/>
              <a:ext cx="771993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6234" y="1981200"/>
              <a:ext cx="774192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7166858" y="4876800"/>
            <a:ext cx="1773568" cy="914400"/>
            <a:chOff x="7166858" y="4013752"/>
            <a:chExt cx="1773568" cy="9144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858" y="4013752"/>
              <a:ext cx="77724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3186" y="4013752"/>
              <a:ext cx="77724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31067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750"/>
    </mc:Choice>
    <mc:Fallback xmlns="">
      <p:transition spd="slow" advTm="68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Process of </a:t>
            </a:r>
            <a:r>
              <a:rPr lang="en-US" sz="2800" dirty="0" smtClean="0">
                <a:solidFill>
                  <a:schemeClr val="tx2"/>
                </a:solidFill>
              </a:rPr>
              <a:t>Viral Marketing.</a:t>
            </a:r>
          </a:p>
          <a:p>
            <a:pPr lvl="1"/>
            <a:r>
              <a:rPr lang="en-US" sz="2400" dirty="0" smtClean="0"/>
              <a:t>Step 1: select initial users (</a:t>
            </a:r>
            <a:r>
              <a:rPr lang="en-US" sz="2400" dirty="0" smtClean="0">
                <a:solidFill>
                  <a:schemeClr val="tx2"/>
                </a:solidFill>
              </a:rPr>
              <a:t>seeds</a:t>
            </a:r>
            <a:r>
              <a:rPr lang="en-US" sz="2400" dirty="0" smtClean="0"/>
              <a:t>).</a:t>
            </a:r>
            <a:endParaRPr lang="en-US" sz="2000" dirty="0" smtClean="0"/>
          </a:p>
          <a:p>
            <a:pPr lvl="1"/>
            <a:r>
              <a:rPr lang="en-US" sz="2400" dirty="0" smtClean="0"/>
              <a:t>Step 2: propagation process.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</a:rPr>
              <a:t>Influenced users</a:t>
            </a:r>
            <a:r>
              <a:rPr lang="en-US" sz="2000" dirty="0" smtClean="0"/>
              <a:t>.</a:t>
            </a:r>
          </a:p>
          <a:p>
            <a:r>
              <a:rPr lang="en-US" sz="2800" dirty="0" smtClean="0"/>
              <a:t>Two popular propagation models.</a:t>
            </a:r>
          </a:p>
          <a:p>
            <a:pPr lvl="1"/>
            <a:r>
              <a:rPr lang="en-US" sz="2400" dirty="0" smtClean="0"/>
              <a:t>Independent Cascade model (</a:t>
            </a:r>
            <a:r>
              <a:rPr lang="en-US" sz="2400" dirty="0" smtClean="0">
                <a:solidFill>
                  <a:schemeClr val="tx2"/>
                </a:solidFill>
              </a:rPr>
              <a:t>IC model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Linear Threshold model (</a:t>
            </a:r>
            <a:r>
              <a:rPr lang="en-US" sz="2400" dirty="0" smtClean="0">
                <a:solidFill>
                  <a:schemeClr val="tx2"/>
                </a:solidFill>
              </a:rPr>
              <a:t>LT model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24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153"/>
    </mc:Choice>
    <mc:Fallback xmlns="">
      <p:transition spd="slow" advTm="711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754" y="2047875"/>
            <a:ext cx="326707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Marketing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 example:</a:t>
            </a:r>
          </a:p>
          <a:p>
            <a:pPr lvl="1"/>
            <a:r>
              <a:rPr lang="en-US" sz="2000" dirty="0" smtClean="0"/>
              <a:t>Family</a:t>
            </a:r>
          </a:p>
          <a:p>
            <a:pPr lvl="1"/>
            <a:r>
              <a:rPr lang="en-US" sz="2000" dirty="0" smtClean="0"/>
              <a:t>Edge, weight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  <a:p>
            <a:pPr lvl="1"/>
            <a:r>
              <a:rPr lang="en-US" sz="2400" dirty="0"/>
              <a:t>Step 1: </a:t>
            </a:r>
            <a:r>
              <a:rPr lang="en-US" sz="2400" dirty="0" smtClean="0"/>
              <a:t>select seeds.</a:t>
            </a:r>
            <a:endParaRPr lang="en-US" sz="2400" dirty="0"/>
          </a:p>
          <a:p>
            <a:pPr lvl="1"/>
            <a:r>
              <a:rPr lang="en-US" sz="2400" dirty="0"/>
              <a:t>Step 2: propagation process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Influenced users: </a:t>
            </a:r>
          </a:p>
          <a:p>
            <a:pPr lvl="1"/>
            <a:r>
              <a:rPr lang="en-US" sz="2000" dirty="0" smtClean="0"/>
              <a:t>We say the influenced nodes are </a:t>
            </a:r>
            <a:r>
              <a:rPr lang="en-US" sz="2000" dirty="0" smtClean="0">
                <a:solidFill>
                  <a:schemeClr val="tx2"/>
                </a:solidFill>
              </a:rPr>
              <a:t>incurred</a:t>
            </a:r>
            <a:r>
              <a:rPr lang="en-US" sz="2000" dirty="0" smtClean="0"/>
              <a:t> by a seed set.</a:t>
            </a:r>
          </a:p>
          <a:p>
            <a:pPr lvl="1"/>
            <a:r>
              <a:rPr lang="en-US" sz="2000" dirty="0" smtClean="0"/>
              <a:t>E.g., Ada, Bob, David are the influenced users incurred by {Ada}.</a:t>
            </a:r>
          </a:p>
        </p:txBody>
      </p:sp>
      <p:sp>
        <p:nvSpPr>
          <p:cNvPr id="5" name="Oval 4"/>
          <p:cNvSpPr/>
          <p:nvPr/>
        </p:nvSpPr>
        <p:spPr>
          <a:xfrm rot="16200000">
            <a:off x="6673079" y="2280609"/>
            <a:ext cx="457200" cy="457200"/>
          </a:xfrm>
          <a:prstGeom prst="ellipse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967867" y="2516516"/>
            <a:ext cx="1061333" cy="526773"/>
          </a:xfrm>
          <a:prstGeom prst="wedgeRoundRectCallout">
            <a:avLst>
              <a:gd name="adj1" fmla="val 202159"/>
              <a:gd name="adj2" fmla="val -6778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seed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43602" y="3398838"/>
            <a:ext cx="908435" cy="957373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943602" y="2585408"/>
            <a:ext cx="908434" cy="838829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 rot="16200000">
            <a:off x="5715002" y="3170238"/>
            <a:ext cx="457200" cy="457200"/>
          </a:xfrm>
          <a:prstGeom prst="ellipse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 rot="16200000">
            <a:off x="6564091" y="4050186"/>
            <a:ext cx="457200" cy="457200"/>
          </a:xfrm>
          <a:prstGeom prst="ellipse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901679" y="2509208"/>
            <a:ext cx="454217" cy="495614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136698" y="3364132"/>
            <a:ext cx="884593" cy="0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19600" y="47360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3000" y="4736068"/>
            <a:ext cx="1707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Bob, David </a:t>
            </a:r>
            <a:endParaRPr 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992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320"/>
    </mc:Choice>
    <mc:Fallback xmlns="">
      <p:transition spd="slow" advTm="1633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7" grpId="0" animBg="1"/>
      <p:bldP spid="28" grpId="0" animBg="1"/>
      <p:bldP spid="13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Background</a:t>
            </a:r>
          </a:p>
          <a:p>
            <a:r>
              <a:rPr lang="en-US" dirty="0" smtClean="0"/>
              <a:t>2. Problem</a:t>
            </a:r>
          </a:p>
          <a:p>
            <a:r>
              <a:rPr lang="en-US" dirty="0" smtClean="0"/>
              <a:t>3. Solutions</a:t>
            </a:r>
          </a:p>
          <a:p>
            <a:r>
              <a:rPr lang="en-US" dirty="0" smtClean="0"/>
              <a:t>4. Experimental results</a:t>
            </a:r>
          </a:p>
          <a:p>
            <a:r>
              <a:rPr lang="en-US" dirty="0" smtClean="0"/>
              <a:t>5. Conclusion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70000" y="2667000"/>
            <a:ext cx="2705100" cy="6096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378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22"/>
    </mc:Choice>
    <mc:Fallback xmlns="">
      <p:transition spd="slow" advTm="62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σ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): the </a:t>
            </a:r>
            <a:r>
              <a:rPr lang="en-US" sz="2800" dirty="0">
                <a:solidFill>
                  <a:schemeClr val="tx2"/>
                </a:solidFill>
              </a:rPr>
              <a:t>expected </a:t>
            </a:r>
            <a:r>
              <a:rPr lang="en-US" sz="2800" dirty="0" smtClean="0">
                <a:solidFill>
                  <a:schemeClr val="tx2"/>
                </a:solidFill>
              </a:rPr>
              <a:t>number</a:t>
            </a:r>
            <a:r>
              <a:rPr lang="en-US" sz="2800" dirty="0" smtClean="0"/>
              <a:t> </a:t>
            </a:r>
            <a:r>
              <a:rPr lang="en-US" sz="2800" dirty="0"/>
              <a:t>of influenced users incurred by seed set </a:t>
            </a:r>
            <a:r>
              <a:rPr lang="en-US" sz="2800" i="1" dirty="0"/>
              <a:t>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J-MIN-Seed:</a:t>
            </a:r>
            <a:endParaRPr lang="en-US" sz="3600" dirty="0" smtClean="0"/>
          </a:p>
          <a:p>
            <a:pPr lvl="1"/>
            <a:r>
              <a:rPr lang="en-US" sz="2400" dirty="0" smtClean="0"/>
              <a:t>Given a social network and an integer </a:t>
            </a:r>
            <a:r>
              <a:rPr lang="en-US" sz="2400" i="1" dirty="0" smtClean="0"/>
              <a:t>J</a:t>
            </a:r>
            <a:r>
              <a:rPr lang="en-US" sz="2400" dirty="0" smtClean="0"/>
              <a:t>, we want to find a seed set </a:t>
            </a:r>
            <a:r>
              <a:rPr lang="en-US" sz="2400" i="1" dirty="0" smtClean="0"/>
              <a:t>S</a:t>
            </a:r>
            <a:r>
              <a:rPr lang="en-US" sz="2400" dirty="0" smtClean="0"/>
              <a:t> such that </a:t>
            </a:r>
            <a:r>
              <a:rPr lang="el-GR" sz="2400" dirty="0">
                <a:solidFill>
                  <a:schemeClr val="tx2"/>
                </a:solidFill>
              </a:rPr>
              <a:t>σ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i="1" dirty="0">
                <a:solidFill>
                  <a:schemeClr val="tx2"/>
                </a:solidFill>
              </a:rPr>
              <a:t>S</a:t>
            </a:r>
            <a:r>
              <a:rPr lang="en-US" sz="2400" dirty="0">
                <a:solidFill>
                  <a:schemeClr val="tx2"/>
                </a:solidFill>
              </a:rPr>
              <a:t>)</a:t>
            </a:r>
            <a:r>
              <a:rPr lang="en-US" sz="2400" dirty="0" smtClean="0">
                <a:solidFill>
                  <a:schemeClr val="tx2"/>
                </a:solidFill>
              </a:rPr>
              <a:t> ≥ </a:t>
            </a:r>
            <a:r>
              <a:rPr lang="en-US" sz="2400" i="1" dirty="0" smtClean="0">
                <a:solidFill>
                  <a:schemeClr val="tx2"/>
                </a:solidFill>
              </a:rPr>
              <a:t>J</a:t>
            </a:r>
            <a:r>
              <a:rPr lang="en-US" sz="2400" dirty="0" smtClean="0"/>
              <a:t> and |</a:t>
            </a:r>
            <a:r>
              <a:rPr lang="en-US" sz="2400" i="1" dirty="0" smtClean="0"/>
              <a:t>S</a:t>
            </a:r>
            <a:r>
              <a:rPr lang="en-US" sz="2400" dirty="0" smtClean="0"/>
              <a:t>| is</a:t>
            </a:r>
            <a:r>
              <a:rPr lang="en-US" sz="2400" dirty="0" smtClean="0">
                <a:solidFill>
                  <a:schemeClr val="tx2"/>
                </a:solidFill>
              </a:rPr>
              <a:t> minimized</a:t>
            </a:r>
            <a:r>
              <a:rPr lang="en-US" sz="2400" dirty="0" smtClean="0"/>
              <a:t>.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J-MIN-Seed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tx2"/>
                </a:solidFill>
              </a:rPr>
              <a:t>NP-hard</a:t>
            </a:r>
            <a:r>
              <a:rPr lang="en-US" sz="2800" dirty="0" smtClean="0"/>
              <a:t>. (</a:t>
            </a:r>
            <a:r>
              <a:rPr lang="en-US" sz="2800" i="1" dirty="0" smtClean="0"/>
              <a:t>maximum cover</a:t>
            </a:r>
            <a:r>
              <a:rPr lang="en-US" sz="2800" dirty="0" smtClean="0"/>
              <a:t> problem)</a:t>
            </a:r>
            <a:endParaRPr lang="en-US" sz="2400" dirty="0"/>
          </a:p>
          <a:p>
            <a:endParaRPr lang="en-US" sz="1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871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30"/>
    </mc:Choice>
    <mc:Fallback xmlns="">
      <p:transition spd="slow" advTm="810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Most scenarios </a:t>
            </a:r>
            <a:r>
              <a:rPr lang="en-US" sz="2800" dirty="0"/>
              <a:t>of viral marketing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Seeds.</a:t>
            </a:r>
          </a:p>
          <a:p>
            <a:pPr lvl="1"/>
            <a:r>
              <a:rPr lang="en-US" sz="2400" dirty="0" smtClean="0"/>
              <a:t>Influenced users.</a:t>
            </a:r>
            <a:endParaRPr lang="en-US" sz="2400" dirty="0"/>
          </a:p>
          <a:p>
            <a:r>
              <a:rPr lang="en-US" sz="2800" dirty="0" smtClean="0"/>
              <a:t>E.g.,</a:t>
            </a:r>
            <a:r>
              <a:rPr lang="en-US" sz="2800" dirty="0"/>
              <a:t> </a:t>
            </a:r>
            <a:r>
              <a:rPr lang="en-US" sz="2800" dirty="0" smtClean="0"/>
              <a:t>in some cases, for a company,</a:t>
            </a:r>
          </a:p>
          <a:p>
            <a:pPr lvl="1"/>
            <a:r>
              <a:rPr lang="en-US" sz="2400" dirty="0" smtClean="0"/>
              <a:t>the goal of targeting a certain amount of users (</a:t>
            </a:r>
            <a:r>
              <a:rPr lang="en-US" sz="2400" dirty="0" smtClean="0">
                <a:solidFill>
                  <a:schemeClr val="tx2"/>
                </a:solidFill>
              </a:rPr>
              <a:t>revenue</a:t>
            </a:r>
            <a:r>
              <a:rPr lang="en-US" sz="2400" dirty="0" smtClean="0"/>
              <a:t>) has been set up while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tx2"/>
                </a:solidFill>
              </a:rPr>
              <a:t>cost</a:t>
            </a:r>
            <a:r>
              <a:rPr lang="en-US" sz="2400" dirty="0" smtClean="0"/>
              <a:t> paid to seeds should be minimized.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007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98"/>
    </mc:Choice>
    <mc:Fallback xmlns="">
      <p:transition spd="slow" advTm="992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Propagation Models</a:t>
            </a:r>
          </a:p>
          <a:p>
            <a:pPr lvl="1"/>
            <a:r>
              <a:rPr lang="en-US" sz="2400" dirty="0" smtClean="0"/>
              <a:t>E.g., IC model and LT model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Influence Maximization</a:t>
            </a:r>
            <a:r>
              <a:rPr lang="en-US" sz="2800" dirty="0" smtClean="0"/>
              <a:t> problem</a:t>
            </a:r>
          </a:p>
          <a:p>
            <a:pPr lvl="1"/>
            <a:r>
              <a:rPr lang="en-US" sz="2400" dirty="0" smtClean="0"/>
              <a:t>Mainly focus </a:t>
            </a:r>
            <a:r>
              <a:rPr lang="en-US" sz="2400" dirty="0"/>
              <a:t>on </a:t>
            </a:r>
            <a:r>
              <a:rPr lang="en-US" sz="2400" dirty="0">
                <a:solidFill>
                  <a:schemeClr val="tx2"/>
                </a:solidFill>
              </a:rPr>
              <a:t>maximizing</a:t>
            </a:r>
            <a:r>
              <a:rPr lang="en-US" sz="2400" dirty="0"/>
              <a:t> </a:t>
            </a:r>
            <a:r>
              <a:rPr lang="el-GR" sz="2400" dirty="0"/>
              <a:t>σ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given |</a:t>
            </a:r>
            <a:r>
              <a:rPr lang="en-US" sz="2400" i="1" dirty="0"/>
              <a:t>S</a:t>
            </a:r>
            <a:r>
              <a:rPr lang="en-US" sz="1800" dirty="0" smtClean="0"/>
              <a:t>|.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Different goals </a:t>
            </a:r>
            <a:r>
              <a:rPr lang="en-US" sz="2400" dirty="0" smtClean="0"/>
              <a:t>&amp; </a:t>
            </a:r>
            <a:r>
              <a:rPr lang="en-US" sz="2400" dirty="0" smtClean="0">
                <a:solidFill>
                  <a:schemeClr val="tx2"/>
                </a:solidFill>
              </a:rPr>
              <a:t>different constraints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n-US" sz="2400" dirty="0" smtClean="0"/>
              <a:t>Thus, they </a:t>
            </a:r>
            <a:r>
              <a:rPr lang="en-US" sz="2400" dirty="0" smtClean="0">
                <a:solidFill>
                  <a:schemeClr val="tx2"/>
                </a:solidFill>
              </a:rPr>
              <a:t>cannot</a:t>
            </a:r>
            <a:r>
              <a:rPr lang="en-US" sz="2400" dirty="0" smtClean="0"/>
              <a:t> </a:t>
            </a:r>
            <a:r>
              <a:rPr lang="en-US" sz="2400" dirty="0"/>
              <a:t>be adapted to our problem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Extensions of Influence Maximization problem.</a:t>
            </a:r>
          </a:p>
          <a:p>
            <a:pPr lvl="1"/>
            <a:r>
              <a:rPr lang="en-US" sz="2400" dirty="0" smtClean="0"/>
              <a:t>E.g., multiple products, competitive products etc..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36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267"/>
    </mc:Choice>
    <mc:Fallback xmlns="">
      <p:transition spd="slow" advTm="1182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1|0.1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7.2|14.8|9.5|9|6.3|38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0.6|7.7|7.1|1.8|6.8|8.5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9.4|64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6|21.3|11.2|9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24.8|8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2|5.6|13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1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5|3.9|4.1|10.7|3.2|13.8|6.9|6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1|0.1|0.1|0.1|0.1|0.1|0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0.2|0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1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7.1|4|15.8|15.3|14.6|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4.6|2.9|9.7|18.2|7|5.4|3.9|1.2|5.1|6.7|9.8|2.4|10|8.8|14.1|4.4|10.3|14.6|8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4.8|7.1|47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7.3|4.2|41.5|20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4.5|4.9|15|18.4|29.6|5.9|8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heme/theme1.xml><?xml version="1.0" encoding="utf-8"?>
<a:theme xmlns:a="http://schemas.openxmlformats.org/drawingml/2006/main" name="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Ray-theme</Template>
  <TotalTime>1000</TotalTime>
  <Words>1199</Words>
  <Application>Microsoft Office PowerPoint</Application>
  <PresentationFormat>On-screen Show (4:3)</PresentationFormat>
  <Paragraphs>199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Ray-theme</vt:lpstr>
      <vt:lpstr>Minimizing Seed Set for Viral Marketing</vt:lpstr>
      <vt:lpstr>Outline</vt:lpstr>
      <vt:lpstr>Viral Marketing</vt:lpstr>
      <vt:lpstr>Viral Marketing</vt:lpstr>
      <vt:lpstr>Viral Marketing (Cont.)</vt:lpstr>
      <vt:lpstr>Outline</vt:lpstr>
      <vt:lpstr>Problem definition</vt:lpstr>
      <vt:lpstr>Applications</vt:lpstr>
      <vt:lpstr>Related Work</vt:lpstr>
      <vt:lpstr>Outline</vt:lpstr>
      <vt:lpstr>Solution (an approximate one)</vt:lpstr>
      <vt:lpstr>Analysis</vt:lpstr>
      <vt:lpstr>Full Coverage</vt:lpstr>
      <vt:lpstr>Outline</vt:lpstr>
      <vt:lpstr>Experiment set-up</vt:lpstr>
      <vt:lpstr>Experimental results (IC Model)</vt:lpstr>
      <vt:lpstr>Experimental results (IC Model)</vt:lpstr>
      <vt:lpstr>Outline</vt:lpstr>
      <vt:lpstr>Conclusion</vt:lpstr>
      <vt:lpstr>Q &amp; A</vt:lpstr>
      <vt:lpstr>Motivation</vt:lpstr>
      <vt:lpstr>Motivation (Cont.)</vt:lpstr>
      <vt:lpstr>Intractability &amp; properties</vt:lpstr>
      <vt:lpstr>Approximate solution</vt:lpstr>
      <vt:lpstr>Analysis</vt:lpstr>
      <vt:lpstr>Experimental results (IC Model)</vt:lpstr>
      <vt:lpstr>Experimental results (IC Model)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clong</cp:lastModifiedBy>
  <cp:revision>981</cp:revision>
  <dcterms:created xsi:type="dcterms:W3CDTF">2006-08-16T00:00:00Z</dcterms:created>
  <dcterms:modified xsi:type="dcterms:W3CDTF">2012-01-03T14:28:24Z</dcterms:modified>
</cp:coreProperties>
</file>