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60" r:id="rId5"/>
    <p:sldId id="275" r:id="rId6"/>
    <p:sldId id="262" r:id="rId7"/>
    <p:sldId id="263" r:id="rId8"/>
    <p:sldId id="268" r:id="rId9"/>
    <p:sldId id="271" r:id="rId10"/>
    <p:sldId id="272" r:id="rId11"/>
    <p:sldId id="266" r:id="rId12"/>
    <p:sldId id="265" r:id="rId13"/>
    <p:sldId id="277" r:id="rId14"/>
    <p:sldId id="282" r:id="rId15"/>
    <p:sldId id="283" r:id="rId16"/>
    <p:sldId id="278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0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HK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HK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HK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HK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HK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HK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HK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819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819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TW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TW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657C7EC-B95E-496F-96F1-78E6E14E9ACC}" type="slidenum">
              <a:rPr lang="zh-TW" alt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414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320F1-CC59-4EDF-9E62-C13DAAB9BEEC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3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3CEE0-6C87-4515-A557-467A53042A86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458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7C974-E56C-4D43-9F80-DFEAF2877EE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15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0719A-DA8A-4406-9AF9-0B280A0FDEE4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009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43EA9-7D65-4BAA-815C-12946CAF40CB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0042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5047F-95D2-4A45-98C8-9284D9C4B797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500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D4410-CFD8-4E9B-8FD0-4A4EA4EC83AD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01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E0851-49D1-49C7-8046-BE8CEFD3626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504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E3A03-8F14-4720-B07C-7090F517CE09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047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C3E70-0F45-408F-AF4A-13796735369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990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zh-HK" alt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6A9E0-4025-4F17-9CE2-7966A828EF7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6728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A620E-DF16-4C8D-A44D-97072D764579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21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2400" smtClean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2400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2400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240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2400" smtClean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2400" smtClean="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2400" smtClean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EB7CD7-5E21-4617-9BDA-CE3ACDDCC1B3}" type="slidenum">
              <a:rPr lang="zh-TW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63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12A8EB5-B8B8-4FAD-83C0-41CBFBA1C256}" type="slidenum">
              <a:rPr kumimoji="0" lang="zh-TW" altLang="en-US" sz="1400" smtClean="0">
                <a:solidFill>
                  <a:schemeClr val="bg2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 smtClean="0">
              <a:solidFill>
                <a:schemeClr val="bg2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zh-CN" sz="4000" dirty="0" smtClean="0"/>
              <a:t>On Good and Fair Paper-Reviewer Assignment</a:t>
            </a:r>
            <a:endParaRPr lang="en-US" altLang="zh-TW" sz="40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886200"/>
            <a:ext cx="8351837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1800" b="1" dirty="0" smtClean="0"/>
              <a:t>Cheng LONG</a:t>
            </a:r>
            <a:r>
              <a:rPr lang="en-US" altLang="zh-TW" sz="1800" dirty="0" smtClean="0"/>
              <a:t>, Raymond Chi-Wing Wong, Yu Peng, </a:t>
            </a:r>
            <a:r>
              <a:rPr lang="en-US" altLang="zh-TW" sz="1800" dirty="0" err="1" smtClean="0"/>
              <a:t>Liangliang</a:t>
            </a:r>
            <a:r>
              <a:rPr lang="en-US" altLang="zh-TW" sz="1800" dirty="0" smtClean="0"/>
              <a:t> Ye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800" dirty="0"/>
              <a:t>The Hong Kong University of Science and Technology</a:t>
            </a:r>
            <a:endParaRPr lang="en-US" altLang="zh-TW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zh-TW" sz="1800" dirty="0" smtClean="0"/>
              <a:t>10 Dec., 2013</a:t>
            </a:r>
          </a:p>
        </p:txBody>
      </p:sp>
    </p:spTree>
    <p:extLst>
      <p:ext uri="{BB962C8B-B14F-4D97-AF65-F5344CB8AC3E}">
        <p14:creationId xmlns:p14="http://schemas.microsoft.com/office/powerpoint/2010/main" val="4026858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A new problem: </a:t>
            </a:r>
            <a:r>
              <a:rPr lang="en-US" altLang="zh-CN" sz="2800" dirty="0" err="1" smtClean="0"/>
              <a:t>MaxTC</a:t>
            </a:r>
            <a:r>
              <a:rPr lang="en-US" altLang="zh-CN" sz="2800" dirty="0" smtClean="0"/>
              <a:t>-PRA</a:t>
            </a:r>
          </a:p>
          <a:p>
            <a:r>
              <a:rPr lang="en-US" altLang="zh-CN" sz="2800" dirty="0" smtClean="0"/>
              <a:t>NP-hardness of </a:t>
            </a:r>
            <a:r>
              <a:rPr lang="en-US" altLang="zh-CN" sz="2800" dirty="0" err="1" smtClean="0"/>
              <a:t>MaxTC</a:t>
            </a:r>
            <a:r>
              <a:rPr lang="en-US" altLang="zh-CN" sz="2800" dirty="0" smtClean="0"/>
              <a:t>-PRA and a 1/3-factor approximation</a:t>
            </a:r>
          </a:p>
          <a:p>
            <a:r>
              <a:rPr lang="en-US" altLang="zh-CN" sz="2800" dirty="0" smtClean="0"/>
              <a:t>COI study: three issues</a:t>
            </a:r>
          </a:p>
          <a:p>
            <a:r>
              <a:rPr lang="en-US" altLang="zh-CN" sz="2800" dirty="0" smtClean="0"/>
              <a:t>Empirical study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060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 &amp; A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284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Solution (2): A Greedy Algorithm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Greedy Process</a:t>
            </a:r>
            <a:endParaRPr lang="en-US" altLang="zh-CN" sz="2800" dirty="0"/>
          </a:p>
          <a:p>
            <a:pPr lvl="1"/>
            <a:r>
              <a:rPr lang="en-US" altLang="zh-CN" sz="2400" dirty="0"/>
              <a:t>Start with an assignment with no matches</a:t>
            </a:r>
          </a:p>
          <a:p>
            <a:pPr lvl="1"/>
            <a:r>
              <a:rPr lang="en-US" altLang="zh-CN" sz="2400" dirty="0"/>
              <a:t>Repeatedly </a:t>
            </a:r>
            <a:r>
              <a:rPr lang="en-US" altLang="zh-CN" sz="2400" dirty="0" smtClean="0"/>
              <a:t>augment the assignment with </a:t>
            </a:r>
            <a:r>
              <a:rPr lang="en-US" altLang="zh-CN" sz="2400" dirty="0"/>
              <a:t>the match which has the greatest </a:t>
            </a:r>
            <a:r>
              <a:rPr lang="en-US" altLang="zh-CN" sz="2400" i="1" dirty="0"/>
              <a:t>marginal gain</a:t>
            </a:r>
            <a:r>
              <a:rPr lang="en-US" altLang="zh-CN" sz="2400" dirty="0"/>
              <a:t> in terms of our objective and satisfies each of the three </a:t>
            </a:r>
            <a:r>
              <a:rPr lang="en-US" altLang="zh-CN" sz="2400" dirty="0" smtClean="0"/>
              <a:t>constraints</a:t>
            </a:r>
          </a:p>
          <a:p>
            <a:pPr lvl="1"/>
            <a:r>
              <a:rPr lang="en-US" altLang="zh-CN" sz="2400" dirty="0" smtClean="0"/>
              <a:t>Stop when no matches could be included</a:t>
            </a:r>
          </a:p>
          <a:p>
            <a:endParaRPr lang="en-US" altLang="zh-CN" sz="2400" dirty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9758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COI study (2)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i="1" dirty="0" smtClean="0"/>
              <a:t>Issue 2: Is it reliable to use the COI information specified by the authors and/or the reviewers only?</a:t>
            </a:r>
          </a:p>
          <a:p>
            <a:pPr lvl="1"/>
            <a:r>
              <a:rPr lang="en-US" altLang="zh-CN" sz="2400" dirty="0" smtClean="0"/>
              <a:t>Specifying COI </a:t>
            </a:r>
            <a:r>
              <a:rPr lang="en-US" altLang="zh-CN" sz="2400" dirty="0" smtClean="0">
                <a:solidFill>
                  <a:schemeClr val="tx2"/>
                </a:solidFill>
              </a:rPr>
              <a:t>manually</a:t>
            </a:r>
            <a:r>
              <a:rPr lang="en-US" altLang="zh-CN" sz="2400" dirty="0" smtClean="0"/>
              <a:t> is tedious (due to large program committees)</a:t>
            </a:r>
          </a:p>
          <a:p>
            <a:pPr lvl="1"/>
            <a:r>
              <a:rPr lang="en-US" altLang="zh-CN" sz="2400" dirty="0" smtClean="0"/>
              <a:t>Some COIs would be left un-specified</a:t>
            </a:r>
          </a:p>
          <a:p>
            <a:pPr lvl="1"/>
            <a:r>
              <a:rPr lang="en-US" altLang="zh-CN" sz="2400" dirty="0" smtClean="0"/>
              <a:t>Collect COIs </a:t>
            </a:r>
            <a:r>
              <a:rPr lang="en-US" altLang="zh-CN" sz="2400" dirty="0" smtClean="0">
                <a:solidFill>
                  <a:schemeClr val="tx2"/>
                </a:solidFill>
              </a:rPr>
              <a:t>automatically?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6934200" y="609600"/>
            <a:ext cx="1600201" cy="83820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2"/>
                </a:solidFill>
              </a:rPr>
              <a:t>Issue 1</a:t>
            </a:r>
          </a:p>
          <a:p>
            <a:pPr algn="ctr"/>
            <a:r>
              <a:rPr lang="en-US" altLang="zh-CN" sz="1400" b="1" dirty="0" smtClean="0">
                <a:solidFill>
                  <a:schemeClr val="tx2"/>
                </a:solidFill>
              </a:rPr>
              <a:t>Issue 2</a:t>
            </a:r>
          </a:p>
          <a:p>
            <a:pPr algn="ctr"/>
            <a:r>
              <a:rPr lang="en-US" altLang="zh-CN" sz="1400" dirty="0" smtClean="0">
                <a:solidFill>
                  <a:schemeClr val="tx2"/>
                </a:solidFill>
              </a:rPr>
              <a:t>Issue 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5364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COI study (3)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i="1" dirty="0" smtClean="0"/>
              <a:t>Issue 3: Is it always good to use as many COIs as possible?</a:t>
            </a:r>
          </a:p>
          <a:p>
            <a:pPr lvl="1"/>
            <a:r>
              <a:rPr lang="en-US" altLang="zh-CN" sz="2400" dirty="0" smtClean="0">
                <a:solidFill>
                  <a:schemeClr val="tx2"/>
                </a:solidFill>
              </a:rPr>
              <a:t>Fairer!</a:t>
            </a:r>
            <a:endParaRPr lang="en-US" altLang="zh-CN" sz="2400" dirty="0" smtClean="0"/>
          </a:p>
          <a:p>
            <a:pPr lvl="1"/>
            <a:r>
              <a:rPr lang="en-US" altLang="zh-CN" sz="2400" dirty="0" smtClean="0"/>
              <a:t>But, side-effect on </a:t>
            </a:r>
            <a:r>
              <a:rPr lang="en-US" altLang="zh-CN" sz="2400" dirty="0" smtClean="0">
                <a:solidFill>
                  <a:schemeClr val="tx2"/>
                </a:solidFill>
              </a:rPr>
              <a:t>goodness</a:t>
            </a:r>
            <a:endParaRPr lang="en-US" altLang="zh-CN" sz="2400" dirty="0" smtClean="0"/>
          </a:p>
          <a:p>
            <a:pPr lvl="1"/>
            <a:r>
              <a:rPr lang="en-US" altLang="zh-CN" sz="2400" dirty="0" smtClean="0">
                <a:solidFill>
                  <a:schemeClr val="tx2"/>
                </a:solidFill>
              </a:rPr>
              <a:t>Fairness </a:t>
            </a:r>
            <a:r>
              <a:rPr lang="en-US" altLang="zh-CN" sz="2400" dirty="0" smtClean="0"/>
              <a:t>vs.</a:t>
            </a:r>
            <a:r>
              <a:rPr lang="en-US" altLang="zh-CN" sz="2400" dirty="0" smtClean="0">
                <a:solidFill>
                  <a:schemeClr val="tx2"/>
                </a:solidFill>
              </a:rPr>
              <a:t> goodness</a:t>
            </a:r>
            <a:endParaRPr lang="zh-CN" alt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6934200" y="609600"/>
            <a:ext cx="1600201" cy="83820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2"/>
                </a:solidFill>
              </a:rPr>
              <a:t>Issue 1</a:t>
            </a:r>
          </a:p>
          <a:p>
            <a:pPr algn="ctr"/>
            <a:r>
              <a:rPr lang="en-US" altLang="zh-CN" sz="1400" dirty="0" smtClean="0">
                <a:solidFill>
                  <a:schemeClr val="tx2"/>
                </a:solidFill>
              </a:rPr>
              <a:t>Issue 2</a:t>
            </a:r>
          </a:p>
          <a:p>
            <a:pPr algn="ctr"/>
            <a:r>
              <a:rPr lang="en-US" altLang="zh-CN" sz="1400" b="1" dirty="0" smtClean="0">
                <a:solidFill>
                  <a:schemeClr val="tx2"/>
                </a:solidFill>
              </a:rPr>
              <a:t>Issue 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7464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Empirical Study (2)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COIs study: Effects on fairness</a:t>
            </a:r>
          </a:p>
          <a:p>
            <a:r>
              <a:rPr lang="en-US" altLang="zh-CN" sz="2800" dirty="0" smtClean="0"/>
              <a:t>Competitor &gt; Co-author &gt; Colleague &gt; Advisor-advisee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altLang="zh-TW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33775"/>
            <a:ext cx="4333875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0"/>
            <a:ext cx="49244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30469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Empirical Study (2)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COIs study: Effects on goodness</a:t>
            </a:r>
          </a:p>
          <a:p>
            <a:r>
              <a:rPr lang="en-US" altLang="zh-CN" sz="2800" dirty="0" smtClean="0"/>
              <a:t>COIs have no significant effects on the goodness of the paper-reviewer assignment.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altLang="zh-TW">
              <a:solidFill>
                <a:srgbClr val="00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0"/>
            <a:ext cx="49244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05200"/>
            <a:ext cx="431482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33068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Paper Reviewer Assignment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Peer review</a:t>
            </a:r>
          </a:p>
          <a:p>
            <a:pPr lvl="1"/>
            <a:r>
              <a:rPr lang="en-US" altLang="zh-CN" dirty="0" smtClean="0"/>
              <a:t>Assign papers to reviewers (PCs)</a:t>
            </a:r>
          </a:p>
          <a:p>
            <a:pPr lvl="1"/>
            <a:r>
              <a:rPr lang="en-US" altLang="zh-CN" dirty="0" smtClean="0"/>
              <a:t>756 submissions and 234 PCs [ICDM’12]</a:t>
            </a:r>
          </a:p>
          <a:p>
            <a:r>
              <a:rPr lang="en-US" altLang="zh-CN" i="1" dirty="0" smtClean="0"/>
              <a:t>Automatic</a:t>
            </a:r>
            <a:r>
              <a:rPr lang="en-US" altLang="zh-CN" dirty="0" smtClean="0"/>
              <a:t> paper-reviewer assignment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429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Existing solution (1)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Retrieval-based method</a:t>
            </a:r>
          </a:p>
          <a:p>
            <a:pPr lvl="1"/>
            <a:r>
              <a:rPr lang="en-US" altLang="zh-CN" sz="2400" dirty="0" smtClean="0"/>
              <a:t>Retrieve expertise for each paper</a:t>
            </a:r>
          </a:p>
          <a:p>
            <a:r>
              <a:rPr lang="en-US" altLang="zh-CN" sz="2800" dirty="0"/>
              <a:t>Matching-based method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Phase 1: Bipartite </a:t>
            </a:r>
            <a:r>
              <a:rPr lang="en-US" altLang="zh-CN" sz="2400" dirty="0"/>
              <a:t>graph construction</a:t>
            </a:r>
          </a:p>
          <a:p>
            <a:pPr lvl="1"/>
            <a:r>
              <a:rPr lang="en-US" altLang="zh-CN" sz="2400" dirty="0" smtClean="0"/>
              <a:t>Phase 2</a:t>
            </a:r>
            <a:r>
              <a:rPr lang="en-US" altLang="zh-CN" sz="2400" dirty="0"/>
              <a:t>: Matching </a:t>
            </a:r>
            <a:r>
              <a:rPr lang="en-US" altLang="zh-CN" sz="2400" dirty="0" smtClean="0"/>
              <a:t>computation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AutoShape 31"/>
          <p:cNvSpPr>
            <a:spLocks noChangeArrowheads="1"/>
          </p:cNvSpPr>
          <p:nvPr/>
        </p:nvSpPr>
        <p:spPr bwMode="auto">
          <a:xfrm>
            <a:off x="4038600" y="457200"/>
            <a:ext cx="4114799" cy="1066800"/>
          </a:xfrm>
          <a:prstGeom prst="wedgeRoundRectCallout">
            <a:avLst>
              <a:gd name="adj1" fmla="val -38570"/>
              <a:gd name="adj2" fmla="val 11629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l"/>
            </a:pPr>
            <a:r>
              <a:rPr lang="en-US" altLang="zh-CN" dirty="0" smtClean="0"/>
              <a:t>Un-balanced</a:t>
            </a:r>
            <a:endParaRPr lang="en-US" altLang="zh-CN" dirty="0"/>
          </a:p>
          <a:p>
            <a:pPr marL="285750" indent="-285750">
              <a:buFont typeface="Wingdings" pitchFamily="2" charset="2"/>
              <a:buChar char="l"/>
            </a:pPr>
            <a:r>
              <a:rPr lang="en-US" altLang="zh-CN" dirty="0"/>
              <a:t>Sensitive to the processing </a:t>
            </a:r>
            <a:r>
              <a:rPr lang="en-US" altLang="zh-CN" dirty="0" smtClean="0"/>
              <a:t>order</a:t>
            </a:r>
          </a:p>
          <a:p>
            <a:pPr marL="285750" indent="-285750">
              <a:buFont typeface="Wingdings" pitchFamily="2" charset="2"/>
              <a:buChar char="l"/>
            </a:pPr>
            <a:r>
              <a:rPr lang="en-US" altLang="zh-CN" dirty="0" smtClean="0"/>
              <a:t>Simply heuristic-based</a:t>
            </a:r>
            <a:endParaRPr lang="en-US" altLang="zh-TW" sz="1400" baseline="-25000" dirty="0"/>
          </a:p>
        </p:txBody>
      </p:sp>
      <p:sp>
        <p:nvSpPr>
          <p:cNvPr id="6" name="AutoShape 31"/>
          <p:cNvSpPr>
            <a:spLocks noChangeArrowheads="1"/>
          </p:cNvSpPr>
          <p:nvPr/>
        </p:nvSpPr>
        <p:spPr bwMode="auto">
          <a:xfrm>
            <a:off x="5427260" y="1714500"/>
            <a:ext cx="2753435" cy="685800"/>
          </a:xfrm>
          <a:prstGeom prst="wedgeRoundRectCallout">
            <a:avLst>
              <a:gd name="adj1" fmla="val -50962"/>
              <a:gd name="adj2" fmla="val 16405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+mn-cs"/>
              </a:defRPr>
            </a:lvl9pPr>
          </a:lstStyle>
          <a:p>
            <a:r>
              <a:rPr lang="en-US" altLang="zh-TW" sz="2800" baseline="-25000" dirty="0" smtClean="0"/>
              <a:t>Example next …</a:t>
            </a:r>
            <a:endParaRPr lang="en-US" altLang="zh-TW" sz="2800" baseline="-25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9583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Existing solution (2)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Text Box 42"/>
          <p:cNvSpPr txBox="1">
            <a:spLocks noChangeArrowheads="1"/>
          </p:cNvSpPr>
          <p:nvPr/>
        </p:nvSpPr>
        <p:spPr bwMode="auto">
          <a:xfrm>
            <a:off x="1143000" y="2182018"/>
            <a:ext cx="7507373" cy="175432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lang="en-US" altLang="zh-TW" dirty="0"/>
          </a:p>
          <a:p>
            <a:pPr eaLnBrk="1" hangingPunct="1"/>
            <a:endParaRPr lang="en-US" altLang="zh-TW" dirty="0"/>
          </a:p>
          <a:p>
            <a:pPr eaLnBrk="1" hangingPunct="1"/>
            <a:endParaRPr lang="en-US" altLang="zh-TW" dirty="0"/>
          </a:p>
          <a:p>
            <a:pPr eaLnBrk="1" hangingPunct="1"/>
            <a:endParaRPr lang="en-US" altLang="zh-TW" dirty="0"/>
          </a:p>
          <a:p>
            <a:pPr eaLnBrk="1" hangingPunct="1"/>
            <a:endParaRPr lang="en-US" altLang="zh-TW" dirty="0"/>
          </a:p>
          <a:p>
            <a:pPr eaLnBrk="1" hangingPunct="1"/>
            <a:endParaRPr lang="en-US" altLang="zh-TW" dirty="0"/>
          </a:p>
        </p:txBody>
      </p:sp>
      <p:grpSp>
        <p:nvGrpSpPr>
          <p:cNvPr id="5" name="Group 4"/>
          <p:cNvGrpSpPr/>
          <p:nvPr/>
        </p:nvGrpSpPr>
        <p:grpSpPr>
          <a:xfrm>
            <a:off x="1283846" y="2939142"/>
            <a:ext cx="408191" cy="261610"/>
            <a:chOff x="1283846" y="2939142"/>
            <a:chExt cx="408191" cy="261610"/>
          </a:xfrm>
        </p:grpSpPr>
        <p:sp>
          <p:nvSpPr>
            <p:cNvPr id="7" name="Oval 6"/>
            <p:cNvSpPr/>
            <p:nvPr/>
          </p:nvSpPr>
          <p:spPr>
            <a:xfrm>
              <a:off x="1311349" y="2971800"/>
              <a:ext cx="218255" cy="2286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83846" y="2939142"/>
              <a:ext cx="40819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/>
                <a:t>p</a:t>
              </a:r>
              <a:r>
                <a:rPr lang="en-US" altLang="zh-CN" sz="1100" baseline="-25000" dirty="0" smtClean="0"/>
                <a:t>1</a:t>
              </a:r>
              <a:endParaRPr lang="zh-CN" altLang="en-US" sz="11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902735" y="2329190"/>
            <a:ext cx="322702" cy="1502936"/>
            <a:chOff x="1902735" y="2329190"/>
            <a:chExt cx="322702" cy="1502936"/>
          </a:xfrm>
        </p:grpSpPr>
        <p:sp>
          <p:nvSpPr>
            <p:cNvPr id="8" name="Isosceles Triangle 7"/>
            <p:cNvSpPr/>
            <p:nvPr/>
          </p:nvSpPr>
          <p:spPr>
            <a:xfrm>
              <a:off x="1902735" y="2331482"/>
              <a:ext cx="268274" cy="190500"/>
            </a:xfrm>
            <a:prstGeom prst="triangl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903455" y="2329190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t</a:t>
              </a:r>
              <a:r>
                <a:rPr lang="en-US" altLang="zh-CN" sz="1100" baseline="-25000" dirty="0" smtClean="0"/>
                <a:t>1</a:t>
              </a:r>
              <a:endParaRPr lang="zh-CN" altLang="en-US" sz="11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14341" y="2623104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t</a:t>
              </a:r>
              <a:r>
                <a:rPr lang="en-US" altLang="zh-CN" sz="1100" baseline="-25000" dirty="0" smtClean="0"/>
                <a:t>2</a:t>
              </a:r>
              <a:endParaRPr lang="zh-CN" altLang="en-US" sz="11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9753" y="2960562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t</a:t>
              </a:r>
              <a:r>
                <a:rPr lang="en-US" altLang="zh-CN" sz="1100" baseline="-25000" dirty="0" smtClean="0"/>
                <a:t>3</a:t>
              </a:r>
              <a:endParaRPr lang="zh-CN" altLang="en-US" sz="11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09753" y="3254830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t</a:t>
              </a:r>
              <a:r>
                <a:rPr lang="en-US" altLang="zh-CN" sz="1100" baseline="-25000" dirty="0"/>
                <a:t>4</a:t>
              </a:r>
              <a:endParaRPr lang="zh-CN" altLang="en-US" sz="11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03457" y="3570516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t</a:t>
              </a:r>
              <a:r>
                <a:rPr lang="en-US" altLang="zh-CN" sz="1100" baseline="-25000" dirty="0" smtClean="0"/>
                <a:t>5</a:t>
              </a:r>
              <a:endParaRPr lang="zh-CN" altLang="en-US" sz="1100" dirty="0"/>
            </a:p>
          </p:txBody>
        </p:sp>
        <p:sp>
          <p:nvSpPr>
            <p:cNvPr id="20" name="Isosceles Triangle 19"/>
            <p:cNvSpPr/>
            <p:nvPr/>
          </p:nvSpPr>
          <p:spPr>
            <a:xfrm>
              <a:off x="1902735" y="3587019"/>
              <a:ext cx="268274" cy="190500"/>
            </a:xfrm>
            <a:prstGeom prst="triangl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Isosceles Triangle 20"/>
            <p:cNvSpPr/>
            <p:nvPr/>
          </p:nvSpPr>
          <p:spPr>
            <a:xfrm>
              <a:off x="1902735" y="3276953"/>
              <a:ext cx="268274" cy="190500"/>
            </a:xfrm>
            <a:prstGeom prst="triangl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2" name="Isosceles Triangle 21"/>
            <p:cNvSpPr/>
            <p:nvPr/>
          </p:nvSpPr>
          <p:spPr>
            <a:xfrm>
              <a:off x="1902735" y="2633990"/>
              <a:ext cx="268274" cy="190500"/>
            </a:xfrm>
            <a:prstGeom prst="triangl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1902735" y="2971800"/>
              <a:ext cx="268274" cy="190500"/>
            </a:xfrm>
            <a:prstGeom prst="triangl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660704" y="2327654"/>
            <a:ext cx="311096" cy="1444599"/>
            <a:chOff x="2660704" y="2327654"/>
            <a:chExt cx="311096" cy="1444599"/>
          </a:xfrm>
        </p:grpSpPr>
        <p:sp>
          <p:nvSpPr>
            <p:cNvPr id="9" name="Rectangle 8"/>
            <p:cNvSpPr/>
            <p:nvPr/>
          </p:nvSpPr>
          <p:spPr>
            <a:xfrm>
              <a:off x="2686050" y="2345695"/>
              <a:ext cx="260404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660704" y="3510643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r</a:t>
              </a:r>
              <a:r>
                <a:rPr lang="en-US" altLang="zh-CN" sz="1100" baseline="-25000" dirty="0" smtClean="0"/>
                <a:t>4</a:t>
              </a:r>
              <a:endParaRPr lang="zh-CN" altLang="en-US" sz="11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60704" y="3126745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r</a:t>
              </a:r>
              <a:r>
                <a:rPr lang="en-US" altLang="zh-CN" sz="1100" baseline="-25000" dirty="0" smtClean="0"/>
                <a:t>3</a:t>
              </a:r>
              <a:endParaRPr lang="zh-CN" altLang="en-US" sz="11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60704" y="2690612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r</a:t>
              </a:r>
              <a:r>
                <a:rPr lang="en-US" altLang="zh-CN" sz="1100" baseline="-25000" dirty="0" smtClean="0"/>
                <a:t>2</a:t>
              </a:r>
              <a:endParaRPr lang="zh-CN" altLang="en-US" sz="11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60704" y="2327654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/>
                <a:t>r</a:t>
              </a:r>
              <a:r>
                <a:rPr lang="en-US" altLang="zh-CN" sz="1100" baseline="-25000" dirty="0" smtClean="0"/>
                <a:t>1</a:t>
              </a:r>
              <a:endParaRPr lang="zh-CN" altLang="en-US" sz="11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686050" y="2710190"/>
              <a:ext cx="260404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686050" y="3138336"/>
              <a:ext cx="260404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86050" y="3527502"/>
              <a:ext cx="260404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529604" y="2459995"/>
            <a:ext cx="440200" cy="1222274"/>
            <a:chOff x="1529604" y="2459995"/>
            <a:chExt cx="440200" cy="1222274"/>
          </a:xfrm>
        </p:grpSpPr>
        <p:cxnSp>
          <p:nvCxnSpPr>
            <p:cNvPr id="27" name="Straight Connector 26"/>
            <p:cNvCxnSpPr>
              <a:endCxn id="10" idx="1"/>
            </p:cNvCxnSpPr>
            <p:nvPr/>
          </p:nvCxnSpPr>
          <p:spPr>
            <a:xfrm flipV="1">
              <a:off x="1529604" y="2459995"/>
              <a:ext cx="373851" cy="599246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529605" y="2824490"/>
              <a:ext cx="373130" cy="247653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9" name="Straight Connector 28"/>
            <p:cNvCxnSpPr>
              <a:endCxn id="23" idx="2"/>
            </p:cNvCxnSpPr>
            <p:nvPr/>
          </p:nvCxnSpPr>
          <p:spPr>
            <a:xfrm>
              <a:off x="1529605" y="3083028"/>
              <a:ext cx="373130" cy="79272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0" name="Straight Connector 29"/>
            <p:cNvCxnSpPr>
              <a:endCxn id="21" idx="2"/>
            </p:cNvCxnSpPr>
            <p:nvPr/>
          </p:nvCxnSpPr>
          <p:spPr>
            <a:xfrm>
              <a:off x="1529605" y="3083027"/>
              <a:ext cx="373130" cy="384426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1" name="Straight Connector 30"/>
            <p:cNvCxnSpPr>
              <a:endCxn id="20" idx="1"/>
            </p:cNvCxnSpPr>
            <p:nvPr/>
          </p:nvCxnSpPr>
          <p:spPr>
            <a:xfrm>
              <a:off x="1529605" y="3083027"/>
              <a:ext cx="440199" cy="599242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2171009" y="2458459"/>
            <a:ext cx="515041" cy="1242862"/>
            <a:chOff x="2171009" y="2458459"/>
            <a:chExt cx="515041" cy="1242862"/>
          </a:xfrm>
        </p:grpSpPr>
        <p:cxnSp>
          <p:nvCxnSpPr>
            <p:cNvPr id="32" name="Straight Connector 31"/>
            <p:cNvCxnSpPr>
              <a:stCxn id="16" idx="1"/>
              <a:endCxn id="10" idx="3"/>
            </p:cNvCxnSpPr>
            <p:nvPr/>
          </p:nvCxnSpPr>
          <p:spPr>
            <a:xfrm flipH="1">
              <a:off x="2214551" y="2458459"/>
              <a:ext cx="446153" cy="1536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3" name="Straight Connector 32"/>
            <p:cNvCxnSpPr>
              <a:stCxn id="16" idx="1"/>
              <a:endCxn id="11" idx="3"/>
            </p:cNvCxnSpPr>
            <p:nvPr/>
          </p:nvCxnSpPr>
          <p:spPr>
            <a:xfrm flipH="1">
              <a:off x="2225437" y="2458459"/>
              <a:ext cx="435267" cy="295450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4" name="Straight Connector 33"/>
            <p:cNvCxnSpPr>
              <a:stCxn id="16" idx="1"/>
            </p:cNvCxnSpPr>
            <p:nvPr/>
          </p:nvCxnSpPr>
          <p:spPr>
            <a:xfrm flipH="1">
              <a:off x="2171009" y="2458459"/>
              <a:ext cx="489695" cy="600782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5" name="Straight Connector 34"/>
            <p:cNvCxnSpPr>
              <a:stCxn id="24" idx="1"/>
              <a:endCxn id="10" idx="3"/>
            </p:cNvCxnSpPr>
            <p:nvPr/>
          </p:nvCxnSpPr>
          <p:spPr>
            <a:xfrm flipH="1" flipV="1">
              <a:off x="2214551" y="2459995"/>
              <a:ext cx="471499" cy="3644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" name="Straight Connector 35"/>
            <p:cNvCxnSpPr>
              <a:stCxn id="24" idx="1"/>
              <a:endCxn id="11" idx="3"/>
            </p:cNvCxnSpPr>
            <p:nvPr/>
          </p:nvCxnSpPr>
          <p:spPr>
            <a:xfrm flipH="1" flipV="1">
              <a:off x="2225437" y="2753909"/>
              <a:ext cx="460613" cy="70581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" name="Straight Connector 36"/>
            <p:cNvCxnSpPr>
              <a:stCxn id="15" idx="1"/>
            </p:cNvCxnSpPr>
            <p:nvPr/>
          </p:nvCxnSpPr>
          <p:spPr>
            <a:xfrm flipH="1">
              <a:off x="2171009" y="2821417"/>
              <a:ext cx="489695" cy="237824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" name="Straight Connector 37"/>
            <p:cNvCxnSpPr>
              <a:stCxn id="14" idx="1"/>
            </p:cNvCxnSpPr>
            <p:nvPr/>
          </p:nvCxnSpPr>
          <p:spPr>
            <a:xfrm flipH="1" flipV="1">
              <a:off x="2171009" y="3072143"/>
              <a:ext cx="489695" cy="185407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" name="Straight Connector 38"/>
            <p:cNvCxnSpPr>
              <a:stCxn id="25" idx="1"/>
              <a:endCxn id="18" idx="3"/>
            </p:cNvCxnSpPr>
            <p:nvPr/>
          </p:nvCxnSpPr>
          <p:spPr>
            <a:xfrm flipH="1">
              <a:off x="2220849" y="3252636"/>
              <a:ext cx="465201" cy="132999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0" name="Straight Connector 39"/>
            <p:cNvCxnSpPr>
              <a:stCxn id="13" idx="1"/>
              <a:endCxn id="18" idx="3"/>
            </p:cNvCxnSpPr>
            <p:nvPr/>
          </p:nvCxnSpPr>
          <p:spPr>
            <a:xfrm flipH="1" flipV="1">
              <a:off x="2220849" y="3385635"/>
              <a:ext cx="439855" cy="255813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1" name="Straight Connector 40"/>
            <p:cNvCxnSpPr>
              <a:stCxn id="13" idx="1"/>
              <a:endCxn id="19" idx="3"/>
            </p:cNvCxnSpPr>
            <p:nvPr/>
          </p:nvCxnSpPr>
          <p:spPr>
            <a:xfrm flipH="1">
              <a:off x="2214553" y="3641448"/>
              <a:ext cx="446151" cy="59873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42" name="Group 141"/>
          <p:cNvGrpSpPr/>
          <p:nvPr/>
        </p:nvGrpSpPr>
        <p:grpSpPr>
          <a:xfrm>
            <a:off x="4103246" y="2362200"/>
            <a:ext cx="1687954" cy="1444599"/>
            <a:chOff x="4103246" y="2362200"/>
            <a:chExt cx="1687954" cy="1444599"/>
          </a:xfrm>
        </p:grpSpPr>
        <p:sp>
          <p:nvSpPr>
            <p:cNvPr id="51" name="Oval 50"/>
            <p:cNvSpPr/>
            <p:nvPr/>
          </p:nvSpPr>
          <p:spPr>
            <a:xfrm>
              <a:off x="4130749" y="3006346"/>
              <a:ext cx="218255" cy="2286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505450" y="2380241"/>
              <a:ext cx="260404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480104" y="3545189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r</a:t>
              </a:r>
              <a:r>
                <a:rPr lang="en-US" altLang="zh-CN" sz="1100" baseline="-25000" dirty="0" smtClean="0"/>
                <a:t>4</a:t>
              </a:r>
              <a:endParaRPr lang="zh-CN" altLang="en-US" sz="11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480104" y="3161291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r</a:t>
              </a:r>
              <a:r>
                <a:rPr lang="en-US" altLang="zh-CN" sz="1100" baseline="-25000" dirty="0" smtClean="0"/>
                <a:t>3</a:t>
              </a:r>
              <a:endParaRPr lang="zh-CN" altLang="en-US" sz="11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480104" y="2725158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r</a:t>
              </a:r>
              <a:r>
                <a:rPr lang="en-US" altLang="zh-CN" sz="1100" baseline="-25000" dirty="0" smtClean="0"/>
                <a:t>2</a:t>
              </a:r>
              <a:endParaRPr lang="zh-CN" altLang="en-US" sz="11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480104" y="2362200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/>
                <a:t>r</a:t>
              </a:r>
              <a:r>
                <a:rPr lang="en-US" altLang="zh-CN" sz="1100" baseline="-25000" dirty="0" smtClean="0"/>
                <a:t>1</a:t>
              </a:r>
              <a:endParaRPr lang="zh-CN" altLang="en-US" sz="11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103246" y="2973688"/>
              <a:ext cx="40819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/>
                <a:t>p</a:t>
              </a:r>
              <a:r>
                <a:rPr lang="en-US" altLang="zh-CN" sz="1100" baseline="-25000" dirty="0" smtClean="0"/>
                <a:t>1</a:t>
              </a:r>
              <a:endParaRPr lang="zh-CN" altLang="en-US" sz="1100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505450" y="2744736"/>
              <a:ext cx="260404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5450" y="3172882"/>
              <a:ext cx="260404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505450" y="3562048"/>
              <a:ext cx="260404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cxnSp>
          <p:nvCxnSpPr>
            <p:cNvPr id="86" name="Straight Connector 85"/>
            <p:cNvCxnSpPr>
              <a:endCxn id="60" idx="1"/>
            </p:cNvCxnSpPr>
            <p:nvPr/>
          </p:nvCxnSpPr>
          <p:spPr>
            <a:xfrm flipV="1">
              <a:off x="4356476" y="2493005"/>
              <a:ext cx="1123628" cy="645331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8" name="Straight Connector 87"/>
            <p:cNvCxnSpPr>
              <a:endCxn id="59" idx="1"/>
            </p:cNvCxnSpPr>
            <p:nvPr/>
          </p:nvCxnSpPr>
          <p:spPr>
            <a:xfrm flipV="1">
              <a:off x="4356476" y="2855963"/>
              <a:ext cx="1123628" cy="282373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1" name="Straight Connector 90"/>
            <p:cNvCxnSpPr>
              <a:endCxn id="58" idx="1"/>
            </p:cNvCxnSpPr>
            <p:nvPr/>
          </p:nvCxnSpPr>
          <p:spPr>
            <a:xfrm>
              <a:off x="4356476" y="3120646"/>
              <a:ext cx="1123628" cy="171450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6" name="Straight Connector 95"/>
            <p:cNvCxnSpPr>
              <a:endCxn id="57" idx="1"/>
            </p:cNvCxnSpPr>
            <p:nvPr/>
          </p:nvCxnSpPr>
          <p:spPr>
            <a:xfrm>
              <a:off x="4356476" y="3161291"/>
              <a:ext cx="1123628" cy="514703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4870504" y="2557790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/>
                <a:t>3</a:t>
              </a:r>
              <a:endParaRPr lang="zh-CN" altLang="en-US" sz="11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22904" y="2743200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/>
                <a:t>3</a:t>
              </a:r>
              <a:endParaRPr lang="zh-CN" altLang="en-US" sz="11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876800" y="3014990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2</a:t>
              </a:r>
              <a:endParaRPr lang="zh-CN" altLang="en-US" sz="1100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022904" y="3319790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2</a:t>
              </a:r>
              <a:endParaRPr lang="zh-CN" altLang="en-US" sz="1100" dirty="0"/>
            </a:p>
          </p:txBody>
        </p:sp>
      </p:grpSp>
      <p:sp>
        <p:nvSpPr>
          <p:cNvPr id="127" name="Right Arrow 126"/>
          <p:cNvSpPr/>
          <p:nvPr/>
        </p:nvSpPr>
        <p:spPr>
          <a:xfrm>
            <a:off x="3092212" y="2912106"/>
            <a:ext cx="902846" cy="440694"/>
          </a:xfrm>
          <a:prstGeom prst="rightArrow">
            <a:avLst/>
          </a:prstGeom>
          <a:solidFill>
            <a:schemeClr val="accent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Phase 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29" name="Text Box 39"/>
          <p:cNvSpPr txBox="1">
            <a:spLocks noChangeArrowheads="1"/>
          </p:cNvSpPr>
          <p:nvPr/>
        </p:nvSpPr>
        <p:spPr bwMode="auto">
          <a:xfrm>
            <a:off x="5330878" y="489466"/>
            <a:ext cx="3286925" cy="36933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chemeClr val="folHlink"/>
                </a:solidFill>
              </a:rPr>
              <a:t>task:</a:t>
            </a:r>
            <a:r>
              <a:rPr lang="en-US" altLang="zh-TW" dirty="0" smtClean="0"/>
              <a:t> Assign 2 reviewers to p</a:t>
            </a:r>
            <a:r>
              <a:rPr lang="en-US" altLang="zh-TW" baseline="-25000" dirty="0" smtClean="0"/>
              <a:t>1</a:t>
            </a:r>
            <a:endParaRPr lang="en-US" altLang="zh-TW" dirty="0"/>
          </a:p>
        </p:txBody>
      </p:sp>
      <p:sp>
        <p:nvSpPr>
          <p:cNvPr id="132" name="Right Arrow 131"/>
          <p:cNvSpPr/>
          <p:nvPr/>
        </p:nvSpPr>
        <p:spPr>
          <a:xfrm>
            <a:off x="5856514" y="2955650"/>
            <a:ext cx="902846" cy="440694"/>
          </a:xfrm>
          <a:prstGeom prst="rightArrow">
            <a:avLst/>
          </a:prstGeom>
          <a:solidFill>
            <a:schemeClr val="accent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Phase 2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34" name="Text Box 39"/>
          <p:cNvSpPr txBox="1">
            <a:spLocks noChangeArrowheads="1"/>
          </p:cNvSpPr>
          <p:nvPr/>
        </p:nvSpPr>
        <p:spPr bwMode="auto">
          <a:xfrm>
            <a:off x="1143000" y="4267200"/>
            <a:ext cx="7507373" cy="36933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/>
              <a:t>In the returned assignment, only </a:t>
            </a:r>
            <a:r>
              <a:rPr lang="en-US" altLang="zh-TW" sz="1800" b="1" dirty="0" smtClean="0">
                <a:solidFill>
                  <a:schemeClr val="tx2"/>
                </a:solidFill>
              </a:rPr>
              <a:t>3</a:t>
            </a:r>
            <a:r>
              <a:rPr lang="en-US" altLang="zh-TW" sz="1800" b="1" dirty="0" smtClean="0"/>
              <a:t> topics</a:t>
            </a:r>
            <a:r>
              <a:rPr lang="en-US" altLang="zh-TW" sz="1800" dirty="0" smtClean="0"/>
              <a:t> of p</a:t>
            </a:r>
            <a:r>
              <a:rPr lang="en-US" altLang="zh-TW" sz="1800" baseline="-25000" dirty="0" smtClean="0"/>
              <a:t>1</a:t>
            </a:r>
            <a:r>
              <a:rPr lang="en-US" altLang="zh-TW" sz="1800" dirty="0" smtClean="0"/>
              <a:t> are covered (t</a:t>
            </a:r>
            <a:r>
              <a:rPr lang="en-US" altLang="zh-TW" sz="1800" baseline="-25000" dirty="0" smtClean="0"/>
              <a:t>1</a:t>
            </a:r>
            <a:r>
              <a:rPr lang="en-US" altLang="zh-TW" sz="1800" dirty="0" smtClean="0"/>
              <a:t>, t</a:t>
            </a:r>
            <a:r>
              <a:rPr lang="en-US" altLang="zh-TW" sz="1800" baseline="-25000" dirty="0" smtClean="0"/>
              <a:t>2</a:t>
            </a:r>
            <a:r>
              <a:rPr lang="en-US" altLang="zh-TW" sz="1800" dirty="0" smtClean="0"/>
              <a:t>, t</a:t>
            </a:r>
            <a:r>
              <a:rPr lang="en-US" altLang="zh-TW" sz="1800" baseline="-25000" dirty="0" smtClean="0"/>
              <a:t>3</a:t>
            </a:r>
            <a:r>
              <a:rPr lang="en-US" altLang="zh-TW" sz="1800" dirty="0" smtClean="0"/>
              <a:t>)</a:t>
            </a:r>
            <a:endParaRPr lang="en-US" altLang="zh-TW" sz="1800" dirty="0"/>
          </a:p>
        </p:txBody>
      </p:sp>
      <p:sp>
        <p:nvSpPr>
          <p:cNvPr id="135" name="Text Box 39"/>
          <p:cNvSpPr txBox="1">
            <a:spLocks noChangeArrowheads="1"/>
          </p:cNvSpPr>
          <p:nvPr/>
        </p:nvSpPr>
        <p:spPr bwMode="auto">
          <a:xfrm>
            <a:off x="1143000" y="4777264"/>
            <a:ext cx="7507373" cy="36933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/>
              <a:t>A better solution: {(p</a:t>
            </a:r>
            <a:r>
              <a:rPr lang="en-US" altLang="zh-TW" sz="1800" baseline="-25000" dirty="0" smtClean="0"/>
              <a:t>1</a:t>
            </a:r>
            <a:r>
              <a:rPr lang="en-US" altLang="zh-TW" sz="1800" dirty="0" smtClean="0"/>
              <a:t>, r</a:t>
            </a:r>
            <a:r>
              <a:rPr lang="en-US" altLang="zh-TW" sz="1800" baseline="-25000" dirty="0" smtClean="0"/>
              <a:t>1</a:t>
            </a:r>
            <a:r>
              <a:rPr lang="en-US" altLang="zh-TW" sz="1800" dirty="0" smtClean="0"/>
              <a:t>), (p</a:t>
            </a:r>
            <a:r>
              <a:rPr lang="en-US" altLang="zh-TW" sz="1800" baseline="-25000" dirty="0" smtClean="0"/>
              <a:t>1</a:t>
            </a:r>
            <a:r>
              <a:rPr lang="en-US" altLang="zh-TW" sz="1800" dirty="0" smtClean="0"/>
              <a:t>, r</a:t>
            </a:r>
            <a:r>
              <a:rPr lang="en-US" altLang="zh-TW" sz="1800" baseline="-25000" dirty="0" smtClean="0"/>
              <a:t>4</a:t>
            </a:r>
            <a:r>
              <a:rPr lang="en-US" altLang="zh-TW" sz="1800" dirty="0" smtClean="0"/>
              <a:t>)} </a:t>
            </a:r>
            <a:r>
              <a:rPr lang="en-US" altLang="zh-TW" sz="1800" b="1" dirty="0"/>
              <a:t>	</a:t>
            </a:r>
            <a:r>
              <a:rPr lang="en-US" altLang="zh-TW" sz="1800" b="1" dirty="0" smtClean="0">
                <a:solidFill>
                  <a:schemeClr val="tx2"/>
                </a:solidFill>
              </a:rPr>
              <a:t>5</a:t>
            </a:r>
            <a:r>
              <a:rPr lang="en-US" altLang="zh-TW" sz="1800" b="1" dirty="0" smtClean="0"/>
              <a:t> topics</a:t>
            </a:r>
            <a:r>
              <a:rPr lang="en-US" altLang="zh-TW" sz="1800" dirty="0" smtClean="0"/>
              <a:t> of p</a:t>
            </a:r>
            <a:r>
              <a:rPr lang="en-US" altLang="zh-TW" sz="1800" baseline="-25000" dirty="0" smtClean="0"/>
              <a:t>1</a:t>
            </a:r>
            <a:r>
              <a:rPr lang="en-US" altLang="zh-TW" sz="1800" dirty="0" smtClean="0"/>
              <a:t> are covered.</a:t>
            </a:r>
            <a:endParaRPr lang="en-US" altLang="zh-TW" sz="1800" dirty="0"/>
          </a:p>
        </p:txBody>
      </p:sp>
      <p:cxnSp>
        <p:nvCxnSpPr>
          <p:cNvPr id="136" name="Straight Connector 135"/>
          <p:cNvCxnSpPr>
            <a:endCxn id="161" idx="1"/>
          </p:cNvCxnSpPr>
          <p:nvPr/>
        </p:nvCxnSpPr>
        <p:spPr>
          <a:xfrm flipV="1">
            <a:off x="7023476" y="2496206"/>
            <a:ext cx="1123628" cy="68207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Group 154"/>
          <p:cNvGrpSpPr/>
          <p:nvPr/>
        </p:nvGrpSpPr>
        <p:grpSpPr>
          <a:xfrm>
            <a:off x="6770246" y="2365401"/>
            <a:ext cx="1687954" cy="1444599"/>
            <a:chOff x="4103246" y="2362200"/>
            <a:chExt cx="1687954" cy="1444599"/>
          </a:xfrm>
        </p:grpSpPr>
        <p:sp>
          <p:nvSpPr>
            <p:cNvPr id="156" name="Oval 155"/>
            <p:cNvSpPr/>
            <p:nvPr/>
          </p:nvSpPr>
          <p:spPr>
            <a:xfrm>
              <a:off x="4130749" y="3006346"/>
              <a:ext cx="218255" cy="2286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505450" y="2380241"/>
              <a:ext cx="260404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480104" y="3545189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r</a:t>
              </a:r>
              <a:r>
                <a:rPr lang="en-US" altLang="zh-CN" sz="1100" baseline="-25000" dirty="0" smtClean="0"/>
                <a:t>4</a:t>
              </a:r>
              <a:endParaRPr lang="zh-CN" altLang="en-US" sz="1100" dirty="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480104" y="3161291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r</a:t>
              </a:r>
              <a:r>
                <a:rPr lang="en-US" altLang="zh-CN" sz="1100" baseline="-25000" dirty="0" smtClean="0"/>
                <a:t>3</a:t>
              </a:r>
              <a:endParaRPr lang="zh-CN" altLang="en-US" sz="1100" dirty="0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480104" y="2725158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r</a:t>
              </a:r>
              <a:r>
                <a:rPr lang="en-US" altLang="zh-CN" sz="1100" baseline="-25000" dirty="0" smtClean="0"/>
                <a:t>2</a:t>
              </a:r>
              <a:endParaRPr lang="zh-CN" altLang="en-US" sz="1100" dirty="0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5480104" y="2362200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/>
                <a:t>r</a:t>
              </a:r>
              <a:r>
                <a:rPr lang="en-US" altLang="zh-CN" sz="1100" baseline="-25000" dirty="0" smtClean="0"/>
                <a:t>1</a:t>
              </a:r>
              <a:endParaRPr lang="zh-CN" altLang="en-US" sz="11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103246" y="2973688"/>
              <a:ext cx="40819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/>
                <a:t>p</a:t>
              </a:r>
              <a:r>
                <a:rPr lang="en-US" altLang="zh-CN" sz="1100" baseline="-25000" dirty="0" smtClean="0"/>
                <a:t>1</a:t>
              </a:r>
              <a:endParaRPr lang="zh-CN" altLang="en-US" sz="1100" dirty="0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505450" y="2744736"/>
              <a:ext cx="260404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5505450" y="3172882"/>
              <a:ext cx="260404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505450" y="3562048"/>
              <a:ext cx="260404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cxnSp>
          <p:nvCxnSpPr>
            <p:cNvPr id="166" name="Straight Connector 165"/>
            <p:cNvCxnSpPr>
              <a:endCxn id="161" idx="1"/>
            </p:cNvCxnSpPr>
            <p:nvPr/>
          </p:nvCxnSpPr>
          <p:spPr>
            <a:xfrm flipV="1">
              <a:off x="4356476" y="2493005"/>
              <a:ext cx="1123628" cy="645331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7" name="Straight Connector 166"/>
            <p:cNvCxnSpPr>
              <a:endCxn id="160" idx="1"/>
            </p:cNvCxnSpPr>
            <p:nvPr/>
          </p:nvCxnSpPr>
          <p:spPr>
            <a:xfrm flipV="1">
              <a:off x="4356476" y="2855963"/>
              <a:ext cx="1123628" cy="282373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8" name="Straight Connector 167"/>
            <p:cNvCxnSpPr>
              <a:endCxn id="159" idx="1"/>
            </p:cNvCxnSpPr>
            <p:nvPr/>
          </p:nvCxnSpPr>
          <p:spPr>
            <a:xfrm>
              <a:off x="4356476" y="3120646"/>
              <a:ext cx="1123628" cy="171450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9" name="Straight Connector 168"/>
            <p:cNvCxnSpPr>
              <a:endCxn id="158" idx="1"/>
            </p:cNvCxnSpPr>
            <p:nvPr/>
          </p:nvCxnSpPr>
          <p:spPr>
            <a:xfrm>
              <a:off x="4356476" y="3161291"/>
              <a:ext cx="1123628" cy="514703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0" name="TextBox 169"/>
            <p:cNvSpPr txBox="1"/>
            <p:nvPr/>
          </p:nvSpPr>
          <p:spPr>
            <a:xfrm>
              <a:off x="4870504" y="2557790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/>
                <a:t>3</a:t>
              </a:r>
              <a:endParaRPr lang="zh-CN" altLang="en-US" sz="1100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5022904" y="2743200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/>
                <a:t>3</a:t>
              </a:r>
              <a:endParaRPr lang="zh-CN" altLang="en-US" sz="1100" dirty="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4876800" y="3014990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2</a:t>
              </a:r>
              <a:endParaRPr lang="zh-CN" altLang="en-US" sz="1100" dirty="0"/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5022904" y="3319790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2</a:t>
              </a:r>
              <a:endParaRPr lang="zh-CN" altLang="en-US" sz="1100" dirty="0"/>
            </a:p>
          </p:txBody>
        </p:sp>
      </p:grpSp>
      <p:cxnSp>
        <p:nvCxnSpPr>
          <p:cNvPr id="176" name="Straight Connector 175"/>
          <p:cNvCxnSpPr>
            <a:endCxn id="158" idx="1"/>
          </p:cNvCxnSpPr>
          <p:nvPr/>
        </p:nvCxnSpPr>
        <p:spPr>
          <a:xfrm>
            <a:off x="7023476" y="3161291"/>
            <a:ext cx="1123628" cy="51790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flipV="1">
            <a:off x="7016004" y="2460172"/>
            <a:ext cx="1131100" cy="6636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endCxn id="160" idx="1"/>
          </p:cNvCxnSpPr>
          <p:nvPr/>
        </p:nvCxnSpPr>
        <p:spPr>
          <a:xfrm flipV="1">
            <a:off x="7023476" y="2859164"/>
            <a:ext cx="1123628" cy="28663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1749704" y="2182018"/>
            <a:ext cx="536296" cy="10564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9" name="Oval 88"/>
          <p:cNvSpPr/>
          <p:nvPr/>
        </p:nvSpPr>
        <p:spPr>
          <a:xfrm>
            <a:off x="1686560" y="2034886"/>
            <a:ext cx="666152" cy="17972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0" name="Folded Corner 89"/>
          <p:cNvSpPr/>
          <p:nvPr/>
        </p:nvSpPr>
        <p:spPr>
          <a:xfrm>
            <a:off x="453686" y="277018"/>
            <a:ext cx="1981201" cy="83820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0" b="1" dirty="0" smtClean="0">
                <a:solidFill>
                  <a:schemeClr val="tx2"/>
                </a:solidFill>
              </a:rPr>
              <a:t>The paper being presented:</a:t>
            </a:r>
          </a:p>
          <a:p>
            <a:r>
              <a:rPr lang="en-US" altLang="zh-CN" sz="1000" dirty="0" smtClean="0">
                <a:solidFill>
                  <a:schemeClr val="tx1"/>
                </a:solidFill>
              </a:rPr>
              <a:t>topic 1: Assignment</a:t>
            </a:r>
          </a:p>
          <a:p>
            <a:r>
              <a:rPr lang="en-US" altLang="zh-CN" sz="1000" dirty="0" smtClean="0">
                <a:solidFill>
                  <a:schemeClr val="tx1"/>
                </a:solidFill>
              </a:rPr>
              <a:t>topic 2: COI</a:t>
            </a:r>
          </a:p>
          <a:p>
            <a:r>
              <a:rPr lang="en-US" altLang="zh-CN" sz="1000" dirty="0" smtClean="0">
                <a:solidFill>
                  <a:schemeClr val="tx1"/>
                </a:solidFill>
              </a:rPr>
              <a:t>topic 3: </a:t>
            </a:r>
            <a:r>
              <a:rPr lang="en-US" altLang="zh-CN" sz="1000" dirty="0" err="1" smtClean="0">
                <a:solidFill>
                  <a:schemeClr val="tx1"/>
                </a:solidFill>
              </a:rPr>
              <a:t>Submodularity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2562223" y="228600"/>
            <a:ext cx="2390777" cy="990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0" b="1" dirty="0" smtClean="0">
                <a:solidFill>
                  <a:schemeClr val="tx2"/>
                </a:solidFill>
              </a:rPr>
              <a:t>Me as a reviewer:</a:t>
            </a:r>
            <a:endParaRPr lang="en-US" altLang="zh-CN" sz="1000" dirty="0" smtClean="0">
              <a:solidFill>
                <a:schemeClr val="tx2"/>
              </a:solidFill>
            </a:endParaRPr>
          </a:p>
          <a:p>
            <a:r>
              <a:rPr lang="en-US" altLang="zh-CN" sz="1000" dirty="0" smtClean="0">
                <a:solidFill>
                  <a:schemeClr val="tx1"/>
                </a:solidFill>
              </a:rPr>
              <a:t>topic 1: social network</a:t>
            </a:r>
          </a:p>
          <a:p>
            <a:r>
              <a:rPr lang="en-US" altLang="zh-CN" sz="1000" dirty="0" smtClean="0">
                <a:solidFill>
                  <a:schemeClr val="tx1"/>
                </a:solidFill>
              </a:rPr>
              <a:t>topic 2: assignment</a:t>
            </a:r>
          </a:p>
          <a:p>
            <a:r>
              <a:rPr lang="en-US" altLang="zh-CN" sz="1000" dirty="0" smtClean="0">
                <a:solidFill>
                  <a:schemeClr val="tx1"/>
                </a:solidFill>
              </a:rPr>
              <a:t>topic 3: algorithmic design</a:t>
            </a:r>
          </a:p>
          <a:p>
            <a:endParaRPr lang="zh-CN" altLang="en-US" sz="10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124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7" grpId="0" animBg="1"/>
      <p:bldP spid="129" grpId="0" animBg="1"/>
      <p:bldP spid="132" grpId="0" animBg="1"/>
      <p:bldP spid="134" grpId="0" animBg="1"/>
      <p:bldP spid="135" grpId="0" animBg="1"/>
      <p:bldP spid="3" grpId="0" animBg="1"/>
      <p:bldP spid="89" grpId="0" animBg="1"/>
      <p:bldP spid="90" grpId="0" animBg="1"/>
      <p:bldP spid="9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New Problem: </a:t>
            </a:r>
            <a:r>
              <a:rPr lang="en-US" altLang="zh-CN" dirty="0" err="1" smtClean="0"/>
              <a:t>MaxTC</a:t>
            </a:r>
            <a:r>
              <a:rPr lang="en-US" altLang="zh-CN" dirty="0" smtClean="0"/>
              <a:t>-PRA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u="sng" dirty="0" smtClean="0"/>
              <a:t>Max</a:t>
            </a:r>
            <a:r>
              <a:rPr lang="en-US" altLang="zh-CN" sz="2800" dirty="0" smtClean="0"/>
              <a:t>imum </a:t>
            </a:r>
            <a:r>
              <a:rPr lang="en-US" altLang="zh-CN" sz="2800" u="sng" dirty="0" smtClean="0"/>
              <a:t>T</a:t>
            </a:r>
            <a:r>
              <a:rPr lang="en-US" altLang="zh-CN" sz="2800" dirty="0" smtClean="0"/>
              <a:t>opic </a:t>
            </a:r>
            <a:r>
              <a:rPr lang="en-US" altLang="zh-CN" sz="2800" u="sng" dirty="0" smtClean="0"/>
              <a:t>C</a:t>
            </a:r>
            <a:r>
              <a:rPr lang="en-US" altLang="zh-CN" sz="2800" dirty="0" smtClean="0"/>
              <a:t>overage </a:t>
            </a:r>
            <a:r>
              <a:rPr lang="en-US" altLang="zh-CN" sz="2800" u="sng" dirty="0" smtClean="0"/>
              <a:t>P</a:t>
            </a:r>
            <a:r>
              <a:rPr lang="en-US" altLang="zh-CN" sz="2800" dirty="0" smtClean="0"/>
              <a:t>aper </a:t>
            </a:r>
            <a:r>
              <a:rPr lang="en-US" altLang="zh-CN" sz="2800" u="sng" dirty="0" smtClean="0"/>
              <a:t>R</a:t>
            </a:r>
            <a:r>
              <a:rPr lang="en-US" altLang="zh-CN" sz="2800" dirty="0" smtClean="0"/>
              <a:t>eviewer </a:t>
            </a:r>
            <a:r>
              <a:rPr lang="en-US" altLang="zh-CN" sz="2800" u="sng" dirty="0" smtClean="0"/>
              <a:t>A</a:t>
            </a:r>
            <a:r>
              <a:rPr lang="en-US" altLang="zh-CN" sz="2800" dirty="0" smtClean="0"/>
              <a:t>ssignment (</a:t>
            </a:r>
            <a:r>
              <a:rPr lang="en-US" altLang="zh-CN" sz="2800" dirty="0" err="1" smtClean="0"/>
              <a:t>MaxTC</a:t>
            </a:r>
            <a:r>
              <a:rPr lang="en-US" altLang="zh-CN" sz="2800" dirty="0" smtClean="0"/>
              <a:t>-PRA)</a:t>
            </a:r>
          </a:p>
          <a:p>
            <a:pPr lvl="1"/>
            <a:r>
              <a:rPr lang="en-US" altLang="zh-CN" sz="2400" dirty="0" smtClean="0"/>
              <a:t>Three constraints:</a:t>
            </a:r>
          </a:p>
          <a:p>
            <a:pPr lvl="2"/>
            <a:r>
              <a:rPr lang="en-US" altLang="zh-CN" sz="2000" dirty="0" smtClean="0"/>
              <a:t>Paper Demand Constraint</a:t>
            </a:r>
          </a:p>
          <a:p>
            <a:pPr lvl="2"/>
            <a:r>
              <a:rPr lang="en-US" altLang="zh-CN" sz="2000" dirty="0" smtClean="0"/>
              <a:t>Reviewer Workload Constraint</a:t>
            </a:r>
          </a:p>
          <a:p>
            <a:pPr lvl="2"/>
            <a:r>
              <a:rPr lang="en-US" altLang="zh-CN" sz="2000" dirty="0" smtClean="0"/>
              <a:t>Conflict-of-interest Constraint (COI Constraint)</a:t>
            </a:r>
          </a:p>
          <a:p>
            <a:pPr lvl="1"/>
            <a:r>
              <a:rPr lang="en-US" altLang="zh-CN" sz="2400" dirty="0" smtClean="0"/>
              <a:t>One Objective:</a:t>
            </a:r>
          </a:p>
          <a:p>
            <a:pPr lvl="2"/>
            <a:r>
              <a:rPr lang="en-US" altLang="zh-CN" sz="2000" dirty="0" smtClean="0"/>
              <a:t>The total number of </a:t>
            </a:r>
            <a:r>
              <a:rPr lang="en-US" altLang="zh-CN" sz="2000" i="1" dirty="0" smtClean="0"/>
              <a:t>distinct</a:t>
            </a:r>
            <a:r>
              <a:rPr lang="en-US" altLang="zh-CN" sz="2000" dirty="0" smtClean="0"/>
              <a:t> topics of papers that are covered is maximized.</a:t>
            </a:r>
          </a:p>
          <a:p>
            <a:pPr lvl="1"/>
            <a:endParaRPr lang="en-US" altLang="zh-CN" sz="2400" dirty="0" smtClean="0"/>
          </a:p>
          <a:p>
            <a:pPr lvl="2"/>
            <a:endParaRPr lang="zh-CN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214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Solution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err="1" smtClean="0"/>
              <a:t>MaxTC</a:t>
            </a:r>
            <a:r>
              <a:rPr lang="en-US" altLang="zh-CN" sz="2800" dirty="0" smtClean="0"/>
              <a:t>-PRA cannot be fit in the framework of matching-based method</a:t>
            </a:r>
          </a:p>
          <a:p>
            <a:pPr lvl="1"/>
            <a:r>
              <a:rPr lang="en-US" altLang="zh-CN" sz="2400" dirty="0" smtClean="0"/>
              <a:t>Weights are </a:t>
            </a:r>
            <a:r>
              <a:rPr lang="en-US" altLang="zh-CN" sz="2400" dirty="0" smtClean="0">
                <a:solidFill>
                  <a:schemeClr val="tx2"/>
                </a:solidFill>
              </a:rPr>
              <a:t>dependent!</a:t>
            </a:r>
            <a:endParaRPr lang="en-US" altLang="zh-CN" sz="2400" dirty="0" smtClean="0">
              <a:solidFill>
                <a:schemeClr val="tx2"/>
              </a:solidFill>
            </a:endParaRPr>
          </a:p>
          <a:p>
            <a:r>
              <a:rPr lang="en-US" altLang="zh-CN" sz="2800" dirty="0" smtClean="0"/>
              <a:t>NP-hard!</a:t>
            </a:r>
          </a:p>
          <a:p>
            <a:r>
              <a:rPr lang="en-US" altLang="zh-CN" sz="2800" dirty="0" smtClean="0"/>
              <a:t>Greedy algorithm</a:t>
            </a:r>
          </a:p>
          <a:p>
            <a:pPr lvl="1"/>
            <a:r>
              <a:rPr lang="en-US" altLang="zh-CN" sz="2400" dirty="0" smtClean="0"/>
              <a:t>1/3-factor approximation</a:t>
            </a:r>
          </a:p>
          <a:p>
            <a:pPr lvl="1"/>
            <a:r>
              <a:rPr lang="en-US" altLang="zh-CN" sz="2400" dirty="0" smtClean="0"/>
              <a:t>Sub-modularity</a:t>
            </a:r>
          </a:p>
          <a:p>
            <a:pPr lvl="1"/>
            <a:r>
              <a:rPr lang="en-US" altLang="zh-CN" sz="2400" dirty="0" smtClean="0"/>
              <a:t>P-system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282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COI study (1)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i="1" dirty="0" smtClean="0"/>
              <a:t>Issue 1: What types of author-reviewer relationship should be considered as COI?</a:t>
            </a:r>
          </a:p>
          <a:p>
            <a:pPr lvl="1"/>
            <a:r>
              <a:rPr lang="en-US" altLang="zh-CN" sz="2400" dirty="0" smtClean="0"/>
              <a:t>Co-author relationship</a:t>
            </a:r>
          </a:p>
          <a:p>
            <a:pPr lvl="1"/>
            <a:r>
              <a:rPr lang="en-US" altLang="zh-CN" sz="2400" dirty="0" smtClean="0"/>
              <a:t>Colleague relationship</a:t>
            </a:r>
          </a:p>
          <a:p>
            <a:pPr lvl="1"/>
            <a:r>
              <a:rPr lang="en-US" altLang="zh-CN" sz="2400" dirty="0" smtClean="0"/>
              <a:t>Advisor-advisee relationship</a:t>
            </a:r>
          </a:p>
          <a:p>
            <a:pPr lvl="1"/>
            <a:r>
              <a:rPr lang="en-US" altLang="zh-CN" sz="2400" dirty="0" smtClean="0">
                <a:solidFill>
                  <a:schemeClr val="tx2"/>
                </a:solidFill>
              </a:rPr>
              <a:t>Competitor relationship</a:t>
            </a:r>
          </a:p>
          <a:p>
            <a:pPr lvl="1"/>
            <a:endParaRPr lang="en-US" altLang="zh-CN" sz="2400" dirty="0" smtClean="0"/>
          </a:p>
          <a:p>
            <a:pPr lvl="1"/>
            <a:endParaRPr lang="en-US" altLang="zh-CN" sz="24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" name="AutoShape 32"/>
          <p:cNvSpPr>
            <a:spLocks noChangeArrowheads="1"/>
          </p:cNvSpPr>
          <p:nvPr/>
        </p:nvSpPr>
        <p:spPr bwMode="auto">
          <a:xfrm>
            <a:off x="6199112" y="4191000"/>
            <a:ext cx="2868688" cy="990600"/>
          </a:xfrm>
          <a:prstGeom prst="wedgeRoundRectCallout">
            <a:avLst>
              <a:gd name="adj1" fmla="val -77125"/>
              <a:gd name="adj2" fmla="val -1323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 smtClean="0"/>
              <a:t>The reviewer would be </a:t>
            </a:r>
            <a:r>
              <a:rPr lang="en-US" altLang="zh-TW" dirty="0" smtClean="0">
                <a:solidFill>
                  <a:schemeClr val="tx2"/>
                </a:solidFill>
              </a:rPr>
              <a:t>biased against</a:t>
            </a:r>
            <a:r>
              <a:rPr lang="en-US" altLang="zh-TW" dirty="0" smtClean="0"/>
              <a:t> the paper submitted by the author</a:t>
            </a:r>
            <a:endParaRPr lang="en-US" altLang="zh-TW" baseline="-25000" dirty="0"/>
          </a:p>
        </p:txBody>
      </p:sp>
      <p:sp>
        <p:nvSpPr>
          <p:cNvPr id="11" name="Right Brace 10"/>
          <p:cNvSpPr/>
          <p:nvPr/>
        </p:nvSpPr>
        <p:spPr>
          <a:xfrm>
            <a:off x="5791200" y="3048000"/>
            <a:ext cx="228600" cy="1143000"/>
          </a:xfrm>
          <a:prstGeom prst="rightBrace">
            <a:avLst>
              <a:gd name="adj1" fmla="val 8333"/>
              <a:gd name="adj2" fmla="val 4904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olded Corner 7"/>
          <p:cNvSpPr/>
          <p:nvPr/>
        </p:nvSpPr>
        <p:spPr>
          <a:xfrm>
            <a:off x="6934200" y="609600"/>
            <a:ext cx="1600201" cy="83820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schemeClr val="tx2"/>
                </a:solidFill>
              </a:rPr>
              <a:t>Issue 1</a:t>
            </a:r>
          </a:p>
          <a:p>
            <a:pPr algn="ctr"/>
            <a:r>
              <a:rPr lang="en-US" altLang="zh-CN" sz="1400" dirty="0" smtClean="0">
                <a:solidFill>
                  <a:schemeClr val="tx2"/>
                </a:solidFill>
              </a:rPr>
              <a:t>Issue 2</a:t>
            </a:r>
          </a:p>
          <a:p>
            <a:pPr algn="ctr"/>
            <a:r>
              <a:rPr lang="en-US" altLang="zh-CN" sz="1400" dirty="0" smtClean="0">
                <a:solidFill>
                  <a:schemeClr val="tx2"/>
                </a:solidFill>
              </a:rPr>
              <a:t>Issue 3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779311" y="4953000"/>
            <a:ext cx="2362200" cy="1754326"/>
            <a:chOff x="1143001" y="2182018"/>
            <a:chExt cx="2362200" cy="1754326"/>
          </a:xfrm>
        </p:grpSpPr>
        <p:sp>
          <p:nvSpPr>
            <p:cNvPr id="226" name="Text Box 42"/>
            <p:cNvSpPr txBox="1">
              <a:spLocks noChangeArrowheads="1"/>
            </p:cNvSpPr>
            <p:nvPr/>
          </p:nvSpPr>
          <p:spPr bwMode="auto">
            <a:xfrm>
              <a:off x="1143001" y="2182018"/>
              <a:ext cx="2362200" cy="1754326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endParaRPr lang="en-US" altLang="zh-TW" dirty="0"/>
            </a:p>
            <a:p>
              <a:pPr eaLnBrk="1" hangingPunct="1"/>
              <a:endParaRPr lang="en-US" altLang="zh-TW" dirty="0"/>
            </a:p>
            <a:p>
              <a:pPr eaLnBrk="1" hangingPunct="1"/>
              <a:endParaRPr lang="en-US" altLang="zh-TW" dirty="0"/>
            </a:p>
            <a:p>
              <a:pPr eaLnBrk="1" hangingPunct="1"/>
              <a:endParaRPr lang="en-US" altLang="zh-TW" dirty="0"/>
            </a:p>
            <a:p>
              <a:pPr eaLnBrk="1" hangingPunct="1"/>
              <a:endParaRPr lang="en-US" altLang="zh-TW" dirty="0"/>
            </a:p>
            <a:p>
              <a:pPr eaLnBrk="1" hangingPunct="1"/>
              <a:endParaRPr lang="en-US" altLang="zh-TW" dirty="0"/>
            </a:p>
          </p:txBody>
        </p:sp>
        <p:grpSp>
          <p:nvGrpSpPr>
            <p:cNvPr id="227" name="Group 226"/>
            <p:cNvGrpSpPr/>
            <p:nvPr/>
          </p:nvGrpSpPr>
          <p:grpSpPr>
            <a:xfrm>
              <a:off x="1283846" y="2939142"/>
              <a:ext cx="408191" cy="261610"/>
              <a:chOff x="1283846" y="2939142"/>
              <a:chExt cx="408191" cy="261610"/>
            </a:xfrm>
          </p:grpSpPr>
          <p:sp>
            <p:nvSpPr>
              <p:cNvPr id="228" name="Oval 227"/>
              <p:cNvSpPr/>
              <p:nvPr/>
            </p:nvSpPr>
            <p:spPr>
              <a:xfrm>
                <a:off x="1311349" y="2971800"/>
                <a:ext cx="218255" cy="2286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29" name="TextBox 228"/>
              <p:cNvSpPr txBox="1"/>
              <p:nvPr/>
            </p:nvSpPr>
            <p:spPr>
              <a:xfrm>
                <a:off x="1283846" y="2939142"/>
                <a:ext cx="40819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dirty="0"/>
                  <a:t>p</a:t>
                </a:r>
                <a:r>
                  <a:rPr lang="en-US" altLang="zh-CN" sz="1100" baseline="-25000" dirty="0" smtClean="0"/>
                  <a:t>1</a:t>
                </a:r>
                <a:endParaRPr lang="zh-CN" altLang="en-US" sz="1100" dirty="0"/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1902735" y="2329190"/>
              <a:ext cx="322702" cy="1502936"/>
              <a:chOff x="1902735" y="2329190"/>
              <a:chExt cx="322702" cy="1502936"/>
            </a:xfrm>
          </p:grpSpPr>
          <p:sp>
            <p:nvSpPr>
              <p:cNvPr id="231" name="Isosceles Triangle 230"/>
              <p:cNvSpPr/>
              <p:nvPr/>
            </p:nvSpPr>
            <p:spPr>
              <a:xfrm>
                <a:off x="1902735" y="2331482"/>
                <a:ext cx="268274" cy="190500"/>
              </a:xfrm>
              <a:prstGeom prst="triangl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TextBox 231"/>
              <p:cNvSpPr txBox="1"/>
              <p:nvPr/>
            </p:nvSpPr>
            <p:spPr>
              <a:xfrm>
                <a:off x="1903455" y="2329190"/>
                <a:ext cx="31109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dirty="0" smtClean="0"/>
                  <a:t>t</a:t>
                </a:r>
                <a:r>
                  <a:rPr lang="en-US" altLang="zh-CN" sz="1100" baseline="-25000" dirty="0" smtClean="0"/>
                  <a:t>1</a:t>
                </a:r>
                <a:endParaRPr lang="zh-CN" altLang="en-US" sz="1100" dirty="0"/>
              </a:p>
            </p:txBody>
          </p:sp>
          <p:sp>
            <p:nvSpPr>
              <p:cNvPr id="233" name="TextBox 232"/>
              <p:cNvSpPr txBox="1"/>
              <p:nvPr/>
            </p:nvSpPr>
            <p:spPr>
              <a:xfrm>
                <a:off x="1914341" y="2623104"/>
                <a:ext cx="31109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dirty="0" smtClean="0"/>
                  <a:t>t</a:t>
                </a:r>
                <a:r>
                  <a:rPr lang="en-US" altLang="zh-CN" sz="1100" baseline="-25000" dirty="0" smtClean="0"/>
                  <a:t>2</a:t>
                </a:r>
                <a:endParaRPr lang="zh-CN" altLang="en-US" sz="1100" dirty="0"/>
              </a:p>
            </p:txBody>
          </p:sp>
          <p:sp>
            <p:nvSpPr>
              <p:cNvPr id="234" name="TextBox 233"/>
              <p:cNvSpPr txBox="1"/>
              <p:nvPr/>
            </p:nvSpPr>
            <p:spPr>
              <a:xfrm>
                <a:off x="1909753" y="2960562"/>
                <a:ext cx="31109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dirty="0" smtClean="0"/>
                  <a:t>t</a:t>
                </a:r>
                <a:r>
                  <a:rPr lang="en-US" altLang="zh-CN" sz="1100" baseline="-25000" dirty="0" smtClean="0"/>
                  <a:t>3</a:t>
                </a:r>
                <a:endParaRPr lang="zh-CN" altLang="en-US" sz="1100" dirty="0"/>
              </a:p>
            </p:txBody>
          </p:sp>
          <p:sp>
            <p:nvSpPr>
              <p:cNvPr id="235" name="TextBox 234"/>
              <p:cNvSpPr txBox="1"/>
              <p:nvPr/>
            </p:nvSpPr>
            <p:spPr>
              <a:xfrm>
                <a:off x="1909753" y="3254830"/>
                <a:ext cx="31109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dirty="0" smtClean="0"/>
                  <a:t>t</a:t>
                </a:r>
                <a:r>
                  <a:rPr lang="en-US" altLang="zh-CN" sz="1100" baseline="-25000" dirty="0"/>
                  <a:t>4</a:t>
                </a:r>
                <a:endParaRPr lang="zh-CN" altLang="en-US" sz="1100" dirty="0"/>
              </a:p>
            </p:txBody>
          </p:sp>
          <p:sp>
            <p:nvSpPr>
              <p:cNvPr id="236" name="TextBox 235"/>
              <p:cNvSpPr txBox="1"/>
              <p:nvPr/>
            </p:nvSpPr>
            <p:spPr>
              <a:xfrm>
                <a:off x="1903457" y="3570516"/>
                <a:ext cx="31109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dirty="0" smtClean="0"/>
                  <a:t>t</a:t>
                </a:r>
                <a:r>
                  <a:rPr lang="en-US" altLang="zh-CN" sz="1100" baseline="-25000" dirty="0" smtClean="0"/>
                  <a:t>5</a:t>
                </a:r>
                <a:endParaRPr lang="zh-CN" altLang="en-US" sz="1100" dirty="0"/>
              </a:p>
            </p:txBody>
          </p:sp>
          <p:sp>
            <p:nvSpPr>
              <p:cNvPr id="237" name="Isosceles Triangle 236"/>
              <p:cNvSpPr/>
              <p:nvPr/>
            </p:nvSpPr>
            <p:spPr>
              <a:xfrm>
                <a:off x="1902735" y="3587019"/>
                <a:ext cx="268274" cy="190500"/>
              </a:xfrm>
              <a:prstGeom prst="triangl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8" name="Isosceles Triangle 237"/>
              <p:cNvSpPr/>
              <p:nvPr/>
            </p:nvSpPr>
            <p:spPr>
              <a:xfrm>
                <a:off x="1902735" y="3276953"/>
                <a:ext cx="268274" cy="190500"/>
              </a:xfrm>
              <a:prstGeom prst="triangl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9" name="Isosceles Triangle 238"/>
              <p:cNvSpPr/>
              <p:nvPr/>
            </p:nvSpPr>
            <p:spPr>
              <a:xfrm>
                <a:off x="1902735" y="2633990"/>
                <a:ext cx="268274" cy="190500"/>
              </a:xfrm>
              <a:prstGeom prst="triangl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0" name="Isosceles Triangle 239"/>
              <p:cNvSpPr/>
              <p:nvPr/>
            </p:nvSpPr>
            <p:spPr>
              <a:xfrm>
                <a:off x="1902735" y="2971800"/>
                <a:ext cx="268274" cy="190500"/>
              </a:xfrm>
              <a:prstGeom prst="triangl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1" name="Group 240"/>
            <p:cNvGrpSpPr/>
            <p:nvPr/>
          </p:nvGrpSpPr>
          <p:grpSpPr>
            <a:xfrm>
              <a:off x="2660704" y="2327654"/>
              <a:ext cx="311096" cy="1444599"/>
              <a:chOff x="2660704" y="2327654"/>
              <a:chExt cx="311096" cy="1444599"/>
            </a:xfrm>
          </p:grpSpPr>
          <p:sp>
            <p:nvSpPr>
              <p:cNvPr id="242" name="Rectangle 241"/>
              <p:cNvSpPr/>
              <p:nvPr/>
            </p:nvSpPr>
            <p:spPr>
              <a:xfrm>
                <a:off x="2686050" y="2345695"/>
                <a:ext cx="260404" cy="2286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43" name="TextBox 242"/>
              <p:cNvSpPr txBox="1"/>
              <p:nvPr/>
            </p:nvSpPr>
            <p:spPr>
              <a:xfrm>
                <a:off x="2660704" y="3510643"/>
                <a:ext cx="31109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dirty="0" smtClean="0"/>
                  <a:t>r</a:t>
                </a:r>
                <a:r>
                  <a:rPr lang="en-US" altLang="zh-CN" sz="1100" baseline="-25000" dirty="0" smtClean="0"/>
                  <a:t>4</a:t>
                </a:r>
                <a:endParaRPr lang="zh-CN" altLang="en-US" sz="1100" dirty="0"/>
              </a:p>
            </p:txBody>
          </p:sp>
          <p:sp>
            <p:nvSpPr>
              <p:cNvPr id="244" name="TextBox 243"/>
              <p:cNvSpPr txBox="1"/>
              <p:nvPr/>
            </p:nvSpPr>
            <p:spPr>
              <a:xfrm>
                <a:off x="2660704" y="3126745"/>
                <a:ext cx="31109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dirty="0" smtClean="0"/>
                  <a:t>r</a:t>
                </a:r>
                <a:r>
                  <a:rPr lang="en-US" altLang="zh-CN" sz="1100" baseline="-25000" dirty="0" smtClean="0"/>
                  <a:t>3</a:t>
                </a:r>
                <a:endParaRPr lang="zh-CN" altLang="en-US" sz="1100" dirty="0"/>
              </a:p>
            </p:txBody>
          </p:sp>
          <p:sp>
            <p:nvSpPr>
              <p:cNvPr id="245" name="TextBox 244"/>
              <p:cNvSpPr txBox="1"/>
              <p:nvPr/>
            </p:nvSpPr>
            <p:spPr>
              <a:xfrm>
                <a:off x="2660704" y="2690612"/>
                <a:ext cx="31109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dirty="0" smtClean="0"/>
                  <a:t>r</a:t>
                </a:r>
                <a:r>
                  <a:rPr lang="en-US" altLang="zh-CN" sz="1100" baseline="-25000" dirty="0" smtClean="0"/>
                  <a:t>2</a:t>
                </a:r>
                <a:endParaRPr lang="zh-CN" altLang="en-US" sz="1100" dirty="0"/>
              </a:p>
            </p:txBody>
          </p:sp>
          <p:sp>
            <p:nvSpPr>
              <p:cNvPr id="246" name="TextBox 245"/>
              <p:cNvSpPr txBox="1"/>
              <p:nvPr/>
            </p:nvSpPr>
            <p:spPr>
              <a:xfrm>
                <a:off x="2660704" y="2327654"/>
                <a:ext cx="31109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dirty="0"/>
                  <a:t>r</a:t>
                </a:r>
                <a:r>
                  <a:rPr lang="en-US" altLang="zh-CN" sz="1100" baseline="-25000" dirty="0" smtClean="0"/>
                  <a:t>1</a:t>
                </a:r>
                <a:endParaRPr lang="zh-CN" altLang="en-US" sz="1100" dirty="0"/>
              </a:p>
            </p:txBody>
          </p:sp>
          <p:sp>
            <p:nvSpPr>
              <p:cNvPr id="247" name="Rectangle 246"/>
              <p:cNvSpPr/>
              <p:nvPr/>
            </p:nvSpPr>
            <p:spPr>
              <a:xfrm>
                <a:off x="2686050" y="2710190"/>
                <a:ext cx="260404" cy="2286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48" name="Rectangle 247"/>
              <p:cNvSpPr/>
              <p:nvPr/>
            </p:nvSpPr>
            <p:spPr>
              <a:xfrm>
                <a:off x="2686050" y="3138336"/>
                <a:ext cx="260404" cy="2286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49" name="Rectangle 248"/>
              <p:cNvSpPr/>
              <p:nvPr/>
            </p:nvSpPr>
            <p:spPr>
              <a:xfrm>
                <a:off x="2686050" y="3527502"/>
                <a:ext cx="260404" cy="2286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0" name="Group 249"/>
            <p:cNvGrpSpPr/>
            <p:nvPr/>
          </p:nvGrpSpPr>
          <p:grpSpPr>
            <a:xfrm>
              <a:off x="1529604" y="2459995"/>
              <a:ext cx="440200" cy="1222274"/>
              <a:chOff x="1529604" y="2459995"/>
              <a:chExt cx="440200" cy="1222274"/>
            </a:xfrm>
          </p:grpSpPr>
          <p:cxnSp>
            <p:nvCxnSpPr>
              <p:cNvPr id="251" name="Straight Connector 250"/>
              <p:cNvCxnSpPr>
                <a:endCxn id="232" idx="1"/>
              </p:cNvCxnSpPr>
              <p:nvPr/>
            </p:nvCxnSpPr>
            <p:spPr>
              <a:xfrm flipV="1">
                <a:off x="1529604" y="2459995"/>
                <a:ext cx="373851" cy="59924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>
              <a:xfrm flipV="1">
                <a:off x="1529605" y="2824490"/>
                <a:ext cx="373130" cy="247653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53" name="Straight Connector 252"/>
              <p:cNvCxnSpPr>
                <a:endCxn id="240" idx="2"/>
              </p:cNvCxnSpPr>
              <p:nvPr/>
            </p:nvCxnSpPr>
            <p:spPr>
              <a:xfrm>
                <a:off x="1529605" y="3083028"/>
                <a:ext cx="373130" cy="7927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54" name="Straight Connector 253"/>
              <p:cNvCxnSpPr>
                <a:endCxn id="238" idx="2"/>
              </p:cNvCxnSpPr>
              <p:nvPr/>
            </p:nvCxnSpPr>
            <p:spPr>
              <a:xfrm>
                <a:off x="1529605" y="3083027"/>
                <a:ext cx="373130" cy="38442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55" name="Straight Connector 254"/>
              <p:cNvCxnSpPr>
                <a:endCxn id="237" idx="1"/>
              </p:cNvCxnSpPr>
              <p:nvPr/>
            </p:nvCxnSpPr>
            <p:spPr>
              <a:xfrm>
                <a:off x="1529605" y="3083027"/>
                <a:ext cx="440199" cy="59924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256" name="Group 255"/>
            <p:cNvGrpSpPr/>
            <p:nvPr/>
          </p:nvGrpSpPr>
          <p:grpSpPr>
            <a:xfrm>
              <a:off x="2171009" y="2458459"/>
              <a:ext cx="515041" cy="1242862"/>
              <a:chOff x="2171009" y="2458459"/>
              <a:chExt cx="515041" cy="1242862"/>
            </a:xfrm>
          </p:grpSpPr>
          <p:cxnSp>
            <p:nvCxnSpPr>
              <p:cNvPr id="257" name="Straight Connector 256"/>
              <p:cNvCxnSpPr>
                <a:stCxn id="246" idx="1"/>
                <a:endCxn id="232" idx="3"/>
              </p:cNvCxnSpPr>
              <p:nvPr/>
            </p:nvCxnSpPr>
            <p:spPr>
              <a:xfrm flipH="1">
                <a:off x="2214551" y="2458459"/>
                <a:ext cx="446153" cy="153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58" name="Straight Connector 257"/>
              <p:cNvCxnSpPr>
                <a:stCxn id="246" idx="1"/>
                <a:endCxn id="233" idx="3"/>
              </p:cNvCxnSpPr>
              <p:nvPr/>
            </p:nvCxnSpPr>
            <p:spPr>
              <a:xfrm flipH="1">
                <a:off x="2225437" y="2458459"/>
                <a:ext cx="435267" cy="29545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59" name="Straight Connector 258"/>
              <p:cNvCxnSpPr>
                <a:stCxn id="246" idx="1"/>
              </p:cNvCxnSpPr>
              <p:nvPr/>
            </p:nvCxnSpPr>
            <p:spPr>
              <a:xfrm flipH="1">
                <a:off x="2171009" y="2458459"/>
                <a:ext cx="489695" cy="6007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60" name="Straight Connector 259"/>
              <p:cNvCxnSpPr>
                <a:stCxn id="247" idx="1"/>
                <a:endCxn id="232" idx="3"/>
              </p:cNvCxnSpPr>
              <p:nvPr/>
            </p:nvCxnSpPr>
            <p:spPr>
              <a:xfrm flipH="1" flipV="1">
                <a:off x="2214551" y="2459995"/>
                <a:ext cx="471499" cy="364495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61" name="Straight Connector 260"/>
              <p:cNvCxnSpPr>
                <a:stCxn id="247" idx="1"/>
                <a:endCxn id="233" idx="3"/>
              </p:cNvCxnSpPr>
              <p:nvPr/>
            </p:nvCxnSpPr>
            <p:spPr>
              <a:xfrm flipH="1" flipV="1">
                <a:off x="2225437" y="2753909"/>
                <a:ext cx="460613" cy="70581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62" name="Straight Connector 261"/>
              <p:cNvCxnSpPr>
                <a:stCxn id="245" idx="1"/>
              </p:cNvCxnSpPr>
              <p:nvPr/>
            </p:nvCxnSpPr>
            <p:spPr>
              <a:xfrm flipH="1">
                <a:off x="2171009" y="2821417"/>
                <a:ext cx="489695" cy="23782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63" name="Straight Connector 262"/>
              <p:cNvCxnSpPr>
                <a:stCxn id="244" idx="1"/>
              </p:cNvCxnSpPr>
              <p:nvPr/>
            </p:nvCxnSpPr>
            <p:spPr>
              <a:xfrm flipH="1" flipV="1">
                <a:off x="2171009" y="3072143"/>
                <a:ext cx="489695" cy="185407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64" name="Straight Connector 263"/>
              <p:cNvCxnSpPr>
                <a:stCxn id="248" idx="1"/>
                <a:endCxn id="235" idx="3"/>
              </p:cNvCxnSpPr>
              <p:nvPr/>
            </p:nvCxnSpPr>
            <p:spPr>
              <a:xfrm flipH="1">
                <a:off x="2220849" y="3252636"/>
                <a:ext cx="465201" cy="132999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65" name="Straight Connector 264"/>
              <p:cNvCxnSpPr>
                <a:stCxn id="243" idx="1"/>
                <a:endCxn id="235" idx="3"/>
              </p:cNvCxnSpPr>
              <p:nvPr/>
            </p:nvCxnSpPr>
            <p:spPr>
              <a:xfrm flipH="1" flipV="1">
                <a:off x="2220849" y="3385635"/>
                <a:ext cx="439855" cy="255813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66" name="Straight Connector 265"/>
              <p:cNvCxnSpPr>
                <a:stCxn id="243" idx="1"/>
                <a:endCxn id="236" idx="3"/>
              </p:cNvCxnSpPr>
              <p:nvPr/>
            </p:nvCxnSpPr>
            <p:spPr>
              <a:xfrm flipH="1">
                <a:off x="2214553" y="3641448"/>
                <a:ext cx="446151" cy="59873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grpSp>
        <p:nvGrpSpPr>
          <p:cNvPr id="313" name="Group 312"/>
          <p:cNvGrpSpPr/>
          <p:nvPr/>
        </p:nvGrpSpPr>
        <p:grpSpPr>
          <a:xfrm>
            <a:off x="2934829" y="5151614"/>
            <a:ext cx="408191" cy="261610"/>
            <a:chOff x="1283846" y="2939142"/>
            <a:chExt cx="408191" cy="261610"/>
          </a:xfrm>
        </p:grpSpPr>
        <p:sp>
          <p:nvSpPr>
            <p:cNvPr id="314" name="Oval 313"/>
            <p:cNvSpPr/>
            <p:nvPr/>
          </p:nvSpPr>
          <p:spPr>
            <a:xfrm>
              <a:off x="1311349" y="2971800"/>
              <a:ext cx="218255" cy="2286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1283846" y="2939142"/>
              <a:ext cx="40819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rgbClr val="FF0000"/>
                  </a:solidFill>
                </a:rPr>
                <a:t>p</a:t>
              </a:r>
              <a:r>
                <a:rPr lang="en-US" altLang="zh-CN" sz="1100" baseline="-25000" dirty="0" smtClean="0">
                  <a:solidFill>
                    <a:srgbClr val="FF0000"/>
                  </a:solidFill>
                </a:rPr>
                <a:t>2</a:t>
              </a:r>
              <a:endParaRPr lang="zh-CN" altLang="en-US" sz="11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42" name="Group 341"/>
          <p:cNvGrpSpPr/>
          <p:nvPr/>
        </p:nvGrpSpPr>
        <p:grpSpPr>
          <a:xfrm>
            <a:off x="2133600" y="5715614"/>
            <a:ext cx="786556" cy="264746"/>
            <a:chOff x="2133600" y="5715614"/>
            <a:chExt cx="786556" cy="264746"/>
          </a:xfrm>
        </p:grpSpPr>
        <p:sp>
          <p:nvSpPr>
            <p:cNvPr id="6" name="Snip Same Side Corner Rectangle 5"/>
            <p:cNvSpPr/>
            <p:nvPr/>
          </p:nvSpPr>
          <p:spPr>
            <a:xfrm>
              <a:off x="2133600" y="5715614"/>
              <a:ext cx="381000" cy="250372"/>
            </a:xfrm>
            <a:prstGeom prst="snip2Same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2133600" y="5718750"/>
              <a:ext cx="311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a</a:t>
              </a:r>
              <a:r>
                <a:rPr lang="en-US" altLang="zh-CN" sz="1100" baseline="-25000" dirty="0" smtClean="0"/>
                <a:t>2</a:t>
              </a:r>
              <a:endParaRPr lang="zh-CN" altLang="en-US" sz="1100" dirty="0"/>
            </a:p>
          </p:txBody>
        </p:sp>
        <p:cxnSp>
          <p:nvCxnSpPr>
            <p:cNvPr id="317" name="Straight Connector 316"/>
            <p:cNvCxnSpPr>
              <a:stCxn id="6" idx="0"/>
              <a:endCxn id="229" idx="1"/>
            </p:cNvCxnSpPr>
            <p:nvPr/>
          </p:nvCxnSpPr>
          <p:spPr>
            <a:xfrm>
              <a:off x="2514600" y="5840800"/>
              <a:ext cx="405556" cy="129"/>
            </a:xfrm>
            <a:prstGeom prst="line">
              <a:avLst/>
            </a:prstGeom>
            <a:ln w="127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2" name="Group 321"/>
          <p:cNvGrpSpPr/>
          <p:nvPr/>
        </p:nvGrpSpPr>
        <p:grpSpPr>
          <a:xfrm>
            <a:off x="3212462" y="5230977"/>
            <a:ext cx="393652" cy="1222274"/>
            <a:chOff x="1529604" y="3019689"/>
            <a:chExt cx="393651" cy="1222276"/>
          </a:xfrm>
        </p:grpSpPr>
        <p:cxnSp>
          <p:nvCxnSpPr>
            <p:cNvPr id="323" name="Straight Connector 322"/>
            <p:cNvCxnSpPr>
              <a:endCxn id="232" idx="1"/>
            </p:cNvCxnSpPr>
            <p:nvPr/>
          </p:nvCxnSpPr>
          <p:spPr>
            <a:xfrm flipV="1">
              <a:off x="1529604" y="3019689"/>
              <a:ext cx="327302" cy="39553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4" name="Straight Connector 323"/>
            <p:cNvCxnSpPr>
              <a:endCxn id="239" idx="1"/>
            </p:cNvCxnSpPr>
            <p:nvPr/>
          </p:nvCxnSpPr>
          <p:spPr>
            <a:xfrm>
              <a:off x="1529605" y="3072144"/>
              <a:ext cx="393650" cy="216790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5" name="Straight Connector 324"/>
            <p:cNvCxnSpPr>
              <a:endCxn id="234" idx="1"/>
            </p:cNvCxnSpPr>
            <p:nvPr/>
          </p:nvCxnSpPr>
          <p:spPr>
            <a:xfrm>
              <a:off x="1529605" y="3083028"/>
              <a:ext cx="333599" cy="568034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6" name="Straight Connector 325"/>
            <p:cNvCxnSpPr>
              <a:endCxn id="238" idx="1"/>
            </p:cNvCxnSpPr>
            <p:nvPr/>
          </p:nvCxnSpPr>
          <p:spPr>
            <a:xfrm>
              <a:off x="1529605" y="3083027"/>
              <a:ext cx="393650" cy="848871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7" name="Straight Connector 326"/>
            <p:cNvCxnSpPr>
              <a:endCxn id="237" idx="1"/>
            </p:cNvCxnSpPr>
            <p:nvPr/>
          </p:nvCxnSpPr>
          <p:spPr>
            <a:xfrm>
              <a:off x="1529605" y="3083027"/>
              <a:ext cx="393650" cy="1158938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43" name="Group 342"/>
          <p:cNvGrpSpPr/>
          <p:nvPr/>
        </p:nvGrpSpPr>
        <p:grpSpPr>
          <a:xfrm>
            <a:off x="2133600" y="5148590"/>
            <a:ext cx="786556" cy="261610"/>
            <a:chOff x="2133600" y="5148590"/>
            <a:chExt cx="786556" cy="261610"/>
          </a:xfrm>
        </p:grpSpPr>
        <p:grpSp>
          <p:nvGrpSpPr>
            <p:cNvPr id="336" name="Group 335"/>
            <p:cNvGrpSpPr/>
            <p:nvPr/>
          </p:nvGrpSpPr>
          <p:grpSpPr>
            <a:xfrm>
              <a:off x="2133600" y="5148590"/>
              <a:ext cx="381000" cy="261610"/>
              <a:chOff x="2133600" y="5709995"/>
              <a:chExt cx="381000" cy="261610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337" name="Snip Same Side Corner Rectangle 336"/>
              <p:cNvSpPr/>
              <p:nvPr/>
            </p:nvSpPr>
            <p:spPr>
              <a:xfrm>
                <a:off x="2133600" y="5715614"/>
                <a:ext cx="381000" cy="250372"/>
              </a:xfrm>
              <a:prstGeom prst="snip2Same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" name="TextBox 337"/>
              <p:cNvSpPr txBox="1"/>
              <p:nvPr/>
            </p:nvSpPr>
            <p:spPr>
              <a:xfrm>
                <a:off x="2158337" y="5709995"/>
                <a:ext cx="311096" cy="2616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dirty="0" smtClean="0"/>
                  <a:t>a</a:t>
                </a:r>
                <a:r>
                  <a:rPr lang="en-US" altLang="zh-CN" sz="1100" baseline="-25000" dirty="0" smtClean="0"/>
                  <a:t>1</a:t>
                </a:r>
                <a:endParaRPr lang="zh-CN" altLang="en-US" sz="1100" dirty="0"/>
              </a:p>
            </p:txBody>
          </p:sp>
        </p:grpSp>
        <p:cxnSp>
          <p:nvCxnSpPr>
            <p:cNvPr id="339" name="Straight Connector 338"/>
            <p:cNvCxnSpPr/>
            <p:nvPr/>
          </p:nvCxnSpPr>
          <p:spPr>
            <a:xfrm>
              <a:off x="2514600" y="5279395"/>
              <a:ext cx="405556" cy="129"/>
            </a:xfrm>
            <a:prstGeom prst="line">
              <a:avLst/>
            </a:prstGeom>
            <a:ln w="127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0" name="TextBox 339"/>
          <p:cNvSpPr txBox="1"/>
          <p:nvPr/>
        </p:nvSpPr>
        <p:spPr>
          <a:xfrm>
            <a:off x="2158337" y="5072390"/>
            <a:ext cx="311096" cy="26161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100" dirty="0"/>
              <a:t>r</a:t>
            </a:r>
            <a:r>
              <a:rPr lang="en-US" altLang="zh-CN" sz="1100" baseline="-25000" dirty="0" smtClean="0"/>
              <a:t>1</a:t>
            </a:r>
            <a:endParaRPr lang="zh-CN" altLang="en-US" sz="1100" dirty="0"/>
          </a:p>
        </p:txBody>
      </p:sp>
      <p:sp>
        <p:nvSpPr>
          <p:cNvPr id="69" name="AutoShape 32"/>
          <p:cNvSpPr>
            <a:spLocks noChangeArrowheads="1"/>
          </p:cNvSpPr>
          <p:nvPr/>
        </p:nvSpPr>
        <p:spPr bwMode="auto">
          <a:xfrm>
            <a:off x="6199112" y="3024116"/>
            <a:ext cx="2868688" cy="990600"/>
          </a:xfrm>
          <a:prstGeom prst="wedgeRoundRectCallout">
            <a:avLst>
              <a:gd name="adj1" fmla="val -56192"/>
              <a:gd name="adj2" fmla="val 743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 smtClean="0"/>
              <a:t>The reviewer would be </a:t>
            </a:r>
            <a:r>
              <a:rPr lang="en-US" altLang="zh-TW" dirty="0" smtClean="0">
                <a:solidFill>
                  <a:schemeClr val="tx2"/>
                </a:solidFill>
              </a:rPr>
              <a:t>biased for</a:t>
            </a:r>
            <a:r>
              <a:rPr lang="en-US" altLang="zh-TW" dirty="0" smtClean="0"/>
              <a:t> the paper submitted by the author</a:t>
            </a:r>
            <a:endParaRPr lang="en-US" altLang="zh-TW" baseline="-25000" dirty="0"/>
          </a:p>
        </p:txBody>
      </p:sp>
      <p:sp>
        <p:nvSpPr>
          <p:cNvPr id="72" name="AutoShape 32"/>
          <p:cNvSpPr>
            <a:spLocks noChangeArrowheads="1"/>
          </p:cNvSpPr>
          <p:nvPr/>
        </p:nvSpPr>
        <p:spPr bwMode="auto">
          <a:xfrm>
            <a:off x="6199112" y="5378483"/>
            <a:ext cx="2868688" cy="780854"/>
          </a:xfrm>
          <a:prstGeom prst="wedgeRoundRectCallout">
            <a:avLst>
              <a:gd name="adj1" fmla="val -77125"/>
              <a:gd name="adj2" fmla="val -1323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 smtClean="0">
                <a:solidFill>
                  <a:schemeClr val="tx2"/>
                </a:solidFill>
              </a:rPr>
              <a:t>Competitor relationship</a:t>
            </a:r>
            <a:r>
              <a:rPr lang="en-US" altLang="zh-TW" dirty="0" smtClean="0"/>
              <a:t>: r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vs. a</a:t>
            </a:r>
            <a:r>
              <a:rPr lang="en-US" altLang="zh-TW" baseline="-25000" dirty="0" smtClean="0"/>
              <a:t>2.</a:t>
            </a:r>
            <a:endParaRPr lang="en-US" altLang="zh-TW" baseline="-25000" dirty="0"/>
          </a:p>
        </p:txBody>
      </p:sp>
      <p:cxnSp>
        <p:nvCxnSpPr>
          <p:cNvPr id="78" name="Straight Connector 77"/>
          <p:cNvCxnSpPr/>
          <p:nvPr/>
        </p:nvCxnSpPr>
        <p:spPr>
          <a:xfrm flipV="1">
            <a:off x="3212463" y="5230977"/>
            <a:ext cx="1031435" cy="558164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30223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40" grpId="0" animBg="1"/>
      <p:bldP spid="69" grpId="0" animBg="1"/>
      <p:bldP spid="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Empirical Study (1)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Datasets</a:t>
            </a:r>
          </a:p>
          <a:p>
            <a:pPr lvl="1"/>
            <a:r>
              <a:rPr lang="en-US" altLang="zh-CN" sz="2400" dirty="0" smtClean="0"/>
              <a:t>Paper set: 496 papers published in KDD’06-10</a:t>
            </a:r>
          </a:p>
          <a:p>
            <a:pPr lvl="1"/>
            <a:r>
              <a:rPr lang="en-US" altLang="zh-CN" sz="2400" dirty="0" smtClean="0"/>
              <a:t>Reviewer set: 550 PCs of ICDM’10 and those of KDD’10</a:t>
            </a:r>
          </a:p>
          <a:p>
            <a:pPr lvl="1"/>
            <a:r>
              <a:rPr lang="en-US" altLang="zh-CN" sz="2400" dirty="0" smtClean="0"/>
              <a:t>Topic set: 49 subject areas of KDD’11</a:t>
            </a:r>
          </a:p>
          <a:p>
            <a:r>
              <a:rPr lang="en-US" altLang="zh-CN" sz="2800" dirty="0" smtClean="0"/>
              <a:t>Algorithms</a:t>
            </a:r>
          </a:p>
          <a:p>
            <a:pPr lvl="1"/>
            <a:r>
              <a:rPr lang="en-US" altLang="zh-CN" sz="2400" dirty="0" smtClean="0"/>
              <a:t>Greedy and ILP</a:t>
            </a:r>
          </a:p>
          <a:p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7307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151414"/>
            <a:ext cx="426720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Empirical Study (2)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Greedy improves the topic coverage usually by 10% - 15%.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320F1-CC59-4EDF-9E62-C13DAAB9BEEC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21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5|16.6|0.7|73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3|0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0.8|1.8|5.4|6|12.7|11.2|21.2|14.1|1.2|2.2|49.2|0.8|1.1|17.8|17.7|0.9|6.7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11|27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2.3|7.3|11.5|4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|1.7|2.4|22.3|1.4|7.4|5.5|5.1|8|3.9|3.1|27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9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5.2|22|7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|9.1|8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10.1|2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623</Words>
  <Application>Microsoft Office PowerPoint</Application>
  <PresentationFormat>On-screen Show (4:3)</PresentationFormat>
  <Paragraphs>169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Blends</vt:lpstr>
      <vt:lpstr>On Good and Fair Paper-Reviewer Assignment</vt:lpstr>
      <vt:lpstr>Paper Reviewer Assignment</vt:lpstr>
      <vt:lpstr>Existing solution (1)</vt:lpstr>
      <vt:lpstr>Existing solution (2)</vt:lpstr>
      <vt:lpstr>A New Problem: MaxTC-PRA</vt:lpstr>
      <vt:lpstr>Solution</vt:lpstr>
      <vt:lpstr>COI study (1)</vt:lpstr>
      <vt:lpstr>Empirical Study (1)</vt:lpstr>
      <vt:lpstr>Empirical Study (2)</vt:lpstr>
      <vt:lpstr>Conclusion</vt:lpstr>
      <vt:lpstr>Q &amp; A</vt:lpstr>
      <vt:lpstr>Solution (2): A Greedy Algorithm</vt:lpstr>
      <vt:lpstr>COI study (2)</vt:lpstr>
      <vt:lpstr>COI study (3)</vt:lpstr>
      <vt:lpstr>Empirical Study (2)</vt:lpstr>
      <vt:lpstr>Empirical Study (2)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Spatially-Oriented Data Analytics and Processing</dc:title>
  <dc:creator>UST</dc:creator>
  <cp:lastModifiedBy>clong</cp:lastModifiedBy>
  <cp:revision>167</cp:revision>
  <dcterms:created xsi:type="dcterms:W3CDTF">2006-08-16T00:00:00Z</dcterms:created>
  <dcterms:modified xsi:type="dcterms:W3CDTF">2013-12-10T05:11:17Z</dcterms:modified>
</cp:coreProperties>
</file>