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58" r:id="rId3"/>
    <p:sldId id="297" r:id="rId4"/>
    <p:sldId id="298" r:id="rId5"/>
    <p:sldId id="340" r:id="rId6"/>
    <p:sldId id="299" r:id="rId7"/>
    <p:sldId id="328" r:id="rId8"/>
    <p:sldId id="345" r:id="rId9"/>
    <p:sldId id="329" r:id="rId10"/>
    <p:sldId id="260" r:id="rId11"/>
    <p:sldId id="305" r:id="rId12"/>
    <p:sldId id="306" r:id="rId13"/>
    <p:sldId id="272" r:id="rId14"/>
    <p:sldId id="274" r:id="rId15"/>
    <p:sldId id="333" r:id="rId16"/>
    <p:sldId id="276" r:id="rId17"/>
    <p:sldId id="279" r:id="rId18"/>
    <p:sldId id="337" r:id="rId19"/>
    <p:sldId id="281" r:id="rId20"/>
    <p:sldId id="338" r:id="rId21"/>
    <p:sldId id="348" r:id="rId22"/>
    <p:sldId id="347" r:id="rId23"/>
    <p:sldId id="346" r:id="rId24"/>
    <p:sldId id="288" r:id="rId25"/>
    <p:sldId id="290" r:id="rId26"/>
    <p:sldId id="294" r:id="rId27"/>
    <p:sldId id="266" r:id="rId28"/>
    <p:sldId id="310"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3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85" autoAdjust="0"/>
  </p:normalViewPr>
  <p:slideViewPr>
    <p:cSldViewPr>
      <p:cViewPr varScale="1">
        <p:scale>
          <a:sx n="72" d="100"/>
          <a:sy n="72" d="100"/>
        </p:scale>
        <p:origin x="-183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7EB7E-5297-40F6-AF5D-7E816CB07F84}" type="datetimeFigureOut">
              <a:rPr lang="zh-CN" altLang="en-US" smtClean="0"/>
              <a:t>2015/9/14 Monday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A0F2E-52EB-4E02-B554-012A23DC71C2}" type="slidenum">
              <a:rPr lang="zh-CN" altLang="en-US" smtClean="0"/>
              <a:t>‹#›</a:t>
            </a:fld>
            <a:endParaRPr lang="zh-CN" altLang="en-US"/>
          </a:p>
        </p:txBody>
      </p:sp>
    </p:spTree>
    <p:extLst>
      <p:ext uri="{BB962C8B-B14F-4D97-AF65-F5344CB8AC3E}">
        <p14:creationId xmlns:p14="http://schemas.microsoft.com/office/powerpoint/2010/main" val="19435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Hi, everyone. I am Peng Peng from the Hong Kong University of Science and Technology.</a:t>
            </a:r>
          </a:p>
          <a:p>
            <a:r>
              <a:rPr lang="en-US" altLang="zh-CN" baseline="0" dirty="0" smtClean="0"/>
              <a:t>Another author of the paper is my supervisor Raymond Wong.</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1</a:t>
            </a:fld>
            <a:endParaRPr lang="zh-CN" altLang="en-US"/>
          </a:p>
        </p:txBody>
      </p:sp>
    </p:spTree>
    <p:extLst>
      <p:ext uri="{BB962C8B-B14F-4D97-AF65-F5344CB8AC3E}">
        <p14:creationId xmlns:p14="http://schemas.microsoft.com/office/powerpoint/2010/main" val="189155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list the</a:t>
            </a:r>
            <a:r>
              <a:rPr lang="en-US" altLang="zh-CN" baseline="0" dirty="0" smtClean="0"/>
              <a:t> major contributions of our paper.</a:t>
            </a:r>
          </a:p>
          <a:p>
            <a:r>
              <a:rPr lang="en-US" altLang="zh-CN" baseline="0" dirty="0" smtClean="0"/>
              <a:t>We propose a new k-hit query, incorporating user’s partial information as the query input.</a:t>
            </a:r>
          </a:p>
          <a:p>
            <a:r>
              <a:rPr lang="en-US" altLang="zh-CN" baseline="0" dirty="0" smtClean="0"/>
              <a:t>We also explore the geometry properties of the k-hit query and propose algorithms using the geometry properties</a:t>
            </a:r>
          </a:p>
          <a:p>
            <a:r>
              <a:rPr lang="en-US" altLang="zh-CN" baseline="0" dirty="0" smtClean="0"/>
              <a:t>To answer the k-hit query.</a:t>
            </a:r>
          </a:p>
          <a:p>
            <a:r>
              <a:rPr lang="en-US" altLang="zh-CN" baseline="0" dirty="0" smtClean="0"/>
              <a:t>(25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10</a:t>
            </a:fld>
            <a:endParaRPr lang="zh-CN" altLang="en-US"/>
          </a:p>
        </p:txBody>
      </p:sp>
    </p:spTree>
    <p:extLst>
      <p:ext uri="{BB962C8B-B14F-4D97-AF65-F5344CB8AC3E}">
        <p14:creationId xmlns:p14="http://schemas.microsoft.com/office/powerpoint/2010/main" val="586478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know that each user is associated</a:t>
            </a:r>
            <a:r>
              <a:rPr lang="en-US" altLang="zh-CN" baseline="0" dirty="0" smtClean="0"/>
              <a:t> with a utility function f chosen from the utility function space capital F.</a:t>
            </a:r>
          </a:p>
          <a:p>
            <a:endParaRPr lang="en-US" altLang="zh-CN" dirty="0" smtClean="0"/>
          </a:p>
          <a:p>
            <a:r>
              <a:rPr lang="en-US" altLang="zh-CN" dirty="0" smtClean="0"/>
              <a:t>Here,</a:t>
            </a:r>
            <a:r>
              <a:rPr lang="en-US" altLang="zh-CN" baseline="0" dirty="0" smtClean="0"/>
              <a:t> we simply review the definition of a probability density function.</a:t>
            </a:r>
          </a:p>
          <a:p>
            <a:r>
              <a:rPr lang="en-US" altLang="zh-CN" baseline="0" dirty="0" smtClean="0"/>
              <a:t>The density function denoted by eta f corresponds to the proportion of users with f.</a:t>
            </a:r>
          </a:p>
          <a:p>
            <a:r>
              <a:rPr lang="en-US" altLang="zh-CN" baseline="0" dirty="0" smtClean="0"/>
              <a:t>We also know that the integration of eta f is 1 over the whole function space.</a:t>
            </a:r>
          </a:p>
          <a:p>
            <a:endParaRPr lang="en-US" altLang="zh-CN" baseline="0" dirty="0" smtClean="0"/>
          </a:p>
          <a:p>
            <a:r>
              <a:rPr lang="en-US" altLang="zh-CN" baseline="0" dirty="0" smtClean="0"/>
              <a:t>We define the probability that point p achieves the highest utility as the hitting probability, abbreviated as HP, of a point p.</a:t>
            </a:r>
          </a:p>
          <a:p>
            <a:r>
              <a:rPr lang="en-US" altLang="zh-CN" baseline="0" dirty="0" smtClean="0"/>
              <a:t>It is equal to the integral of the density function eta on f which is selected from the set F(p).</a:t>
            </a:r>
          </a:p>
          <a:p>
            <a:r>
              <a:rPr lang="en-US" altLang="zh-CN" baseline="0" dirty="0" smtClean="0"/>
              <a:t>Here, capital F p is the set of all utility functions such that the corresponding users considered p as the best point.</a:t>
            </a:r>
          </a:p>
          <a:p>
            <a:endParaRPr lang="en-US" altLang="zh-CN" baseline="0" dirty="0" smtClean="0"/>
          </a:p>
          <a:p>
            <a:r>
              <a:rPr lang="en-US" altLang="zh-CN" baseline="0" dirty="0" smtClean="0"/>
              <a:t>(70 seconds)</a:t>
            </a:r>
          </a:p>
          <a:p>
            <a:endParaRPr lang="zh-CN" altLang="en-US" dirty="0"/>
          </a:p>
        </p:txBody>
      </p:sp>
      <p:sp>
        <p:nvSpPr>
          <p:cNvPr id="4" name="灯片编号占位符 3"/>
          <p:cNvSpPr>
            <a:spLocks noGrp="1"/>
          </p:cNvSpPr>
          <p:nvPr>
            <p:ph type="sldNum" sz="quarter" idx="10"/>
          </p:nvPr>
        </p:nvSpPr>
        <p:spPr/>
        <p:txBody>
          <a:bodyPr/>
          <a:lstStyle/>
          <a:p>
            <a:fld id="{FE6E7DA5-3416-4E83-831D-A5DFF172E65B}" type="slidenum">
              <a:rPr lang="zh-CN" altLang="en-US" smtClean="0"/>
              <a:pPr/>
              <a:t>11</a:t>
            </a:fld>
            <a:endParaRPr lang="en-US" altLang="zh-CN"/>
          </a:p>
        </p:txBody>
      </p:sp>
    </p:spTree>
    <p:extLst>
      <p:ext uri="{BB962C8B-B14F-4D97-AF65-F5344CB8AC3E}">
        <p14:creationId xmlns:p14="http://schemas.microsoft.com/office/powerpoint/2010/main" val="88319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Similarly, we define the</a:t>
            </a:r>
            <a:r>
              <a:rPr lang="en-US" altLang="zh-CN" baseline="0" dirty="0" smtClean="0"/>
              <a:t> hitting probability of a set S, which is simply the summation of the hitting probability of p</a:t>
            </a:r>
          </a:p>
          <a:p>
            <a:r>
              <a:rPr lang="en-US" altLang="zh-CN" baseline="0" dirty="0" smtClean="0"/>
              <a:t> where p is selected from the set S.</a:t>
            </a:r>
          </a:p>
          <a:p>
            <a:r>
              <a:rPr lang="en-US" altLang="zh-CN" baseline="0" dirty="0" smtClean="0"/>
              <a:t>Now, we give a formal definition of the k-hit query.</a:t>
            </a:r>
          </a:p>
          <a:p>
            <a:r>
              <a:rPr lang="en-US" altLang="zh-CN" baseline="0" dirty="0" smtClean="0"/>
              <a:t>That is, given a positive integer k, we want to find a subset S of D containing k tuples such that</a:t>
            </a:r>
          </a:p>
          <a:p>
            <a:r>
              <a:rPr lang="en-US" altLang="zh-CN" baseline="0" dirty="0" smtClean="0"/>
              <a:t>The hitting probability of the set S is the greatest.</a:t>
            </a:r>
          </a:p>
          <a:p>
            <a:r>
              <a:rPr lang="en-US" altLang="zh-CN" baseline="0" dirty="0" smtClean="0"/>
              <a:t>(25 seconds)</a:t>
            </a:r>
            <a:endParaRPr lang="zh-CN" altLang="en-US" dirty="0"/>
          </a:p>
        </p:txBody>
      </p:sp>
      <p:sp>
        <p:nvSpPr>
          <p:cNvPr id="4" name="灯片编号占位符 3"/>
          <p:cNvSpPr>
            <a:spLocks noGrp="1"/>
          </p:cNvSpPr>
          <p:nvPr>
            <p:ph type="sldNum" sz="quarter" idx="10"/>
          </p:nvPr>
        </p:nvSpPr>
        <p:spPr/>
        <p:txBody>
          <a:bodyPr/>
          <a:lstStyle/>
          <a:p>
            <a:fld id="{FE6E7DA5-3416-4E83-831D-A5DFF172E65B}" type="slidenum">
              <a:rPr lang="zh-CN" altLang="en-US" smtClean="0"/>
              <a:pPr/>
              <a:t>12</a:t>
            </a:fld>
            <a:endParaRPr lang="en-US" altLang="zh-CN"/>
          </a:p>
        </p:txBody>
      </p:sp>
    </p:spTree>
    <p:extLst>
      <p:ext uri="{BB962C8B-B14F-4D97-AF65-F5344CB8AC3E}">
        <p14:creationId xmlns:p14="http://schemas.microsoft.com/office/powerpoint/2010/main" val="269893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are various settings for our problem.</a:t>
            </a:r>
          </a:p>
          <a:p>
            <a:r>
              <a:rPr lang="en-US" altLang="zh-CN" baseline="0" dirty="0" smtClean="0"/>
              <a:t>We can study the problem based on either the linear or the non-linear case.</a:t>
            </a:r>
          </a:p>
          <a:p>
            <a:r>
              <a:rPr lang="en-US" altLang="zh-CN" baseline="0" dirty="0" smtClean="0"/>
              <a:t>Also, the distribution of utility functions can be either uniform or non-uniform.</a:t>
            </a:r>
          </a:p>
          <a:p>
            <a:r>
              <a:rPr lang="en-US" altLang="zh-CN" baseline="0" dirty="0" smtClean="0"/>
              <a:t>In the presentation, we focus on the linear case, which introduced the geometry properties.</a:t>
            </a:r>
          </a:p>
          <a:p>
            <a:r>
              <a:rPr lang="en-US" altLang="zh-CN" baseline="0" dirty="0" smtClean="0"/>
              <a:t>(25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13</a:t>
            </a:fld>
            <a:endParaRPr lang="zh-CN" altLang="en-US"/>
          </a:p>
        </p:txBody>
      </p:sp>
    </p:spTree>
    <p:extLst>
      <p:ext uri="{BB962C8B-B14F-4D97-AF65-F5344CB8AC3E}">
        <p14:creationId xmlns:p14="http://schemas.microsoft.com/office/powerpoint/2010/main" val="4182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 this</a:t>
            </a:r>
            <a:r>
              <a:rPr lang="en-US" altLang="zh-CN" baseline="0" dirty="0" smtClean="0"/>
              <a:t> notation to denote the set of points on the surface of the convex hull of D.</a:t>
            </a:r>
          </a:p>
          <a:p>
            <a:r>
              <a:rPr lang="en-US" altLang="zh-CN" baseline="0" dirty="0" smtClean="0"/>
              <a:t>Here, we introduce a lemma which shows that</a:t>
            </a:r>
          </a:p>
          <a:p>
            <a:r>
              <a:rPr lang="en-US" altLang="zh-CN" baseline="0" dirty="0" smtClean="0"/>
              <a:t>If the selection set S contains all the points on the surface of the convex hull of D,</a:t>
            </a:r>
          </a:p>
          <a:p>
            <a:r>
              <a:rPr lang="en-US" altLang="zh-CN" baseline="0" dirty="0" smtClean="0"/>
              <a:t>The hitting probability of S is equal to 1.</a:t>
            </a:r>
          </a:p>
          <a:p>
            <a:r>
              <a:rPr lang="en-US" altLang="zh-CN" baseline="0" dirty="0" smtClean="0"/>
              <a:t>(25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14</a:t>
            </a:fld>
            <a:endParaRPr lang="zh-CN" altLang="en-US"/>
          </a:p>
        </p:txBody>
      </p:sp>
    </p:spTree>
    <p:extLst>
      <p:ext uri="{BB962C8B-B14F-4D97-AF65-F5344CB8AC3E}">
        <p14:creationId xmlns:p14="http://schemas.microsoft.com/office/powerpoint/2010/main" val="244032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dirty="0" smtClean="0"/>
              <a:t>We use the concept of “</a:t>
            </a:r>
            <a:r>
              <a:rPr lang="en-US" altLang="zh-CN" sz="1200" b="0" i="0" dirty="0" smtClean="0">
                <a:solidFill>
                  <a:srgbClr val="FF0000"/>
                </a:solidFill>
              </a:rPr>
              <a:t>solid angle</a:t>
            </a:r>
            <a:r>
              <a:rPr lang="en-US" altLang="zh-CN" sz="1200" b="0" i="0" dirty="0" smtClean="0"/>
              <a:t>” to compute the hitting probability of a point.</a:t>
            </a:r>
          </a:p>
          <a:p>
            <a:r>
              <a:rPr lang="en-US" altLang="zh-CN" sz="1200" b="0" i="0" dirty="0" smtClean="0">
                <a:solidFill>
                  <a:srgbClr val="FF0000"/>
                </a:solidFill>
              </a:rPr>
              <a:t>The</a:t>
            </a:r>
            <a:r>
              <a:rPr lang="en-US" altLang="zh-CN" sz="1200" b="0" i="0" baseline="0" dirty="0" smtClean="0">
                <a:solidFill>
                  <a:srgbClr val="FF0000"/>
                </a:solidFill>
              </a:rPr>
              <a:t> physical meaning of s</a:t>
            </a:r>
            <a:r>
              <a:rPr lang="en-US" altLang="zh-CN" sz="1200" b="0" i="0" dirty="0" smtClean="0">
                <a:solidFill>
                  <a:srgbClr val="FF0000"/>
                </a:solidFill>
              </a:rPr>
              <a:t>olid angle </a:t>
            </a:r>
            <a:r>
              <a:rPr lang="en-US" altLang="zh-CN" sz="1200" b="0" i="0" dirty="0" smtClean="0"/>
              <a:t>is a measure of how large the object appears to an observer looking from that point.</a:t>
            </a:r>
          </a:p>
          <a:p>
            <a:r>
              <a:rPr lang="en-US" altLang="zh-CN" dirty="0" smtClean="0"/>
              <a:t>(20</a:t>
            </a:r>
            <a:r>
              <a:rPr lang="en-US" altLang="zh-CN" baseline="0" dirty="0" smtClean="0"/>
              <a:t> seconds)</a:t>
            </a:r>
            <a:endParaRPr lang="en-US" altLang="zh-CN" dirty="0" smtClean="0"/>
          </a:p>
        </p:txBody>
      </p:sp>
      <p:sp>
        <p:nvSpPr>
          <p:cNvPr id="4" name="灯片编号占位符 3"/>
          <p:cNvSpPr>
            <a:spLocks noGrp="1"/>
          </p:cNvSpPr>
          <p:nvPr>
            <p:ph type="sldNum" sz="quarter" idx="10"/>
          </p:nvPr>
        </p:nvSpPr>
        <p:spPr/>
        <p:txBody>
          <a:bodyPr/>
          <a:lstStyle/>
          <a:p>
            <a:fld id="{F3CA0F2E-52EB-4E02-B554-012A23DC71C2}" type="slidenum">
              <a:rPr lang="zh-CN" altLang="en-US" smtClean="0"/>
              <a:t>15</a:t>
            </a:fld>
            <a:endParaRPr lang="zh-CN" altLang="en-US"/>
          </a:p>
        </p:txBody>
      </p:sp>
    </p:spTree>
    <p:extLst>
      <p:ext uri="{BB962C8B-B14F-4D97-AF65-F5344CB8AC3E}">
        <p14:creationId xmlns:p14="http://schemas.microsoft.com/office/powerpoint/2010/main" val="373348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a:t>
            </a:r>
            <a:r>
              <a:rPr lang="en-US" altLang="zh-CN" baseline="0" dirty="0" smtClean="0"/>
              <a:t> 2-D example shown below, the shadow area corresponds to the convex cone</a:t>
            </a:r>
          </a:p>
          <a:p>
            <a:r>
              <a:rPr lang="en-US" altLang="zh-CN" baseline="0" dirty="0" smtClean="0"/>
              <a:t>Supported by two vectors v1 and v2.</a:t>
            </a:r>
          </a:p>
          <a:p>
            <a:r>
              <a:rPr lang="en-US" altLang="zh-CN" baseline="0" dirty="0" smtClean="0"/>
              <a:t>(10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16</a:t>
            </a:fld>
            <a:endParaRPr lang="zh-CN" altLang="en-US"/>
          </a:p>
        </p:txBody>
      </p:sp>
    </p:spTree>
    <p:extLst>
      <p:ext uri="{BB962C8B-B14F-4D97-AF65-F5344CB8AC3E}">
        <p14:creationId xmlns:p14="http://schemas.microsoft.com/office/powerpoint/2010/main" val="241973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a:t>
            </a:r>
            <a:r>
              <a:rPr lang="en-US" altLang="zh-CN" baseline="0" dirty="0" smtClean="0"/>
              <a:t> 2-D example shown in this page,</a:t>
            </a:r>
          </a:p>
          <a:p>
            <a:r>
              <a:rPr lang="en-US" altLang="zh-CN" baseline="0" dirty="0" smtClean="0"/>
              <a:t>The solid angle of the convex cone with the vectors v_1 and v_2 is the red shadow area.</a:t>
            </a:r>
          </a:p>
          <a:p>
            <a:r>
              <a:rPr lang="en-US" altLang="zh-CN" baseline="0" dirty="0" smtClean="0"/>
              <a:t>(13 seconds)</a:t>
            </a:r>
          </a:p>
          <a:p>
            <a:endParaRPr lang="en-US" altLang="zh-CN" baseline="0" dirty="0" smtClean="0"/>
          </a:p>
          <a:p>
            <a:r>
              <a:rPr lang="en-US" altLang="zh-CN" baseline="0" dirty="0" smtClean="0"/>
              <a:t>Quadrant I, octant I, </a:t>
            </a:r>
            <a:r>
              <a:rPr lang="en-US" altLang="zh-CN" baseline="0" dirty="0" err="1" smtClean="0"/>
              <a:t>orthant</a:t>
            </a:r>
            <a:r>
              <a:rPr lang="en-US" altLang="zh-CN" baseline="0" dirty="0" smtClean="0"/>
              <a:t> I.</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17</a:t>
            </a:fld>
            <a:endParaRPr lang="zh-CN" altLang="en-US"/>
          </a:p>
        </p:txBody>
      </p:sp>
    </p:spTree>
    <p:extLst>
      <p:ext uri="{BB962C8B-B14F-4D97-AF65-F5344CB8AC3E}">
        <p14:creationId xmlns:p14="http://schemas.microsoft.com/office/powerpoint/2010/main" val="344254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 me</a:t>
            </a:r>
            <a:r>
              <a:rPr lang="en-US" altLang="zh-CN" baseline="0" dirty="0" smtClean="0"/>
              <a:t> straighten out the clues in my later presentation.</a:t>
            </a:r>
          </a:p>
          <a:p>
            <a:r>
              <a:rPr lang="en-US" altLang="zh-CN" baseline="0" dirty="0" smtClean="0"/>
              <a:t>We have just given the definition of solid angle.</a:t>
            </a:r>
          </a:p>
          <a:p>
            <a:r>
              <a:rPr lang="en-US" altLang="zh-CN" baseline="0" dirty="0" smtClean="0"/>
              <a:t>Next, we introduce the concept called hitting solid angle.</a:t>
            </a:r>
          </a:p>
          <a:p>
            <a:r>
              <a:rPr lang="en-US" altLang="zh-CN" baseline="0" dirty="0" smtClean="0"/>
              <a:t>Afterwards, we show the relationship between the solid angle and the hitting solid angle.</a:t>
            </a:r>
          </a:p>
          <a:p>
            <a:r>
              <a:rPr lang="en-US" altLang="zh-CN" baseline="0" dirty="0" smtClean="0"/>
              <a:t>(20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18</a:t>
            </a:fld>
            <a:endParaRPr lang="zh-CN" altLang="en-US"/>
          </a:p>
        </p:txBody>
      </p:sp>
    </p:spTree>
    <p:extLst>
      <p:ext uri="{BB962C8B-B14F-4D97-AF65-F5344CB8AC3E}">
        <p14:creationId xmlns:p14="http://schemas.microsoft.com/office/powerpoint/2010/main" val="93467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 us draw</a:t>
            </a:r>
            <a:r>
              <a:rPr lang="en-US" altLang="zh-CN" baseline="0" dirty="0" smtClean="0"/>
              <a:t> perpendicular vectors, namely hitting vectors, from the origin to the facets.</a:t>
            </a:r>
          </a:p>
          <a:p>
            <a:r>
              <a:rPr lang="en-US" altLang="zh-CN" baseline="0" dirty="0" smtClean="0"/>
              <a:t>Let R be the number of points on the surface of the convex hull.</a:t>
            </a:r>
          </a:p>
          <a:p>
            <a:r>
              <a:rPr lang="en-US" altLang="zh-CN" baseline="0" dirty="0" smtClean="0"/>
              <a:t>A crucial observation is the whole data space is divided into R partitions,</a:t>
            </a:r>
          </a:p>
          <a:p>
            <a:r>
              <a:rPr lang="en-US" altLang="zh-CN" baseline="0" dirty="0" smtClean="0"/>
              <a:t>Each of which is the cone of a tuple, which is one at the surface of the convex cone.</a:t>
            </a:r>
          </a:p>
          <a:p>
            <a:r>
              <a:rPr lang="en-US" altLang="zh-CN" baseline="0" dirty="0" smtClean="0"/>
              <a:t>(30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19</a:t>
            </a:fld>
            <a:endParaRPr lang="zh-CN" altLang="en-US"/>
          </a:p>
        </p:txBody>
      </p:sp>
    </p:spTree>
    <p:extLst>
      <p:ext uri="{BB962C8B-B14F-4D97-AF65-F5344CB8AC3E}">
        <p14:creationId xmlns:p14="http://schemas.microsoft.com/office/powerpoint/2010/main" val="321233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 outline consisting of 6 </a:t>
            </a:r>
            <a:r>
              <a:rPr lang="en-US" altLang="zh-CN" baseline="0" dirty="0" smtClean="0"/>
              <a:t>parts and I will follow this order to give my presentation.</a:t>
            </a:r>
          </a:p>
          <a:p>
            <a:r>
              <a:rPr lang="en-US" altLang="zh-CN" baseline="0" dirty="0" smtClean="0"/>
              <a:t>(8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2</a:t>
            </a:fld>
            <a:endParaRPr lang="zh-CN" altLang="en-US"/>
          </a:p>
        </p:txBody>
      </p:sp>
    </p:spTree>
    <p:extLst>
      <p:ext uri="{BB962C8B-B14F-4D97-AF65-F5344CB8AC3E}">
        <p14:creationId xmlns:p14="http://schemas.microsoft.com/office/powerpoint/2010/main" val="1455823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lvl="1"/>
                <a:r>
                  <a:rPr lang="en-US" altLang="zh-CN" b="0" i="0" u="none" dirty="0" smtClean="0">
                    <a:latin typeface="+mn-lt"/>
                  </a:rPr>
                  <a:t>Let </a:t>
                </a:r>
                <a14:m>
                  <m:oMath xmlns:m="http://schemas.openxmlformats.org/officeDocument/2006/math">
                    <m:r>
                      <m:rPr>
                        <m:sty m:val="p"/>
                      </m:rPr>
                      <a:rPr lang="en-US" altLang="zh-CN" b="0" i="0" u="none" dirty="0" smtClean="0">
                        <a:solidFill>
                          <a:srgbClr val="FF0000"/>
                        </a:solidFill>
                        <a:latin typeface="Cambria Math"/>
                      </a:rPr>
                      <m:t>HitVector</m:t>
                    </m:r>
                    <m:r>
                      <a:rPr lang="en-US" altLang="zh-CN" b="0" i="0" u="none" dirty="0" smtClean="0">
                        <a:solidFill>
                          <a:srgbClr val="FF0000"/>
                        </a:solidFill>
                        <a:latin typeface="Cambria Math"/>
                      </a:rPr>
                      <m:t>(</m:t>
                    </m:r>
                    <m:r>
                      <m:rPr>
                        <m:sty m:val="p"/>
                      </m:rPr>
                      <a:rPr lang="en-US" altLang="zh-CN" b="0" i="0" u="none" dirty="0" smtClean="0">
                        <a:solidFill>
                          <a:srgbClr val="FF0000"/>
                        </a:solidFill>
                        <a:latin typeface="Cambria Math"/>
                      </a:rPr>
                      <m:t>p</m:t>
                    </m:r>
                    <m:r>
                      <a:rPr lang="en-US" altLang="zh-CN" b="0" i="0" u="none" dirty="0" smtClean="0">
                        <a:solidFill>
                          <a:srgbClr val="FF0000"/>
                        </a:solidFill>
                        <a:latin typeface="Cambria Math"/>
                      </a:rPr>
                      <m:t>)</m:t>
                    </m:r>
                  </m:oMath>
                </a14:m>
                <a:r>
                  <a:rPr lang="en-US" altLang="zh-CN" b="0" i="0" u="none" dirty="0" smtClean="0">
                    <a:solidFill>
                      <a:srgbClr val="FF0000"/>
                    </a:solidFill>
                    <a:latin typeface="+mn-lt"/>
                  </a:rPr>
                  <a:t> </a:t>
                </a:r>
                <a:r>
                  <a:rPr lang="en-US" altLang="zh-CN" b="0" i="0" u="none" dirty="0" smtClean="0">
                    <a:latin typeface="+mn-lt"/>
                  </a:rPr>
                  <a:t>be the hitting vectors who are perpendicular to the facets incident to </a:t>
                </a:r>
                <a14:m>
                  <m:oMath xmlns:m="http://schemas.openxmlformats.org/officeDocument/2006/math">
                    <m:r>
                      <m:rPr>
                        <m:sty m:val="p"/>
                      </m:rPr>
                      <a:rPr lang="en-US" altLang="zh-CN" b="0" i="0" u="none" dirty="0" smtClean="0">
                        <a:latin typeface="Cambria Math"/>
                      </a:rPr>
                      <m:t>p</m:t>
                    </m:r>
                  </m:oMath>
                </a14:m>
                <a:r>
                  <a:rPr lang="en-US" altLang="zh-CN" b="0" i="0" u="none" dirty="0" smtClean="0">
                    <a:latin typeface="+mn-lt"/>
                  </a:rPr>
                  <a:t>.</a:t>
                </a:r>
              </a:p>
              <a:p>
                <a:pPr lvl="1"/>
                <a:r>
                  <a:rPr lang="en-US" altLang="zh-CN" b="0" i="0" u="none" dirty="0">
                    <a:latin typeface="+mn-lt"/>
                  </a:rPr>
                  <a:t>We define the cone of </a:t>
                </a:r>
                <a14:m>
                  <m:oMath xmlns:m="http://schemas.openxmlformats.org/officeDocument/2006/math">
                    <m:r>
                      <m:rPr>
                        <m:sty m:val="p"/>
                      </m:rPr>
                      <a:rPr lang="en-US" altLang="zh-CN" b="0" i="0" u="none" dirty="0">
                        <a:latin typeface="Cambria Math"/>
                      </a:rPr>
                      <m:t>p</m:t>
                    </m:r>
                  </m:oMath>
                </a14:m>
                <a:r>
                  <a:rPr lang="en-US" altLang="zh-CN" b="0" i="0" u="none" dirty="0">
                    <a:latin typeface="+mn-lt"/>
                  </a:rPr>
                  <a:t> to be </a:t>
                </a:r>
                <a14:m>
                  <m:oMath xmlns:m="http://schemas.openxmlformats.org/officeDocument/2006/math">
                    <m:r>
                      <m:rPr>
                        <m:sty m:val="p"/>
                      </m:rPr>
                      <a:rPr lang="en-US" altLang="zh-CN" b="0" i="0" u="none">
                        <a:latin typeface="Cambria Math"/>
                      </a:rPr>
                      <m:t>Conv</m:t>
                    </m:r>
                    <m:r>
                      <a:rPr lang="en-US" altLang="zh-CN" b="0" i="0" u="none">
                        <a:latin typeface="Cambria Math"/>
                      </a:rPr>
                      <m:t>(</m:t>
                    </m:r>
                    <m:r>
                      <m:rPr>
                        <m:sty m:val="p"/>
                      </m:rPr>
                      <a:rPr lang="en-US" altLang="zh-CN" b="0" i="0" u="none">
                        <a:solidFill>
                          <a:srgbClr val="FF0000"/>
                        </a:solidFill>
                        <a:latin typeface="Cambria Math"/>
                      </a:rPr>
                      <m:t>HitVector</m:t>
                    </m:r>
                    <m:r>
                      <a:rPr lang="en-US" altLang="zh-CN" b="0" i="0" u="none">
                        <a:solidFill>
                          <a:srgbClr val="FF0000"/>
                        </a:solidFill>
                        <a:latin typeface="Cambria Math"/>
                      </a:rPr>
                      <m:t>(</m:t>
                    </m:r>
                    <m:r>
                      <m:rPr>
                        <m:sty m:val="p"/>
                      </m:rPr>
                      <a:rPr lang="en-US" altLang="zh-CN" b="0" i="0" u="none">
                        <a:solidFill>
                          <a:srgbClr val="FF0000"/>
                        </a:solidFill>
                        <a:latin typeface="Cambria Math"/>
                      </a:rPr>
                      <m:t>p</m:t>
                    </m:r>
                    <m:r>
                      <a:rPr lang="en-US" altLang="zh-CN" b="0" i="0" u="none">
                        <a:solidFill>
                          <a:srgbClr val="FF0000"/>
                        </a:solidFill>
                        <a:latin typeface="Cambria Math"/>
                      </a:rPr>
                      <m:t>))</m:t>
                    </m:r>
                  </m:oMath>
                </a14:m>
                <a:r>
                  <a:rPr lang="en-US" altLang="zh-CN" b="0" i="0" u="none" dirty="0">
                    <a:solidFill>
                      <a:schemeClr val="tx1"/>
                    </a:solidFill>
                    <a:latin typeface="+mn-lt"/>
                  </a:rPr>
                  <a:t>.</a:t>
                </a:r>
                <a:endParaRPr lang="en-US" altLang="zh-CN" b="0" i="0" u="none" dirty="0" smtClean="0">
                  <a:solidFill>
                    <a:schemeClr val="tx1"/>
                  </a:solidFill>
                  <a:latin typeface="+mn-lt"/>
                </a:endParaRPr>
              </a:p>
              <a:p>
                <a:pPr lvl="1"/>
                <a:r>
                  <a:rPr lang="en-US" altLang="zh-CN" b="0" i="0" u="none" dirty="0" smtClean="0">
                    <a:latin typeface="+mn-lt"/>
                  </a:rPr>
                  <a:t>Given </a:t>
                </a:r>
                <a:r>
                  <a:rPr lang="en-US" altLang="zh-CN" b="0" i="0" u="none" dirty="0">
                    <a:latin typeface="+mn-lt"/>
                  </a:rPr>
                  <a:t>a tuple </a:t>
                </a:r>
                <a14:m>
                  <m:oMath xmlns:m="http://schemas.openxmlformats.org/officeDocument/2006/math">
                    <m:r>
                      <m:rPr>
                        <m:sty m:val="p"/>
                      </m:rPr>
                      <a:rPr lang="en-US" altLang="zh-CN" b="0" i="0" u="none">
                        <a:latin typeface="Cambria Math"/>
                      </a:rPr>
                      <m:t>p</m:t>
                    </m:r>
                    <m:r>
                      <a:rPr lang="en-US" altLang="zh-CN" b="0" i="0" u="none">
                        <a:latin typeface="Cambria Math"/>
                      </a:rPr>
                      <m:t>∈</m:t>
                    </m:r>
                    <m:r>
                      <m:rPr>
                        <m:sty m:val="p"/>
                      </m:rPr>
                      <a:rPr lang="en-US" altLang="zh-CN" b="0" i="0" u="none">
                        <a:latin typeface="Cambria Math"/>
                      </a:rPr>
                      <m:t>Surf</m:t>
                    </m:r>
                    <m:d>
                      <m:dPr>
                        <m:ctrlPr>
                          <a:rPr lang="en-US" altLang="zh-CN" b="0" i="1" u="none">
                            <a:latin typeface="Cambria Math"/>
                          </a:rPr>
                        </m:ctrlPr>
                      </m:dPr>
                      <m:e>
                        <m:r>
                          <m:rPr>
                            <m:sty m:val="p"/>
                          </m:rPr>
                          <a:rPr lang="en-US" altLang="zh-CN" b="0" i="0" u="none">
                            <a:latin typeface="Cambria Math"/>
                          </a:rPr>
                          <m:t>Conv</m:t>
                        </m:r>
                        <m:d>
                          <m:dPr>
                            <m:ctrlPr>
                              <a:rPr lang="en-US" altLang="zh-CN" b="0" i="1" u="none">
                                <a:latin typeface="Cambria Math"/>
                              </a:rPr>
                            </m:ctrlPr>
                          </m:dPr>
                          <m:e>
                            <m:r>
                              <m:rPr>
                                <m:sty m:val="p"/>
                              </m:rPr>
                              <a:rPr lang="en-US" altLang="zh-CN" b="0" i="0" u="none">
                                <a:latin typeface="Cambria Math"/>
                              </a:rPr>
                              <m:t>D</m:t>
                            </m:r>
                          </m:e>
                        </m:d>
                      </m:e>
                    </m:d>
                  </m:oMath>
                </a14:m>
                <a:r>
                  <a:rPr lang="en-US" altLang="zh-CN" b="0" i="0" u="none" dirty="0">
                    <a:latin typeface="+mn-lt"/>
                  </a:rPr>
                  <a:t>, the </a:t>
                </a:r>
                <a:r>
                  <a:rPr lang="en-US" altLang="zh-CN" sz="2400" b="0" i="0" u="none" dirty="0">
                    <a:latin typeface="+mn-lt"/>
                  </a:rPr>
                  <a:t>hitting solid angle </a:t>
                </a:r>
                <a:r>
                  <a:rPr lang="en-US" altLang="zh-CN" b="0" i="0" u="none" dirty="0">
                    <a:latin typeface="+mn-lt"/>
                  </a:rPr>
                  <a:t>for p is defined to be </a:t>
                </a:r>
                <a14:m>
                  <m:oMath xmlns:m="http://schemas.openxmlformats.org/officeDocument/2006/math">
                    <m:r>
                      <m:rPr>
                        <m:sty m:val="p"/>
                      </m:rPr>
                      <a:rPr lang="en-US" altLang="zh-CN" b="0" i="0" u="none" dirty="0">
                        <a:latin typeface="Cambria Math"/>
                      </a:rPr>
                      <m:t>SA</m:t>
                    </m:r>
                    <m:r>
                      <a:rPr lang="en-US" altLang="zh-CN" b="0" i="0" u="none" dirty="0">
                        <a:latin typeface="Cambria Math"/>
                      </a:rPr>
                      <m:t>(</m:t>
                    </m:r>
                    <m:r>
                      <m:rPr>
                        <m:sty m:val="p"/>
                      </m:rPr>
                      <a:rPr lang="en-US" altLang="zh-CN" b="0" i="0" u="none" dirty="0" smtClean="0">
                        <a:solidFill>
                          <a:srgbClr val="FF0000"/>
                        </a:solidFill>
                        <a:latin typeface="Cambria Math"/>
                      </a:rPr>
                      <m:t>HitVector</m:t>
                    </m:r>
                    <m:r>
                      <a:rPr lang="en-US" altLang="zh-CN" b="0" i="0" u="none" dirty="0">
                        <a:solidFill>
                          <a:srgbClr val="FF0000"/>
                        </a:solidFill>
                        <a:latin typeface="Cambria Math"/>
                      </a:rPr>
                      <m:t>(</m:t>
                    </m:r>
                    <m:r>
                      <m:rPr>
                        <m:sty m:val="p"/>
                      </m:rPr>
                      <a:rPr lang="en-US" altLang="zh-CN" b="0" i="0" u="none" dirty="0">
                        <a:solidFill>
                          <a:srgbClr val="FF0000"/>
                        </a:solidFill>
                        <a:latin typeface="Cambria Math"/>
                      </a:rPr>
                      <m:t>p</m:t>
                    </m:r>
                    <m:r>
                      <a:rPr lang="en-US" altLang="zh-CN" b="0" i="0" u="none" dirty="0">
                        <a:solidFill>
                          <a:srgbClr val="FF0000"/>
                        </a:solidFill>
                        <a:latin typeface="Cambria Math"/>
                      </a:rPr>
                      <m:t>))</m:t>
                    </m:r>
                  </m:oMath>
                </a14:m>
                <a:r>
                  <a:rPr lang="en-US" altLang="zh-CN" b="0" i="0" u="none" dirty="0">
                    <a:latin typeface="+mn-lt"/>
                  </a:rPr>
                  <a:t>.</a:t>
                </a:r>
              </a:p>
              <a:p>
                <a:r>
                  <a:rPr lang="en-US" altLang="zh-CN" u="none" dirty="0" smtClean="0">
                    <a:latin typeface="+mn-lt"/>
                  </a:rPr>
                  <a:t>(35</a:t>
                </a:r>
                <a:r>
                  <a:rPr lang="en-US" altLang="zh-CN" u="none" baseline="0" dirty="0" smtClean="0">
                    <a:latin typeface="+mn-lt"/>
                  </a:rPr>
                  <a:t> seconds)</a:t>
                </a:r>
              </a:p>
              <a:p>
                <a:endParaRPr lang="en-US" altLang="zh-CN" u="none" baseline="0" dirty="0" smtClean="0">
                  <a:latin typeface="+mn-lt"/>
                </a:endParaRPr>
              </a:p>
              <a:p>
                <a:r>
                  <a:rPr lang="en-US" altLang="zh-CN" dirty="0" smtClean="0"/>
                  <a:t>"when we compute the hitting solid angle for p in our algorithm to be described next, we will first find the cone of p and then will compute the solid angle of this cone</a:t>
                </a:r>
                <a:endParaRPr lang="zh-CN" altLang="en-US" u="none" dirty="0">
                  <a:latin typeface="+mn-lt"/>
                </a:endParaRPr>
              </a:p>
            </p:txBody>
          </p:sp>
        </mc:Choice>
        <mc:Fallback xmlns="">
          <p:sp>
            <p:nvSpPr>
              <p:cNvPr id="3" name="备注占位符 2"/>
              <p:cNvSpPr>
                <a:spLocks noGrp="1"/>
              </p:cNvSpPr>
              <p:nvPr>
                <p:ph type="body" idx="1"/>
              </p:nvPr>
            </p:nvSpPr>
            <p:spPr/>
            <p:txBody>
              <a:bodyPr/>
              <a:lstStyle/>
              <a:p>
                <a:pPr lvl="1"/>
                <a:r>
                  <a:rPr lang="en-US" altLang="zh-CN" b="0" i="0" u="none" dirty="0" smtClean="0">
                    <a:latin typeface="+mn-lt"/>
                  </a:rPr>
                  <a:t>Let </a:t>
                </a:r>
                <a:r>
                  <a:rPr lang="en-US" altLang="zh-CN" b="0" i="0" u="none" dirty="0" smtClean="0">
                    <a:solidFill>
                      <a:srgbClr val="FF0000"/>
                    </a:solidFill>
                    <a:latin typeface="+mn-lt"/>
                  </a:rPr>
                  <a:t>HitVector(p) </a:t>
                </a:r>
                <a:r>
                  <a:rPr lang="en-US" altLang="zh-CN" b="0" i="0" u="none" dirty="0" smtClean="0">
                    <a:latin typeface="+mn-lt"/>
                  </a:rPr>
                  <a:t>be the hitting vectors who are perpendicular to the facets incident to p.</a:t>
                </a:r>
              </a:p>
              <a:p>
                <a:pPr lvl="1"/>
                <a:r>
                  <a:rPr lang="en-US" altLang="zh-CN" b="0" i="0" u="none" dirty="0">
                    <a:latin typeface="+mn-lt"/>
                  </a:rPr>
                  <a:t>We define the cone of p to be </a:t>
                </a:r>
                <a:r>
                  <a:rPr lang="en-US" altLang="zh-CN" b="0" i="0" u="none">
                    <a:latin typeface="+mn-lt"/>
                  </a:rPr>
                  <a:t>Conv(</a:t>
                </a:r>
                <a:r>
                  <a:rPr lang="en-US" altLang="zh-CN" b="0" i="0" u="none">
                    <a:solidFill>
                      <a:srgbClr val="FF0000"/>
                    </a:solidFill>
                    <a:latin typeface="+mn-lt"/>
                  </a:rPr>
                  <a:t>HitVector(p))</a:t>
                </a:r>
                <a:r>
                  <a:rPr lang="en-US" altLang="zh-CN" b="0" i="0" u="none" dirty="0">
                    <a:solidFill>
                      <a:schemeClr val="tx1"/>
                    </a:solidFill>
                    <a:latin typeface="+mn-lt"/>
                  </a:rPr>
                  <a:t>.</a:t>
                </a:r>
                <a:endParaRPr lang="en-US" altLang="zh-CN" b="0" i="0" u="none" dirty="0" smtClean="0">
                  <a:solidFill>
                    <a:schemeClr val="tx1"/>
                  </a:solidFill>
                  <a:latin typeface="+mn-lt"/>
                </a:endParaRPr>
              </a:p>
              <a:p>
                <a:pPr lvl="1"/>
                <a:r>
                  <a:rPr lang="en-US" altLang="zh-CN" b="0" i="0" u="none" dirty="0" smtClean="0">
                    <a:latin typeface="+mn-lt"/>
                  </a:rPr>
                  <a:t>Given </a:t>
                </a:r>
                <a:r>
                  <a:rPr lang="en-US" altLang="zh-CN" b="0" i="0" u="none" dirty="0">
                    <a:latin typeface="+mn-lt"/>
                  </a:rPr>
                  <a:t>a tuple </a:t>
                </a:r>
                <a:r>
                  <a:rPr lang="en-US" altLang="zh-CN" b="0" i="0" u="none">
                    <a:latin typeface="+mn-lt"/>
                  </a:rPr>
                  <a:t>p∈Surf(Conv(D))</a:t>
                </a:r>
                <a:r>
                  <a:rPr lang="en-US" altLang="zh-CN" b="0" i="0" u="none" dirty="0">
                    <a:latin typeface="+mn-lt"/>
                  </a:rPr>
                  <a:t>, the </a:t>
                </a:r>
                <a:r>
                  <a:rPr lang="en-US" altLang="zh-CN" sz="2400" b="0" i="0" u="none" dirty="0">
                    <a:latin typeface="+mn-lt"/>
                  </a:rPr>
                  <a:t>hitting solid angle </a:t>
                </a:r>
                <a:r>
                  <a:rPr lang="en-US" altLang="zh-CN" b="0" i="0" u="none" dirty="0">
                    <a:latin typeface="+mn-lt"/>
                  </a:rPr>
                  <a:t>for p is defined to be SA(</a:t>
                </a:r>
                <a:r>
                  <a:rPr lang="en-US" altLang="zh-CN" b="0" i="0" u="none" dirty="0" smtClean="0">
                    <a:solidFill>
                      <a:srgbClr val="FF0000"/>
                    </a:solidFill>
                    <a:latin typeface="+mn-lt"/>
                  </a:rPr>
                  <a:t>HitVector</a:t>
                </a:r>
                <a:r>
                  <a:rPr lang="en-US" altLang="zh-CN" b="0" i="0" u="none" dirty="0">
                    <a:solidFill>
                      <a:srgbClr val="FF0000"/>
                    </a:solidFill>
                    <a:latin typeface="+mn-lt"/>
                  </a:rPr>
                  <a:t>(p))</a:t>
                </a:r>
                <a:r>
                  <a:rPr lang="en-US" altLang="zh-CN" b="0" i="0" u="none" dirty="0">
                    <a:latin typeface="+mn-lt"/>
                  </a:rPr>
                  <a:t>.</a:t>
                </a:r>
              </a:p>
              <a:p>
                <a:r>
                  <a:rPr lang="en-US" altLang="zh-CN" u="none" dirty="0" smtClean="0">
                    <a:latin typeface="+mn-lt"/>
                  </a:rPr>
                  <a:t>(35</a:t>
                </a:r>
                <a:r>
                  <a:rPr lang="en-US" altLang="zh-CN" u="none" baseline="0" dirty="0" smtClean="0">
                    <a:latin typeface="+mn-lt"/>
                  </a:rPr>
                  <a:t> seconds)</a:t>
                </a:r>
                <a:endParaRPr lang="zh-CN" altLang="en-US" u="none" dirty="0">
                  <a:latin typeface="+mn-lt"/>
                </a:endParaRPr>
              </a:p>
            </p:txBody>
          </p:sp>
        </mc:Fallback>
      </mc:AlternateContent>
      <p:sp>
        <p:nvSpPr>
          <p:cNvPr id="4" name="灯片编号占位符 3"/>
          <p:cNvSpPr>
            <a:spLocks noGrp="1"/>
          </p:cNvSpPr>
          <p:nvPr>
            <p:ph type="sldNum" sz="quarter" idx="10"/>
          </p:nvPr>
        </p:nvSpPr>
        <p:spPr/>
        <p:txBody>
          <a:bodyPr/>
          <a:lstStyle/>
          <a:p>
            <a:fld id="{F3CA0F2E-52EB-4E02-B554-012A23DC71C2}" type="slidenum">
              <a:rPr lang="zh-CN" altLang="en-US" smtClean="0"/>
              <a:t>20</a:t>
            </a:fld>
            <a:endParaRPr lang="zh-CN" altLang="en-US"/>
          </a:p>
        </p:txBody>
      </p:sp>
    </p:spTree>
    <p:extLst>
      <p:ext uri="{BB962C8B-B14F-4D97-AF65-F5344CB8AC3E}">
        <p14:creationId xmlns:p14="http://schemas.microsoft.com/office/powerpoint/2010/main" val="353646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Therefore, we</a:t>
            </a:r>
            <a:r>
              <a:rPr lang="en-US" altLang="zh-CN" baseline="0" dirty="0" smtClean="0"/>
              <a:t> conclude that when the solid angle for p is normalized, it is equal to the standalone hitting probability of p.</a:t>
            </a:r>
          </a:p>
          <a:p>
            <a:r>
              <a:rPr lang="en-US" altLang="zh-CN" baseline="0" dirty="0" smtClean="0"/>
              <a:t>(15s)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21</a:t>
            </a:fld>
            <a:endParaRPr lang="zh-CN" altLang="en-US"/>
          </a:p>
        </p:txBody>
      </p:sp>
    </p:spTree>
    <p:extLst>
      <p:ext uri="{BB962C8B-B14F-4D97-AF65-F5344CB8AC3E}">
        <p14:creationId xmlns:p14="http://schemas.microsoft.com/office/powerpoint/2010/main" val="318498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algorithm is</a:t>
            </a:r>
            <a:r>
              <a:rPr lang="en-US" altLang="zh-CN" baseline="0" dirty="0" smtClean="0"/>
              <a:t> simply a two-step framework, where the first step is for the standalone HP computation,</a:t>
            </a:r>
          </a:p>
          <a:p>
            <a:r>
              <a:rPr lang="en-US" altLang="zh-CN" baseline="0" dirty="0" smtClean="0"/>
              <a:t>And the second step is to return the output based on the results computed in the first step.</a:t>
            </a:r>
          </a:p>
          <a:p>
            <a:endParaRPr lang="en-US" altLang="zh-CN" baseline="0" dirty="0" smtClean="0"/>
          </a:p>
          <a:p>
            <a:r>
              <a:rPr lang="en-US" altLang="zh-CN" baseline="0" dirty="0" smtClean="0"/>
              <a:t>Theorem 1 states that the general framework of our algorithm returns the optimal solution of a k-hit query.</a:t>
            </a:r>
          </a:p>
          <a:p>
            <a:r>
              <a:rPr lang="en-US" altLang="zh-CN" baseline="0" dirty="0" smtClean="0"/>
              <a:t>(20s)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22</a:t>
            </a:fld>
            <a:endParaRPr lang="zh-CN" altLang="en-US"/>
          </a:p>
        </p:txBody>
      </p:sp>
    </p:spTree>
    <p:extLst>
      <p:ext uri="{BB962C8B-B14F-4D97-AF65-F5344CB8AC3E}">
        <p14:creationId xmlns:p14="http://schemas.microsoft.com/office/powerpoint/2010/main" val="451071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 us</a:t>
            </a:r>
            <a:r>
              <a:rPr lang="en-US" altLang="zh-CN" baseline="0" dirty="0" smtClean="0"/>
              <a:t> focus on the HP computation in the following.</a:t>
            </a:r>
          </a:p>
          <a:p>
            <a:r>
              <a:rPr lang="en-US" altLang="zh-CN" baseline="0" dirty="0" smtClean="0"/>
              <a:t>Since computing solid angle is inefficient when the corresponding convex cone is irregular,</a:t>
            </a:r>
          </a:p>
          <a:p>
            <a:r>
              <a:rPr lang="en-US" altLang="zh-CN" baseline="0" dirty="0" smtClean="0"/>
              <a:t>We instead consider a sampling-based HP computation, which could be applied for any distribution of utility functions.</a:t>
            </a:r>
          </a:p>
          <a:p>
            <a:r>
              <a:rPr lang="en-US" altLang="zh-CN" baseline="0" dirty="0" smtClean="0"/>
              <a:t>The theorem shown below states the accuracy guarantee on the difference between the hitting probability of the set based on the sampling strategy and the hitting probability of the optimal set.</a:t>
            </a:r>
            <a:endParaRPr lang="en-US" altLang="zh-CN" dirty="0" smtClean="0"/>
          </a:p>
          <a:p>
            <a:r>
              <a:rPr lang="en-US" altLang="zh-CN" dirty="0" smtClean="0"/>
              <a:t>Here, s1 is the maximum</a:t>
            </a:r>
            <a:r>
              <a:rPr lang="en-US" altLang="zh-CN" baseline="0" dirty="0" smtClean="0"/>
              <a:t> </a:t>
            </a:r>
            <a:r>
              <a:rPr lang="en-US" altLang="zh-CN" dirty="0" smtClean="0"/>
              <a:t>hitting</a:t>
            </a:r>
            <a:r>
              <a:rPr lang="en-US" altLang="zh-CN" baseline="0" dirty="0" smtClean="0"/>
              <a:t> probability of a single point in D.</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23</a:t>
            </a:fld>
            <a:endParaRPr lang="zh-CN" altLang="en-US"/>
          </a:p>
        </p:txBody>
      </p:sp>
    </p:spTree>
    <p:extLst>
      <p:ext uri="{BB962C8B-B14F-4D97-AF65-F5344CB8AC3E}">
        <p14:creationId xmlns:p14="http://schemas.microsoft.com/office/powerpoint/2010/main" val="4210879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a:t>
            </a:r>
            <a:r>
              <a:rPr lang="en-US" altLang="zh-CN" baseline="0" dirty="0" smtClean="0"/>
              <a:t> the limit of time, we simply give an overview of the sampling-based HP computation, which comprises three steps.</a:t>
            </a:r>
          </a:p>
          <a:p>
            <a:r>
              <a:rPr lang="en-US" altLang="zh-CN" baseline="0" dirty="0" smtClean="0"/>
              <a:t>In the first step, we construct the set of </a:t>
            </a:r>
            <a:r>
              <a:rPr lang="en-US" altLang="zh-CN" baseline="0" dirty="0" err="1" smtClean="0"/>
              <a:t>hyperplanes</a:t>
            </a:r>
            <a:r>
              <a:rPr lang="en-US" altLang="zh-CN" baseline="0" dirty="0" smtClean="0"/>
              <a:t> on the data set.</a:t>
            </a:r>
          </a:p>
          <a:p>
            <a:r>
              <a:rPr lang="en-US" altLang="zh-CN" baseline="0" dirty="0" smtClean="0"/>
              <a:t>In the second step, we build an indexing structure on the set of </a:t>
            </a:r>
            <a:r>
              <a:rPr lang="en-US" altLang="zh-CN" baseline="0" dirty="0" err="1" smtClean="0"/>
              <a:t>hyperplanes</a:t>
            </a:r>
            <a:r>
              <a:rPr lang="en-US" altLang="zh-CN" baseline="0" dirty="0" smtClean="0"/>
              <a:t>.</a:t>
            </a:r>
          </a:p>
          <a:p>
            <a:r>
              <a:rPr lang="en-US" altLang="zh-CN" baseline="0" dirty="0" smtClean="0"/>
              <a:t>Lastly, we leveraged the ray shooting query to compute the solid angles and</a:t>
            </a:r>
          </a:p>
          <a:p>
            <a:r>
              <a:rPr lang="en-US" altLang="zh-CN" baseline="0" dirty="0" smtClean="0"/>
              <a:t>Then return k points whose corresponding solid angles have the k largest volumes.</a:t>
            </a:r>
          </a:p>
          <a:p>
            <a:r>
              <a:rPr lang="en-US" altLang="zh-CN" baseline="0" dirty="0" smtClean="0"/>
              <a:t>(35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24</a:t>
            </a:fld>
            <a:endParaRPr lang="zh-CN" altLang="en-US"/>
          </a:p>
        </p:txBody>
      </p:sp>
    </p:spTree>
    <p:extLst>
      <p:ext uri="{BB962C8B-B14F-4D97-AF65-F5344CB8AC3E}">
        <p14:creationId xmlns:p14="http://schemas.microsoft.com/office/powerpoint/2010/main" val="206742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the experimental part, we conducted experiments on five real datasets.</a:t>
            </a:r>
          </a:p>
          <a:p>
            <a:r>
              <a:rPr lang="en-US" altLang="zh-CN" baseline="0" dirty="0" smtClean="0"/>
              <a:t>Here are the statistics of the datasets.</a:t>
            </a:r>
          </a:p>
          <a:p>
            <a:r>
              <a:rPr lang="en-US" altLang="zh-CN" baseline="0" dirty="0" smtClean="0"/>
              <a:t>In the following, we simple show the results on the NBA dataset as an example.</a:t>
            </a:r>
          </a:p>
          <a:p>
            <a:r>
              <a:rPr lang="en-US" altLang="zh-CN" baseline="0" dirty="0" smtClean="0"/>
              <a:t>(15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25</a:t>
            </a:fld>
            <a:endParaRPr lang="zh-CN" altLang="en-US"/>
          </a:p>
        </p:txBody>
      </p:sp>
    </p:spTree>
    <p:extLst>
      <p:ext uri="{BB962C8B-B14F-4D97-AF65-F5344CB8AC3E}">
        <p14:creationId xmlns:p14="http://schemas.microsoft.com/office/powerpoint/2010/main" val="263338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dirty="0" smtClean="0"/>
              <a:t>Here, we</a:t>
            </a:r>
            <a:r>
              <a:rPr lang="en-US" altLang="zh-CN" sz="1200" i="0" baseline="0" dirty="0" smtClean="0"/>
              <a:t> show the effect of k on three evaluations, i.e., the hit probability, the query time and the memory usage.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baseline="0" dirty="0" smtClean="0"/>
              <a:t>The results showed that </a:t>
            </a:r>
            <a:r>
              <a:rPr lang="en-US" altLang="zh-CN" sz="1200" i="0" dirty="0" smtClean="0"/>
              <a:t>our proposed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gives the greatest hitting probability with a reasonable query time, using memory of a reasonable size.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(25 seconds)</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26</a:t>
            </a:fld>
            <a:endParaRPr lang="zh-CN" altLang="en-US"/>
          </a:p>
        </p:txBody>
      </p:sp>
    </p:spTree>
    <p:extLst>
      <p:ext uri="{BB962C8B-B14F-4D97-AF65-F5344CB8AC3E}">
        <p14:creationId xmlns:p14="http://schemas.microsoft.com/office/powerpoint/2010/main" val="396047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let me conclude this paper.</a:t>
            </a:r>
          </a:p>
          <a:p>
            <a:r>
              <a:rPr lang="en-US" altLang="zh-CN" baseline="0" dirty="0" smtClean="0"/>
              <a:t>In the paper, we proposed a k-hit query, which returns a set of k tuples such that the probability</a:t>
            </a:r>
          </a:p>
          <a:p>
            <a:r>
              <a:rPr lang="en-US" altLang="zh-CN" baseline="0" dirty="0" smtClean="0"/>
              <a:t>That one of the k tuples is considered as the “best” tuple by a user is maximized.</a:t>
            </a:r>
          </a:p>
          <a:p>
            <a:r>
              <a:rPr lang="en-US" altLang="zh-CN" baseline="0" dirty="0" smtClean="0"/>
              <a:t>We also proposed algorithms for solving this problem.</a:t>
            </a:r>
          </a:p>
          <a:p>
            <a:r>
              <a:rPr lang="en-US" altLang="zh-CN" baseline="0" dirty="0" smtClean="0"/>
              <a:t>(20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27</a:t>
            </a:fld>
            <a:endParaRPr lang="zh-CN" altLang="en-US"/>
          </a:p>
        </p:txBody>
      </p:sp>
    </p:spTree>
    <p:extLst>
      <p:ext uri="{BB962C8B-B14F-4D97-AF65-F5344CB8AC3E}">
        <p14:creationId xmlns:p14="http://schemas.microsoft.com/office/powerpoint/2010/main" val="1621341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 that is all for my presentation. Thank you very much.</a:t>
            </a:r>
          </a:p>
          <a:p>
            <a:r>
              <a:rPr lang="en-US" altLang="zh-CN" baseline="0" dirty="0" smtClean="0"/>
              <a:t>(10 seconds)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28</a:t>
            </a:fld>
            <a:endParaRPr lang="zh-CN" altLang="en-US"/>
          </a:p>
        </p:txBody>
      </p:sp>
    </p:spTree>
    <p:extLst>
      <p:ext uri="{BB962C8B-B14F-4D97-AF65-F5344CB8AC3E}">
        <p14:creationId xmlns:p14="http://schemas.microsoft.com/office/powerpoint/2010/main" val="18915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Consider</a:t>
            </a:r>
            <a:r>
              <a:rPr lang="en-US" altLang="zh-CN" baseline="0" dirty="0" smtClean="0"/>
              <a:t> an example of car selling.</a:t>
            </a:r>
          </a:p>
          <a:p>
            <a:r>
              <a:rPr lang="en-US" altLang="zh-CN" baseline="0" dirty="0" smtClean="0"/>
              <a:t>An online car selling service will display some cars on a prominent place of its webpage.</a:t>
            </a:r>
          </a:p>
          <a:p>
            <a:r>
              <a:rPr lang="en-US" altLang="zh-CN" baseline="0" dirty="0" smtClean="0"/>
              <a:t>However, only a very limit number of cars are shown.</a:t>
            </a:r>
          </a:p>
          <a:p>
            <a:r>
              <a:rPr lang="en-US" altLang="zh-CN" baseline="0" dirty="0" smtClean="0"/>
              <a:t>So, as the owner of the webpage, how to determine which cars to be shown to the potential buyers?</a:t>
            </a:r>
          </a:p>
          <a:p>
            <a:r>
              <a:rPr lang="en-US" altLang="zh-CN" baseline="0" dirty="0" smtClean="0"/>
              <a:t>(20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3</a:t>
            </a:fld>
            <a:endParaRPr lang="zh-CN" altLang="en-US"/>
          </a:p>
        </p:txBody>
      </p:sp>
    </p:spTree>
    <p:extLst>
      <p:ext uri="{BB962C8B-B14F-4D97-AF65-F5344CB8AC3E}">
        <p14:creationId xmlns:p14="http://schemas.microsoft.com/office/powerpoint/2010/main" val="15047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goal</a:t>
            </a:r>
            <a:r>
              <a:rPr lang="en-US" altLang="zh-CN" baseline="0" dirty="0" smtClean="0"/>
              <a:t> is to present users with good cars, which they are interested in.</a:t>
            </a:r>
          </a:p>
          <a:p>
            <a:r>
              <a:rPr lang="en-US" altLang="zh-CN" baseline="0" dirty="0" smtClean="0"/>
              <a:t>In the literature, each user is associated with a utility function which could help him or her make a decision.</a:t>
            </a:r>
          </a:p>
          <a:p>
            <a:r>
              <a:rPr lang="en-US" altLang="zh-CN" baseline="0" dirty="0" smtClean="0"/>
              <a:t>In this paper, we are given a distribution of users’ utility functions which are called probabilistic utility functions.</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4</a:t>
            </a:fld>
            <a:endParaRPr lang="zh-CN" altLang="en-US"/>
          </a:p>
        </p:txBody>
      </p:sp>
    </p:spTree>
    <p:extLst>
      <p:ext uri="{BB962C8B-B14F-4D97-AF65-F5344CB8AC3E}">
        <p14:creationId xmlns:p14="http://schemas.microsoft.com/office/powerpoint/2010/main" val="57790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how to obtain the distribution? </a:t>
            </a:r>
          </a:p>
          <a:p>
            <a:r>
              <a:rPr lang="en-US" altLang="zh-CN" baseline="0" dirty="0" smtClean="0"/>
              <a:t>A general way is to obtain it from the user log information and also the statistics from the users.</a:t>
            </a:r>
          </a:p>
          <a:p>
            <a:r>
              <a:rPr lang="en-US" altLang="zh-CN" baseline="0" dirty="0" smtClean="0"/>
              <a:t>Here, we list some existing problems considering the distribution of utility functions.</a:t>
            </a:r>
          </a:p>
          <a:p>
            <a:r>
              <a:rPr lang="en-US" altLang="zh-CN" baseline="0" dirty="0" smtClean="0"/>
              <a:t>Other than a single user, the distribution can be also applied to describe the preference over a group of users.</a:t>
            </a:r>
          </a:p>
          <a:p>
            <a:r>
              <a:rPr lang="en-US" altLang="zh-CN" baseline="0" dirty="0" smtClean="0"/>
              <a:t>(25s)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5</a:t>
            </a:fld>
            <a:endParaRPr lang="zh-CN" altLang="en-US"/>
          </a:p>
        </p:txBody>
      </p:sp>
    </p:spTree>
    <p:extLst>
      <p:ext uri="{BB962C8B-B14F-4D97-AF65-F5344CB8AC3E}">
        <p14:creationId xmlns:p14="http://schemas.microsoft.com/office/powerpoint/2010/main" val="302139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Traditionally,</a:t>
            </a:r>
            <a:r>
              <a:rPr lang="en-US" altLang="zh-CN" baseline="0" dirty="0" smtClean="0"/>
              <a:t> car selling problem we mentioned above is called “multi-criteria decision analysis”</a:t>
            </a:r>
          </a:p>
          <a:p>
            <a:r>
              <a:rPr lang="en-US" altLang="zh-CN" baseline="0" dirty="0" smtClean="0"/>
              <a:t>In which we make a decision w.r.t. multiple conflicting criteria.</a:t>
            </a:r>
          </a:p>
          <a:p>
            <a:endParaRPr lang="en-US" altLang="zh-CN" baseline="0" dirty="0" smtClean="0"/>
          </a:p>
          <a:p>
            <a:r>
              <a:rPr lang="en-US" altLang="zh-CN" baseline="0" dirty="0" smtClean="0"/>
              <a:t>There exist two traditional queries for solving this problem.</a:t>
            </a:r>
          </a:p>
          <a:p>
            <a:r>
              <a:rPr lang="en-US" altLang="zh-CN" baseline="0" dirty="0" smtClean="0"/>
              <a:t>They are the top-k query and the skyline query.</a:t>
            </a:r>
          </a:p>
          <a:p>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6</a:t>
            </a:fld>
            <a:endParaRPr lang="zh-CN" altLang="en-US"/>
          </a:p>
        </p:txBody>
      </p:sp>
    </p:spTree>
    <p:extLst>
      <p:ext uri="{BB962C8B-B14F-4D97-AF65-F5344CB8AC3E}">
        <p14:creationId xmlns:p14="http://schemas.microsoft.com/office/powerpoint/2010/main" val="39819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both of them have defects.</a:t>
            </a:r>
          </a:p>
          <a:p>
            <a:r>
              <a:rPr lang="en-US" altLang="zh-CN" dirty="0" smtClean="0"/>
              <a:t>For top-k</a:t>
            </a:r>
            <a:r>
              <a:rPr lang="en-US" altLang="zh-CN" baseline="0" dirty="0" smtClean="0"/>
              <a:t> queries, the utility function is assumed to be known, but in many cases the utility function is not accessible.</a:t>
            </a:r>
          </a:p>
          <a:p>
            <a:r>
              <a:rPr lang="en-US" altLang="zh-CN" baseline="0" dirty="0" smtClean="0"/>
              <a:t>For skyline queries, even though no utility function is required as an input, the output size may be a huge number,</a:t>
            </a:r>
          </a:p>
          <a:p>
            <a:r>
              <a:rPr lang="en-US" altLang="zh-CN" baseline="0" dirty="0" smtClean="0"/>
              <a:t>Which is useless for decision-making.</a:t>
            </a:r>
          </a:p>
          <a:p>
            <a:r>
              <a:rPr lang="en-US" altLang="zh-CN" dirty="0" smtClean="0"/>
              <a:t>(25 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7</a:t>
            </a:fld>
            <a:endParaRPr lang="zh-CN" altLang="en-US"/>
          </a:p>
        </p:txBody>
      </p:sp>
    </p:spTree>
    <p:extLst>
      <p:ext uri="{BB962C8B-B14F-4D97-AF65-F5344CB8AC3E}">
        <p14:creationId xmlns:p14="http://schemas.microsoft.com/office/powerpoint/2010/main" val="408849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Let me state some interesting queries in the literature.</a:t>
            </a:r>
          </a:p>
          <a:p>
            <a:r>
              <a:rPr lang="en-US" altLang="zh-CN" baseline="0" dirty="0" smtClean="0"/>
              <a:t>Existing studies on Top-k queries can be divided into three big categories.</a:t>
            </a:r>
          </a:p>
          <a:p>
            <a:r>
              <a:rPr lang="en-US" altLang="zh-CN" baseline="0" dirty="0" smtClean="0"/>
              <a:t>Our work belongs to the last category.</a:t>
            </a:r>
          </a:p>
          <a:p>
            <a:endParaRPr lang="en-US" altLang="zh-CN" baseline="0" dirty="0" smtClean="0"/>
          </a:p>
          <a:p>
            <a:r>
              <a:rPr lang="en-US" altLang="zh-CN" baseline="0" dirty="0" smtClean="0"/>
              <a:t>There are also other queries for solving the problem of </a:t>
            </a:r>
            <a:r>
              <a:rPr lang="en-US" altLang="zh-CN" baseline="0" dirty="0" err="1" smtClean="0"/>
              <a:t>multicriteria</a:t>
            </a:r>
            <a:r>
              <a:rPr lang="en-US" altLang="zh-CN" baseline="0" dirty="0" smtClean="0"/>
              <a:t> decision analysis.</a:t>
            </a:r>
          </a:p>
          <a:p>
            <a:r>
              <a:rPr lang="en-US" altLang="zh-CN" baseline="0" dirty="0" smtClean="0"/>
              <a:t>However, the first tow did not consider the underlying distribution of the utility functions.</a:t>
            </a:r>
          </a:p>
          <a:p>
            <a:r>
              <a:rPr lang="en-US" altLang="zh-CN" baseline="0" dirty="0" smtClean="0"/>
              <a:t>The third one is the most closely related work to our paper.</a:t>
            </a:r>
          </a:p>
          <a:p>
            <a:r>
              <a:rPr lang="en-US" altLang="zh-CN" dirty="0" smtClean="0"/>
              <a:t>(30seconds)</a:t>
            </a:r>
            <a:endParaRPr lang="zh-CN" altLang="en-US" dirty="0"/>
          </a:p>
        </p:txBody>
      </p:sp>
      <p:sp>
        <p:nvSpPr>
          <p:cNvPr id="4" name="灯片编号占位符 3"/>
          <p:cNvSpPr>
            <a:spLocks noGrp="1"/>
          </p:cNvSpPr>
          <p:nvPr>
            <p:ph type="sldNum" sz="quarter" idx="10"/>
          </p:nvPr>
        </p:nvSpPr>
        <p:spPr/>
        <p:txBody>
          <a:bodyPr/>
          <a:lstStyle/>
          <a:p>
            <a:fld id="{F3CA0F2E-52EB-4E02-B554-012A23DC71C2}" type="slidenum">
              <a:rPr lang="zh-CN" altLang="en-US" smtClean="0"/>
              <a:t>8</a:t>
            </a:fld>
            <a:endParaRPr lang="zh-CN" altLang="en-US"/>
          </a:p>
        </p:txBody>
      </p:sp>
    </p:spTree>
    <p:extLst>
      <p:ext uri="{BB962C8B-B14F-4D97-AF65-F5344CB8AC3E}">
        <p14:creationId xmlns:p14="http://schemas.microsoft.com/office/powerpoint/2010/main" val="100823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This paper proposed an order-based representative skyline problem.</a:t>
            </a:r>
          </a:p>
          <a:p>
            <a:r>
              <a:rPr lang="en-US" altLang="zh-CN" baseline="0" dirty="0" smtClean="0"/>
              <a:t>However, it has two disadvantages. First, its definition is not straightforward. Second, the parameters are set without any guideline.</a:t>
            </a:r>
          </a:p>
        </p:txBody>
      </p:sp>
      <p:sp>
        <p:nvSpPr>
          <p:cNvPr id="4" name="灯片编号占位符 3"/>
          <p:cNvSpPr>
            <a:spLocks noGrp="1"/>
          </p:cNvSpPr>
          <p:nvPr>
            <p:ph type="sldNum" sz="quarter" idx="10"/>
          </p:nvPr>
        </p:nvSpPr>
        <p:spPr/>
        <p:txBody>
          <a:bodyPr/>
          <a:lstStyle/>
          <a:p>
            <a:fld id="{F3CA0F2E-52EB-4E02-B554-012A23DC71C2}" type="slidenum">
              <a:rPr lang="zh-CN" altLang="en-US" smtClean="0"/>
              <a:t>9</a:t>
            </a:fld>
            <a:endParaRPr lang="zh-CN" altLang="en-US"/>
          </a:p>
        </p:txBody>
      </p:sp>
    </p:spTree>
    <p:extLst>
      <p:ext uri="{BB962C8B-B14F-4D97-AF65-F5344CB8AC3E}">
        <p14:creationId xmlns:p14="http://schemas.microsoft.com/office/powerpoint/2010/main" val="284647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8982055-D498-4375-98D0-4BD9972B03E5}" type="datetime1">
              <a:rPr lang="zh-CN" altLang="en-US" smtClean="0"/>
              <a:t>2015/9/14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944DAC5-F4B0-4042-A965-F984128B739F}" type="datetime1">
              <a:rPr lang="zh-CN" altLang="en-US" smtClean="0"/>
              <a:t>2015/9/14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288F12E-00F8-4E00-839D-C79D18E25E06}" type="datetime1">
              <a:rPr lang="zh-CN" altLang="en-US" smtClean="0"/>
              <a:t>2015/9/14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28D62C1-AC81-4A31-9444-3A4AED6DCBAD}" type="datetime1">
              <a:rPr lang="zh-CN" altLang="en-US" smtClean="0"/>
              <a:t>2015/9/14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8D2C1F7-8AA6-4186-A8B9-56396EE8BB54}" type="datetime1">
              <a:rPr lang="zh-CN" altLang="en-US" smtClean="0"/>
              <a:t>2015/9/14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D11E3E4-2A69-4911-B01F-A5861BED9607}" type="datetime1">
              <a:rPr lang="zh-CN" altLang="en-US" smtClean="0"/>
              <a:t>2015/9/14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9B1DCAD5-DC40-4086-83D8-041532ABF158}" type="datetime1">
              <a:rPr lang="zh-CN" altLang="en-US" smtClean="0"/>
              <a:t>2015/9/14 Monday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28AB8A2C-37AA-48BE-A6C1-544ADD7772C6}" type="datetime1">
              <a:rPr lang="zh-CN" altLang="en-US" smtClean="0"/>
              <a:t>2015/9/14 Monday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A21D7-8FAF-4DA9-987A-3B12DA03068A}" type="datetime1">
              <a:rPr lang="zh-CN" altLang="en-US" smtClean="0"/>
              <a:t>2015/9/14 Monday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D52EBF8-6EF0-4B01-B3D7-FE444BF8DA43}" type="slidenum">
              <a:rPr lang="zh-CN" altLang="en-US" smtClean="0"/>
              <a:t>‹#›</a:t>
            </a:fld>
            <a:endParaRPr lang="zh-CN" altLang="en-US"/>
          </a:p>
        </p:txBody>
      </p:sp>
    </p:spTree>
  </p:cSld>
  <p:clrMapOvr>
    <a:masterClrMapping/>
  </p:clrMapOvr>
  <p:transition spd="slow" advTm="43558">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5017FDA-D6AC-4837-B6C0-F3142A4429B3}" type="datetime1">
              <a:rPr lang="zh-CN" altLang="en-US" smtClean="0"/>
              <a:t>2015/9/14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D52EBF8-6EF0-4B01-B3D7-FE444BF8DA43}" type="slidenum">
              <a:rPr lang="zh-CN" altLang="en-US" smtClean="0"/>
              <a:t>‹#›</a:t>
            </a:fld>
            <a:endParaRPr lang="zh-CN" altLang="en-US"/>
          </a:p>
        </p:txBody>
      </p:sp>
      <p:sp>
        <p:nvSpPr>
          <p:cNvPr id="9" name="Content Placeholder 8"/>
          <p:cNvSpPr>
            <a:spLocks noGrp="1"/>
          </p:cNvSpPr>
          <p:nvPr>
            <p:ph sz="quarter" idx="13"/>
          </p:nvPr>
        </p:nvSpPr>
        <p:spPr>
          <a:xfrm>
            <a:off x="304800" y="381000"/>
            <a:ext cx="7772400" cy="49428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spd="slow" advTm="43558">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F196F596-ABA9-44A7-920B-75E18B4BAE1F}" type="datetime1">
              <a:rPr lang="zh-CN" altLang="en-US" smtClean="0"/>
              <a:t>2015/9/14 Monday</a:t>
            </a:fld>
            <a:endParaRPr lang="zh-CN" altLang="en-US"/>
          </a:p>
        </p:txBody>
      </p:sp>
      <p:sp>
        <p:nvSpPr>
          <p:cNvPr id="9" name="Slide Number Placeholder 8"/>
          <p:cNvSpPr>
            <a:spLocks noGrp="1"/>
          </p:cNvSpPr>
          <p:nvPr>
            <p:ph type="sldNum" sz="quarter" idx="11"/>
          </p:nvPr>
        </p:nvSpPr>
        <p:spPr/>
        <p:txBody>
          <a:bodyPr/>
          <a:lstStyle/>
          <a:p>
            <a:fld id="{4D52EBF8-6EF0-4B01-B3D7-FE444BF8DA43}" type="slidenum">
              <a:rPr lang="zh-CN" altLang="en-US" smtClean="0"/>
              <a:t>‹#›</a:t>
            </a:fld>
            <a:endParaRPr lang="zh-CN" altLang="en-US"/>
          </a:p>
        </p:txBody>
      </p:sp>
      <p:sp>
        <p:nvSpPr>
          <p:cNvPr id="10" name="Footer Placeholder 9"/>
          <p:cNvSpPr>
            <a:spLocks noGrp="1"/>
          </p:cNvSpPr>
          <p:nvPr>
            <p:ph type="ftr" sz="quarter" idx="12"/>
          </p:nvPr>
        </p:nvSpPr>
        <p:spPr/>
        <p:txBody>
          <a:bodyPr/>
          <a:lstStyle/>
          <a:p>
            <a:endParaRPr lang="zh-CN" altLang="en-US"/>
          </a:p>
        </p:txBody>
      </p:sp>
    </p:spTree>
  </p:cSld>
  <p:clrMapOvr>
    <a:masterClrMapping/>
  </p:clrMapOvr>
  <p:transition spd="slow" advTm="43558">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52EBF8-6EF0-4B01-B3D7-FE444BF8DA43}" type="slidenum">
              <a:rPr lang="zh-CN" altLang="en-US" smtClean="0"/>
              <a:t>‹#›</a:t>
            </a:fld>
            <a:endParaRPr lang="zh-CN"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zh-CN"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B88A4C4-A5C1-4238-86B0-518A7E568021}" type="datetime1">
              <a:rPr lang="zh-CN" altLang="en-US" smtClean="0"/>
              <a:t>2015/9/14 Monday</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43558">
    <p:push dir="u"/>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1.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16.xml"/><Relationship Id="rId7" Type="http://schemas.openxmlformats.org/officeDocument/2006/relationships/image" Target="../media/image17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7.png"/><Relationship Id="rId5" Type="http://schemas.openxmlformats.org/officeDocument/2006/relationships/image" Target="../media/image17.png"/><Relationship Id="rId10" Type="http://schemas.openxmlformats.org/officeDocument/2006/relationships/image" Target="../media/image132.png"/><Relationship Id="rId4" Type="http://schemas.openxmlformats.org/officeDocument/2006/relationships/image" Target="../media/image16.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17.xml"/><Relationship Id="rId7"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95.png"/><Relationship Id="rId11" Type="http://schemas.openxmlformats.org/officeDocument/2006/relationships/image" Target="../media/image20.png"/><Relationship Id="rId5" Type="http://schemas.openxmlformats.org/officeDocument/2006/relationships/image" Target="../media/image192.png"/><Relationship Id="rId10" Type="http://schemas.openxmlformats.org/officeDocument/2006/relationships/image" Target="../media/image152.png"/><Relationship Id="rId4" Type="http://schemas.openxmlformats.org/officeDocument/2006/relationships/image" Target="../media/image19.png"/><Relationship Id="rId9" Type="http://schemas.openxmlformats.org/officeDocument/2006/relationships/image" Target="../media/image1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19.xml"/><Relationship Id="rId7" Type="http://schemas.openxmlformats.org/officeDocument/2006/relationships/image" Target="../media/image200.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1.png"/><Relationship Id="rId11" Type="http://schemas.openxmlformats.org/officeDocument/2006/relationships/image" Target="../media/image24.png"/><Relationship Id="rId5" Type="http://schemas.openxmlformats.org/officeDocument/2006/relationships/image" Target="../media/image182.png"/><Relationship Id="rId10" Type="http://schemas.openxmlformats.org/officeDocument/2006/relationships/image" Target="../media/image23.png"/><Relationship Id="rId4" Type="http://schemas.openxmlformats.org/officeDocument/2006/relationships/image" Target="../media/image81.png"/><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280.png"/><Relationship Id="rId18" Type="http://schemas.openxmlformats.org/officeDocument/2006/relationships/image" Target="../media/image33.png"/><Relationship Id="rId3" Type="http://schemas.openxmlformats.org/officeDocument/2006/relationships/image" Target="../media/image28.png"/><Relationship Id="rId12" Type="http://schemas.openxmlformats.org/officeDocument/2006/relationships/image" Target="../media/image110.png"/><Relationship Id="rId17"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image" Target="../media/image31.png"/><Relationship Id="rId1" Type="http://schemas.openxmlformats.org/officeDocument/2006/relationships/slideLayout" Target="../slideLayouts/slideLayout2.xml"/><Relationship Id="rId11" Type="http://schemas.openxmlformats.org/officeDocument/2006/relationships/image" Target="../media/image109.png"/><Relationship Id="rId5" Type="http://schemas.openxmlformats.org/officeDocument/2006/relationships/image" Target="../media/image182.png"/><Relationship Id="rId15"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107.png"/><Relationship Id="rId14" Type="http://schemas.openxmlformats.org/officeDocument/2006/relationships/image" Target="../media/image29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6.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74511" y="2068913"/>
            <a:ext cx="8077200" cy="1673352"/>
          </a:xfrm>
        </p:spPr>
        <p:txBody>
          <a:bodyPr>
            <a:noAutofit/>
          </a:bodyPr>
          <a:lstStyle/>
          <a:p>
            <a:r>
              <a:rPr lang="en-US" altLang="zh-CN" sz="4000" dirty="0" smtClean="0"/>
              <a:t>K-Hit Query: Top-k Query Processing with Probabilistic Utility Function</a:t>
            </a:r>
            <a:br>
              <a:rPr lang="en-US" altLang="zh-CN" sz="4000" dirty="0" smtClean="0"/>
            </a:br>
            <a:r>
              <a:rPr lang="en-US" altLang="zh-CN" sz="4000" dirty="0" smtClean="0"/>
              <a:t/>
            </a:r>
            <a:br>
              <a:rPr lang="en-US" altLang="zh-CN" sz="4000" dirty="0" smtClean="0"/>
            </a:br>
            <a:r>
              <a:rPr lang="en-US" altLang="zh-CN" sz="4000" dirty="0" smtClean="0"/>
              <a:t/>
            </a:r>
            <a:br>
              <a:rPr lang="en-US" altLang="zh-CN" sz="4000" dirty="0" smtClean="0"/>
            </a:br>
            <a:r>
              <a:rPr lang="en-US" altLang="zh-CN" sz="3200" dirty="0" smtClean="0"/>
              <a:t>SIGMOD2015</a:t>
            </a:r>
            <a:endParaRPr lang="zh-CN" altLang="en-US" sz="4000" dirty="0"/>
          </a:p>
        </p:txBody>
      </p:sp>
      <p:sp>
        <p:nvSpPr>
          <p:cNvPr id="5123" name="Rectangle 3"/>
          <p:cNvSpPr>
            <a:spLocks noGrp="1" noChangeArrowheads="1"/>
          </p:cNvSpPr>
          <p:nvPr>
            <p:ph type="subTitle" idx="1"/>
          </p:nvPr>
        </p:nvSpPr>
        <p:spPr>
          <a:xfrm>
            <a:off x="611560" y="4005064"/>
            <a:ext cx="8077200" cy="1499616"/>
          </a:xfrm>
        </p:spPr>
        <p:txBody>
          <a:bodyPr>
            <a:normAutofit/>
          </a:bodyPr>
          <a:lstStyle/>
          <a:p>
            <a:pPr algn="l">
              <a:lnSpc>
                <a:spcPct val="90000"/>
              </a:lnSpc>
            </a:pPr>
            <a:r>
              <a:rPr lang="zh-CN" altLang="en-US" sz="2400" b="1" dirty="0" smtClean="0"/>
              <a:t>Peng Peng</a:t>
            </a:r>
            <a:r>
              <a:rPr lang="en-US" altLang="zh-CN" sz="2400" b="1" dirty="0" smtClean="0"/>
              <a:t>, </a:t>
            </a:r>
            <a:r>
              <a:rPr lang="zh-CN" altLang="en-US" sz="2400" b="1" dirty="0" smtClean="0"/>
              <a:t>Raymond </a:t>
            </a:r>
            <a:r>
              <a:rPr lang="zh-CN" altLang="en-US" sz="2400" b="1" dirty="0"/>
              <a:t>C.-W. </a:t>
            </a:r>
            <a:r>
              <a:rPr lang="zh-CN" altLang="en-US" sz="2400" b="1" dirty="0" smtClean="0"/>
              <a:t>Wong</a:t>
            </a:r>
            <a:endParaRPr lang="en-US" altLang="zh-CN" sz="2400" b="1" dirty="0" smtClean="0"/>
          </a:p>
          <a:p>
            <a:pPr algn="l">
              <a:lnSpc>
                <a:spcPct val="90000"/>
              </a:lnSpc>
            </a:pPr>
            <a:r>
              <a:rPr lang="en-US" altLang="zh-CN" sz="2400" b="1" dirty="0" smtClean="0"/>
              <a:t>CSE, HKUST</a:t>
            </a:r>
            <a:endParaRPr lang="zh-CN" altLang="en-US" sz="2400" b="1" dirty="0"/>
          </a:p>
        </p:txBody>
      </p:sp>
      <p:sp>
        <p:nvSpPr>
          <p:cNvPr id="5" name="KSO_FN"/>
          <p:cNvSpPr>
            <a:spLocks noGrp="1" noChangeArrowheads="1"/>
          </p:cNvSpPr>
          <p:nvPr>
            <p:ph type="sldNum" sz="quarter" idx="12"/>
          </p:nvPr>
        </p:nvSpPr>
        <p:spPr/>
        <p:txBody>
          <a:bodyPr/>
          <a:lstStyle/>
          <a:p>
            <a:fld id="{97BCF1DE-6520-4E2D-AE72-D841DED28DB0}" type="slidenum">
              <a:rPr lang="zh-CN" altLang="en-US"/>
              <a:pPr/>
              <a:t>1</a:t>
            </a:fld>
            <a:endParaRPr lang="en-US" altLang="zh-CN"/>
          </a:p>
        </p:txBody>
      </p:sp>
    </p:spTree>
    <p:extLst>
      <p:ext uri="{BB962C8B-B14F-4D97-AF65-F5344CB8AC3E}">
        <p14:creationId xmlns:p14="http://schemas.microsoft.com/office/powerpoint/2010/main" val="3830223163"/>
      </p:ext>
    </p:extLst>
  </p:cSld>
  <p:clrMapOvr>
    <a:masterClrMapping/>
  </p:clrMapOvr>
  <p:transition spd="slow" advTm="13379">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Contributions</a:t>
            </a:r>
            <a:endParaRPr lang="zh-CN" altLang="en-US" dirty="0"/>
          </a:p>
        </p:txBody>
      </p:sp>
      <p:sp>
        <p:nvSpPr>
          <p:cNvPr id="3" name="内容占位符 2"/>
          <p:cNvSpPr>
            <a:spLocks noGrp="1"/>
          </p:cNvSpPr>
          <p:nvPr>
            <p:ph idx="1"/>
          </p:nvPr>
        </p:nvSpPr>
        <p:spPr/>
        <p:txBody>
          <a:bodyPr>
            <a:normAutofit/>
          </a:bodyPr>
          <a:lstStyle/>
          <a:p>
            <a:r>
              <a:rPr lang="en-US" altLang="zh-CN" sz="3200" dirty="0" smtClean="0"/>
              <a:t>We propose a novel </a:t>
            </a:r>
            <a:r>
              <a:rPr lang="en-US" altLang="zh-CN" sz="3200" i="1" dirty="0" smtClean="0">
                <a:solidFill>
                  <a:srgbClr val="FF0000"/>
                </a:solidFill>
              </a:rPr>
              <a:t>k-hit query </a:t>
            </a:r>
            <a:r>
              <a:rPr lang="en-US" altLang="zh-CN" sz="3200" dirty="0" smtClean="0"/>
              <a:t>in the presence of the distribution of utility functions to maximize the number of users who are interested in the selection set.</a:t>
            </a:r>
          </a:p>
          <a:p>
            <a:r>
              <a:rPr lang="en-US" altLang="zh-CN" sz="3200" dirty="0" smtClean="0"/>
              <a:t> We propose </a:t>
            </a:r>
            <a:r>
              <a:rPr lang="en-US" altLang="zh-CN" sz="3200" i="1" dirty="0" smtClean="0">
                <a:solidFill>
                  <a:srgbClr val="FF0000"/>
                </a:solidFill>
              </a:rPr>
              <a:t>algorithms</a:t>
            </a:r>
            <a:r>
              <a:rPr lang="en-US" altLang="zh-CN" sz="3200" dirty="0" smtClean="0">
                <a:solidFill>
                  <a:srgbClr val="FF0000"/>
                </a:solidFill>
              </a:rPr>
              <a:t> </a:t>
            </a:r>
            <a:r>
              <a:rPr lang="en-US" altLang="zh-CN" sz="3200" dirty="0" smtClean="0"/>
              <a:t>using geometry properties for answering the k-hit query.</a:t>
            </a:r>
          </a:p>
        </p:txBody>
      </p:sp>
      <p:sp>
        <p:nvSpPr>
          <p:cNvPr id="5" name="灯片编号占位符 4"/>
          <p:cNvSpPr>
            <a:spLocks noGrp="1"/>
          </p:cNvSpPr>
          <p:nvPr>
            <p:ph type="sldNum" sz="quarter" idx="12"/>
          </p:nvPr>
        </p:nvSpPr>
        <p:spPr/>
        <p:txBody>
          <a:bodyPr/>
          <a:lstStyle/>
          <a:p>
            <a:fld id="{4D52EBF8-6EF0-4B01-B3D7-FE444BF8DA43}" type="slidenum">
              <a:rPr lang="zh-CN" altLang="en-US" smtClean="0"/>
              <a:t>10</a:t>
            </a:fld>
            <a:endParaRPr lang="zh-CN" altLang="en-US"/>
          </a:p>
        </p:txBody>
      </p:sp>
    </p:spTree>
    <p:custDataLst>
      <p:tags r:id="rId1"/>
    </p:custDataLst>
    <p:extLst>
      <p:ext uri="{BB962C8B-B14F-4D97-AF65-F5344CB8AC3E}">
        <p14:creationId xmlns:p14="http://schemas.microsoft.com/office/powerpoint/2010/main" val="801617813"/>
      </p:ext>
    </p:extLst>
  </p:cSld>
  <p:clrMapOvr>
    <a:masterClrMapping/>
  </p:clrMapOvr>
  <p:transition spd="slow" advTm="2799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Problem Definition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sz="2800" dirty="0" smtClean="0"/>
                  <a:t>Each user is associated with a </a:t>
                </a:r>
                <a:r>
                  <a:rPr lang="en-US" altLang="zh-CN" sz="2800" dirty="0"/>
                  <a:t>utility </a:t>
                </a:r>
                <a:r>
                  <a:rPr lang="en-US" altLang="zh-CN" sz="2800" dirty="0" smtClean="0"/>
                  <a:t>function </a:t>
                </a:r>
                <a14:m>
                  <m:oMath xmlns:m="http://schemas.openxmlformats.org/officeDocument/2006/math">
                    <m:r>
                      <a:rPr lang="en-US" altLang="zh-CN" sz="2800" i="1" dirty="0" smtClean="0">
                        <a:solidFill>
                          <a:srgbClr val="FF0000"/>
                        </a:solidFill>
                        <a:latin typeface="Cambria Math"/>
                      </a:rPr>
                      <m:t>𝑓</m:t>
                    </m:r>
                  </m:oMath>
                </a14:m>
                <a:r>
                  <a:rPr lang="en-US" altLang="zh-CN" sz="2800" dirty="0" smtClean="0"/>
                  <a:t>.</a:t>
                </a:r>
              </a:p>
              <a:p>
                <a14:m>
                  <m:oMath xmlns:m="http://schemas.openxmlformats.org/officeDocument/2006/math">
                    <m:r>
                      <a:rPr lang="en-US" altLang="zh-CN" sz="2800" i="1" dirty="0" smtClean="0">
                        <a:solidFill>
                          <a:srgbClr val="FF0000"/>
                        </a:solidFill>
                        <a:latin typeface="Cambria Math"/>
                      </a:rPr>
                      <m:t>𝐹</m:t>
                    </m:r>
                  </m:oMath>
                </a14:m>
                <a:r>
                  <a:rPr lang="en-US" altLang="zh-CN" sz="2800" dirty="0" smtClean="0"/>
                  <a:t> is the set of all possible utility functions.</a:t>
                </a:r>
                <a:endParaRPr lang="en-US" altLang="zh-CN" sz="2800" dirty="0"/>
              </a:p>
              <a:p>
                <a:r>
                  <a:rPr lang="en-US" altLang="zh-CN" sz="2800" b="1" dirty="0" smtClean="0"/>
                  <a:t>Probability Density Function</a:t>
                </a:r>
              </a:p>
              <a:p>
                <a:pPr lvl="1"/>
                <a:r>
                  <a:rPr lang="en-US" altLang="zh-CN" sz="2400" dirty="0" smtClean="0"/>
                  <a:t>For each </a:t>
                </a:r>
                <a14:m>
                  <m:oMath xmlns:m="http://schemas.openxmlformats.org/officeDocument/2006/math">
                    <m:r>
                      <a:rPr lang="en-US" altLang="zh-CN" sz="2400" i="1" dirty="0" smtClean="0">
                        <a:latin typeface="Cambria Math"/>
                      </a:rPr>
                      <m:t>𝑓</m:t>
                    </m:r>
                    <m:r>
                      <a:rPr lang="en-US" altLang="zh-CN" sz="2400" i="1" dirty="0" smtClean="0">
                        <a:latin typeface="Cambria Math"/>
                      </a:rPr>
                      <m:t>∈ </m:t>
                    </m:r>
                    <m:r>
                      <a:rPr lang="en-US" altLang="zh-CN" sz="2400" i="1" dirty="0" smtClean="0">
                        <a:latin typeface="Cambria Math"/>
                      </a:rPr>
                      <m:t>𝐹</m:t>
                    </m:r>
                  </m:oMath>
                </a14:m>
                <a:r>
                  <a:rPr lang="en-US" altLang="zh-CN" sz="2400" dirty="0" smtClean="0"/>
                  <a:t>, we define </a:t>
                </a:r>
                <a14:m>
                  <m:oMath xmlns:m="http://schemas.openxmlformats.org/officeDocument/2006/math">
                    <m:r>
                      <a:rPr lang="en-US" altLang="zh-CN" sz="2400" i="1" dirty="0" smtClean="0">
                        <a:latin typeface="Cambria Math"/>
                      </a:rPr>
                      <m:t>𝜂</m:t>
                    </m:r>
                    <m:d>
                      <m:dPr>
                        <m:ctrlPr>
                          <a:rPr lang="en-US" altLang="zh-CN" sz="2400" i="1" dirty="0" smtClean="0">
                            <a:latin typeface="Cambria Math"/>
                          </a:rPr>
                        </m:ctrlPr>
                      </m:dPr>
                      <m:e>
                        <m:r>
                          <a:rPr lang="en-US" altLang="zh-CN" sz="2400" i="1" dirty="0" smtClean="0">
                            <a:latin typeface="Cambria Math"/>
                          </a:rPr>
                          <m:t>𝑓</m:t>
                        </m:r>
                      </m:e>
                    </m:d>
                    <m:r>
                      <a:rPr lang="en-US" altLang="zh-CN" sz="2400" i="1" dirty="0" smtClean="0">
                        <a:latin typeface="Cambria Math"/>
                      </a:rPr>
                      <m:t> </m:t>
                    </m:r>
                  </m:oMath>
                </a14:m>
                <a:r>
                  <a:rPr lang="en-US" altLang="zh-CN" sz="2400" dirty="0" smtClean="0"/>
                  <a:t>to denote the probability density function of </a:t>
                </a:r>
                <a14:m>
                  <m:oMath xmlns:m="http://schemas.openxmlformats.org/officeDocument/2006/math">
                    <m:r>
                      <a:rPr lang="en-US" altLang="zh-CN" sz="2400" i="1" dirty="0" smtClean="0">
                        <a:latin typeface="Cambria Math"/>
                      </a:rPr>
                      <m:t>𝑓</m:t>
                    </m:r>
                  </m:oMath>
                </a14:m>
                <a:r>
                  <a:rPr lang="en-US" altLang="zh-CN" sz="2400" dirty="0" smtClean="0"/>
                  <a:t> based on the distribution </a:t>
                </a:r>
                <a14:m>
                  <m:oMath xmlns:m="http://schemas.openxmlformats.org/officeDocument/2006/math">
                    <m:r>
                      <m:rPr>
                        <m:sty m:val="p"/>
                      </m:rPr>
                      <a:rPr lang="en-US" altLang="zh-CN" sz="2400" i="0" dirty="0" smtClean="0">
                        <a:latin typeface="Cambria Math"/>
                      </a:rPr>
                      <m:t>Θ</m:t>
                    </m:r>
                  </m:oMath>
                </a14:m>
                <a:r>
                  <a:rPr lang="en-US" altLang="zh-CN" sz="2400" dirty="0" smtClean="0"/>
                  <a:t>.</a:t>
                </a:r>
              </a:p>
              <a:p>
                <a:pPr lvl="1"/>
                <a:r>
                  <a:rPr lang="en-US" altLang="zh-CN" sz="2400" dirty="0"/>
                  <a:t>I</a:t>
                </a:r>
                <a:r>
                  <a:rPr lang="en-US" altLang="zh-CN" sz="2400" dirty="0" smtClean="0"/>
                  <a:t>ntuitively, </a:t>
                </a:r>
                <a14:m>
                  <m:oMath xmlns:m="http://schemas.openxmlformats.org/officeDocument/2006/math">
                    <m:r>
                      <a:rPr lang="en-US" altLang="zh-CN" sz="2400" i="1" dirty="0" smtClean="0">
                        <a:latin typeface="Cambria Math"/>
                      </a:rPr>
                      <m:t>𝜂</m:t>
                    </m:r>
                    <m:r>
                      <a:rPr lang="en-US" altLang="zh-CN" sz="2400" i="1" dirty="0" smtClean="0">
                        <a:latin typeface="Cambria Math"/>
                      </a:rPr>
                      <m:t>(</m:t>
                    </m:r>
                    <m:r>
                      <a:rPr lang="en-US" altLang="zh-CN" sz="2400" i="1" dirty="0" smtClean="0">
                        <a:latin typeface="Cambria Math"/>
                      </a:rPr>
                      <m:t>𝑓</m:t>
                    </m:r>
                    <m:r>
                      <a:rPr lang="en-US" altLang="zh-CN" sz="2400" i="1" dirty="0">
                        <a:latin typeface="Cambria Math"/>
                      </a:rPr>
                      <m:t>)</m:t>
                    </m:r>
                  </m:oMath>
                </a14:m>
                <a:r>
                  <a:rPr lang="en-US" altLang="zh-CN" sz="2400" dirty="0"/>
                  <a:t> corresponds to the proportion of users with utility function </a:t>
                </a:r>
                <a14:m>
                  <m:oMath xmlns:m="http://schemas.openxmlformats.org/officeDocument/2006/math">
                    <m:r>
                      <a:rPr lang="en-US" altLang="zh-CN" sz="2400" i="1" dirty="0" smtClean="0">
                        <a:latin typeface="Cambria Math"/>
                      </a:rPr>
                      <m:t>𝑓</m:t>
                    </m:r>
                  </m:oMath>
                </a14:m>
                <a:r>
                  <a:rPr lang="en-US" altLang="zh-CN" sz="2400" dirty="0" smtClean="0"/>
                  <a:t>, where </a:t>
                </a:r>
                <a14:m>
                  <m:oMath xmlns:m="http://schemas.openxmlformats.org/officeDocument/2006/math">
                    <m:nary>
                      <m:naryPr>
                        <m:supHide m:val="on"/>
                        <m:ctrlPr>
                          <a:rPr lang="en-US" altLang="zh-CN" sz="2400" b="0" i="1" smtClean="0">
                            <a:latin typeface="Cambria Math"/>
                          </a:rPr>
                        </m:ctrlPr>
                      </m:naryPr>
                      <m:sub>
                        <m:r>
                          <a:rPr lang="en-US" altLang="zh-CN" sz="2400" b="0" i="1" smtClean="0">
                            <a:latin typeface="Cambria Math"/>
                          </a:rPr>
                          <m:t>𝑓</m:t>
                        </m:r>
                        <m:r>
                          <a:rPr lang="en-US" altLang="zh-CN" sz="2400" b="0" i="1" smtClean="0">
                            <a:latin typeface="Cambria Math"/>
                          </a:rPr>
                          <m:t>∈</m:t>
                        </m:r>
                        <m:r>
                          <a:rPr lang="en-US" altLang="zh-CN" sz="2400" b="0" i="1" smtClean="0">
                            <a:latin typeface="Cambria Math"/>
                          </a:rPr>
                          <m:t>𝐹</m:t>
                        </m:r>
                      </m:sub>
                      <m:sup/>
                      <m:e>
                        <m:r>
                          <a:rPr lang="en-US" altLang="zh-CN" sz="2400" b="0" i="1" smtClean="0">
                            <a:latin typeface="Cambria Math"/>
                          </a:rPr>
                          <m:t>𝜂</m:t>
                        </m:r>
                        <m:d>
                          <m:dPr>
                            <m:ctrlPr>
                              <a:rPr lang="en-US" altLang="zh-CN" sz="2400" b="0" i="1" smtClean="0">
                                <a:latin typeface="Cambria Math"/>
                              </a:rPr>
                            </m:ctrlPr>
                          </m:dPr>
                          <m:e>
                            <m:r>
                              <a:rPr lang="en-US" altLang="zh-CN" sz="2400" b="0" i="1" smtClean="0">
                                <a:latin typeface="Cambria Math"/>
                              </a:rPr>
                              <m:t>𝑓</m:t>
                            </m:r>
                          </m:e>
                        </m:d>
                        <m:r>
                          <a:rPr lang="en-US" altLang="zh-CN" sz="2400" b="0" i="1" smtClean="0">
                            <a:latin typeface="Cambria Math"/>
                          </a:rPr>
                          <m:t>𝑑𝑓</m:t>
                        </m:r>
                      </m:e>
                    </m:nary>
                    <m:r>
                      <a:rPr lang="en-US" altLang="zh-CN" sz="2400" b="0" i="1" smtClean="0">
                        <a:latin typeface="Cambria Math"/>
                      </a:rPr>
                      <m:t>=1</m:t>
                    </m:r>
                  </m:oMath>
                </a14:m>
                <a:r>
                  <a:rPr lang="en-US" altLang="zh-CN" sz="2400" dirty="0" smtClean="0"/>
                  <a:t>.</a:t>
                </a:r>
              </a:p>
              <a:p>
                <a:r>
                  <a:rPr lang="en-US" altLang="zh-CN" sz="2800" b="1" i="1" dirty="0" smtClean="0">
                    <a:solidFill>
                      <a:srgbClr val="FF0000"/>
                    </a:solidFill>
                  </a:rPr>
                  <a:t>Standalone hit probability </a:t>
                </a:r>
                <a:r>
                  <a:rPr lang="en-US" altLang="zh-CN" sz="2800" b="1" dirty="0" smtClean="0">
                    <a:solidFill>
                      <a:srgbClr val="FF0000"/>
                    </a:solidFill>
                  </a:rPr>
                  <a:t>(</a:t>
                </a:r>
                <a14:m>
                  <m:oMath xmlns:m="http://schemas.openxmlformats.org/officeDocument/2006/math">
                    <m:r>
                      <a:rPr lang="en-US" altLang="zh-CN" sz="2800" b="1" i="1" dirty="0" smtClean="0">
                        <a:solidFill>
                          <a:srgbClr val="FF0000"/>
                        </a:solidFill>
                        <a:latin typeface="Cambria Math"/>
                      </a:rPr>
                      <m:t>𝑯𝑷</m:t>
                    </m:r>
                  </m:oMath>
                </a14:m>
                <a:r>
                  <a:rPr lang="en-US" altLang="zh-CN" sz="2800" b="1" dirty="0" smtClean="0">
                    <a:solidFill>
                      <a:srgbClr val="FF0000"/>
                    </a:solidFill>
                  </a:rPr>
                  <a:t>) of a point </a:t>
                </a:r>
                <a14:m>
                  <m:oMath xmlns:m="http://schemas.openxmlformats.org/officeDocument/2006/math">
                    <m:r>
                      <a:rPr lang="en-US" altLang="zh-CN" sz="2800" b="1" i="1" dirty="0" smtClean="0">
                        <a:solidFill>
                          <a:srgbClr val="FF0000"/>
                        </a:solidFill>
                        <a:latin typeface="Cambria Math"/>
                      </a:rPr>
                      <m:t>𝒑</m:t>
                    </m:r>
                  </m:oMath>
                </a14:m>
                <a:endParaRPr lang="en-US" altLang="zh-CN" sz="2400" b="1" dirty="0" smtClean="0">
                  <a:solidFill>
                    <a:srgbClr val="FF0000"/>
                  </a:solidFill>
                </a:endParaRPr>
              </a:p>
              <a:p>
                <a:pPr lvl="1"/>
                <a:r>
                  <a:rPr lang="en-US" altLang="zh-CN" sz="2400" dirty="0" smtClean="0"/>
                  <a:t>It is simply named as “Hit Probability” for “Standalone Hit </a:t>
                </a:r>
                <a:r>
                  <a:rPr lang="en-US" altLang="zh-CN" sz="2400" dirty="0"/>
                  <a:t>P</a:t>
                </a:r>
                <a:r>
                  <a:rPr lang="en-US" altLang="zh-CN" sz="2400" dirty="0" smtClean="0"/>
                  <a:t>robability”.</a:t>
                </a:r>
              </a:p>
              <a:p>
                <a:pPr lvl="1"/>
                <a:r>
                  <a:rPr lang="en-US" altLang="zh-CN" sz="2400" dirty="0" smtClean="0"/>
                  <a:t>This </a:t>
                </a:r>
                <a:r>
                  <a:rPr lang="en-US" altLang="zh-CN" sz="2400" dirty="0"/>
                  <a:t>corresponds to the proportion of users considering point </a:t>
                </a:r>
                <a14:m>
                  <m:oMath xmlns:m="http://schemas.openxmlformats.org/officeDocument/2006/math">
                    <m:r>
                      <a:rPr lang="en-US" altLang="zh-CN" sz="2400" i="1" dirty="0" smtClean="0">
                        <a:latin typeface="Cambria Math"/>
                      </a:rPr>
                      <m:t>𝑝</m:t>
                    </m:r>
                  </m:oMath>
                </a14:m>
                <a:r>
                  <a:rPr lang="en-US" altLang="zh-CN" sz="2400" dirty="0" smtClean="0"/>
                  <a:t> as </a:t>
                </a:r>
                <a:r>
                  <a:rPr lang="en-US" altLang="zh-CN" sz="2400" dirty="0"/>
                  <a:t>the "best" </a:t>
                </a:r>
                <a:r>
                  <a:rPr lang="en-US" altLang="zh-CN" sz="2400" dirty="0" smtClean="0"/>
                  <a:t>point.</a:t>
                </a:r>
              </a:p>
              <a:p>
                <a:pPr lvl="1"/>
                <a14:m>
                  <m:oMath xmlns:m="http://schemas.openxmlformats.org/officeDocument/2006/math">
                    <m:r>
                      <a:rPr lang="en-US" altLang="zh-CN" sz="2400" i="1" dirty="0" smtClean="0">
                        <a:latin typeface="Cambria Math"/>
                      </a:rPr>
                      <m:t>𝐹</m:t>
                    </m:r>
                    <m:r>
                      <a:rPr lang="en-US" altLang="zh-CN" sz="2400" i="1" dirty="0" smtClean="0">
                        <a:latin typeface="Cambria Math"/>
                      </a:rPr>
                      <m:t>(</m:t>
                    </m:r>
                    <m:r>
                      <a:rPr lang="en-US" altLang="zh-CN" sz="2400" i="1" dirty="0" smtClean="0">
                        <a:latin typeface="Cambria Math"/>
                      </a:rPr>
                      <m:t>𝑝</m:t>
                    </m:r>
                    <m:r>
                      <a:rPr lang="en-US" altLang="zh-CN" sz="2400" i="1" dirty="0" smtClean="0">
                        <a:latin typeface="Cambria Math"/>
                      </a:rPr>
                      <m:t>) </m:t>
                    </m:r>
                  </m:oMath>
                </a14:m>
                <a:r>
                  <a:rPr lang="en-US" altLang="zh-CN" sz="2400" dirty="0" smtClean="0"/>
                  <a:t>is the set of all utility functions such that the corresponding users consider point p as the “best” point.</a:t>
                </a:r>
              </a:p>
              <a:p>
                <a:pPr lvl="1"/>
                <a:r>
                  <a:rPr lang="en-US" altLang="zh-CN" sz="2400" b="0" dirty="0" smtClean="0"/>
                  <a:t>Then, </a:t>
                </a:r>
                <a14:m>
                  <m:oMath xmlns:m="http://schemas.openxmlformats.org/officeDocument/2006/math">
                    <m:r>
                      <a:rPr lang="en-US" altLang="zh-CN" sz="2400" b="0" i="1" smtClean="0">
                        <a:latin typeface="Cambria Math"/>
                      </a:rPr>
                      <m:t>𝐻𝑃</m:t>
                    </m:r>
                    <m:d>
                      <m:dPr>
                        <m:ctrlPr>
                          <a:rPr lang="en-US" altLang="zh-CN" sz="2400" b="0" i="1" smtClean="0">
                            <a:latin typeface="Cambria Math"/>
                          </a:rPr>
                        </m:ctrlPr>
                      </m:dPr>
                      <m:e>
                        <m:r>
                          <a:rPr lang="en-US" altLang="zh-CN" sz="2400" b="0" i="1" smtClean="0">
                            <a:latin typeface="Cambria Math"/>
                          </a:rPr>
                          <m:t>𝑝</m:t>
                        </m:r>
                      </m:e>
                    </m:d>
                    <m:r>
                      <a:rPr lang="en-US" altLang="zh-CN" sz="2400" b="0" i="1" smtClean="0">
                        <a:latin typeface="Cambria Math"/>
                      </a:rPr>
                      <m:t>=</m:t>
                    </m:r>
                    <m:nary>
                      <m:naryPr>
                        <m:supHide m:val="on"/>
                        <m:ctrlPr>
                          <a:rPr lang="en-US" altLang="zh-CN" sz="2400" b="0" i="1" smtClean="0">
                            <a:latin typeface="Cambria Math"/>
                          </a:rPr>
                        </m:ctrlPr>
                      </m:naryPr>
                      <m:sub>
                        <m:r>
                          <a:rPr lang="en-US" altLang="zh-CN" sz="2400" b="0" i="1" smtClean="0">
                            <a:latin typeface="Cambria Math"/>
                          </a:rPr>
                          <m:t>𝑓</m:t>
                        </m:r>
                        <m:r>
                          <a:rPr lang="en-US" altLang="zh-CN" sz="2400" b="0" i="1" smtClean="0">
                            <a:latin typeface="Cambria Math"/>
                          </a:rPr>
                          <m:t>∈</m:t>
                        </m:r>
                        <m:r>
                          <a:rPr lang="en-US" altLang="zh-CN" sz="2400" b="0" i="1" smtClean="0">
                            <a:latin typeface="Cambria Math"/>
                          </a:rPr>
                          <m:t>𝐹</m:t>
                        </m:r>
                        <m:r>
                          <a:rPr lang="en-US" altLang="zh-CN" sz="2400" b="0" i="1" smtClean="0">
                            <a:latin typeface="Cambria Math"/>
                          </a:rPr>
                          <m:t>(</m:t>
                        </m:r>
                        <m:r>
                          <a:rPr lang="en-US" altLang="zh-CN" sz="2400" b="0" i="1" smtClean="0">
                            <a:latin typeface="Cambria Math"/>
                          </a:rPr>
                          <m:t>𝑝</m:t>
                        </m:r>
                        <m:r>
                          <a:rPr lang="en-US" altLang="zh-CN" sz="2400" b="0" i="1" smtClean="0">
                            <a:latin typeface="Cambria Math"/>
                          </a:rPr>
                          <m:t>)</m:t>
                        </m:r>
                      </m:sub>
                      <m:sup/>
                      <m:e>
                        <m:r>
                          <a:rPr lang="en-US" altLang="zh-CN" sz="2400" b="0" i="1" smtClean="0">
                            <a:latin typeface="Cambria Math"/>
                          </a:rPr>
                          <m:t>𝜂</m:t>
                        </m:r>
                        <m:d>
                          <m:dPr>
                            <m:ctrlPr>
                              <a:rPr lang="en-US" altLang="zh-CN" sz="2400" b="0" i="1" smtClean="0">
                                <a:latin typeface="Cambria Math"/>
                              </a:rPr>
                            </m:ctrlPr>
                          </m:dPr>
                          <m:e>
                            <m:r>
                              <a:rPr lang="en-US" altLang="zh-CN" sz="2400" b="0" i="1" smtClean="0">
                                <a:latin typeface="Cambria Math"/>
                              </a:rPr>
                              <m:t>𝑓</m:t>
                            </m:r>
                          </m:e>
                        </m:d>
                        <m:r>
                          <a:rPr lang="en-US" altLang="zh-CN" sz="2400" b="0" i="1" smtClean="0">
                            <a:latin typeface="Cambria Math"/>
                          </a:rPr>
                          <m:t>𝑑𝑓</m:t>
                        </m:r>
                      </m:e>
                    </m:nary>
                  </m:oMath>
                </a14:m>
                <a:r>
                  <a:rPr lang="en-US" altLang="zh-CN" sz="2400" dirty="0" smtClean="0"/>
                  <a:t>.</a:t>
                </a: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2414" r="-1040" b="-15756"/>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66F4DE12-D17A-437C-B382-42C3CF92D3FF}" type="slidenum">
              <a:rPr lang="zh-CN" altLang="en-US" smtClean="0"/>
              <a:pPr/>
              <a:t>11</a:t>
            </a:fld>
            <a:endParaRPr lang="en-US" altLang="zh-CN"/>
          </a:p>
        </p:txBody>
      </p:sp>
    </p:spTree>
    <p:custDataLst>
      <p:tags r:id="rId1"/>
    </p:custDataLst>
    <p:extLst>
      <p:ext uri="{BB962C8B-B14F-4D97-AF65-F5344CB8AC3E}">
        <p14:creationId xmlns:p14="http://schemas.microsoft.com/office/powerpoint/2010/main" val="3936614530"/>
      </p:ext>
    </p:extLst>
  </p:cSld>
  <p:clrMapOvr>
    <a:masterClrMapping/>
  </p:clrMapOvr>
  <p:transition spd="slow" advTm="11107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Problem Definition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smtClean="0">
                    <a:solidFill>
                      <a:srgbClr val="FF0000"/>
                    </a:solidFill>
                  </a:rPr>
                  <a:t>The </a:t>
                </a:r>
                <a:r>
                  <a:rPr lang="en-US" altLang="zh-CN" sz="2800" b="1" dirty="0" smtClean="0">
                    <a:solidFill>
                      <a:srgbClr val="FF0000"/>
                    </a:solidFill>
                  </a:rPr>
                  <a:t>hitting probability </a:t>
                </a:r>
                <a:r>
                  <a:rPr lang="en-US" altLang="zh-CN" sz="2800" dirty="0" smtClean="0">
                    <a:solidFill>
                      <a:srgbClr val="FF0000"/>
                    </a:solidFill>
                  </a:rPr>
                  <a:t>of a set </a:t>
                </a:r>
                <a14:m>
                  <m:oMath xmlns:m="http://schemas.openxmlformats.org/officeDocument/2006/math">
                    <m:r>
                      <a:rPr lang="en-US" altLang="zh-CN" sz="2800" i="1" dirty="0" smtClean="0">
                        <a:solidFill>
                          <a:srgbClr val="FF0000"/>
                        </a:solidFill>
                        <a:latin typeface="Cambria Math"/>
                      </a:rPr>
                      <m:t>𝑆</m:t>
                    </m:r>
                  </m:oMath>
                </a14:m>
                <a:r>
                  <a:rPr lang="en-US" altLang="zh-CN" sz="2800" dirty="0" smtClean="0"/>
                  <a:t>:</a:t>
                </a:r>
              </a:p>
              <a:p>
                <a:pPr lvl="1"/>
                <a:r>
                  <a:rPr lang="en-US" altLang="zh-CN" sz="2600" dirty="0" smtClean="0"/>
                  <a:t>The </a:t>
                </a:r>
                <a:r>
                  <a:rPr lang="en-US" altLang="zh-CN" sz="2600" dirty="0"/>
                  <a:t>probability that at least one point in </a:t>
                </a:r>
                <a14:m>
                  <m:oMath xmlns:m="http://schemas.openxmlformats.org/officeDocument/2006/math">
                    <m:r>
                      <a:rPr lang="en-US" altLang="zh-CN" sz="2600" i="1" dirty="0" smtClean="0">
                        <a:latin typeface="Cambria Math"/>
                      </a:rPr>
                      <m:t>𝑆</m:t>
                    </m:r>
                  </m:oMath>
                </a14:m>
                <a:r>
                  <a:rPr lang="en-US" altLang="zh-CN" sz="2600" dirty="0"/>
                  <a:t> is considered as the "best" </a:t>
                </a:r>
                <a:r>
                  <a:rPr lang="en-US" altLang="zh-CN" sz="2600" dirty="0" smtClean="0"/>
                  <a:t>point by a user.</a:t>
                </a:r>
              </a:p>
              <a:p>
                <a:pPr lvl="1"/>
                <a14:m>
                  <m:oMath xmlns:m="http://schemas.openxmlformats.org/officeDocument/2006/math">
                    <m:r>
                      <a:rPr lang="en-US" altLang="zh-CN" sz="2800" i="1" dirty="0" smtClean="0">
                        <a:latin typeface="Cambria Math" panose="02040503050406030204" pitchFamily="18" charset="0"/>
                      </a:rPr>
                      <m:t>𝐻𝑃</m:t>
                    </m:r>
                    <m:d>
                      <m:dPr>
                        <m:ctrlPr>
                          <a:rPr lang="en-US" altLang="zh-CN" sz="2800" i="1" dirty="0" smtClean="0">
                            <a:latin typeface="Cambria Math"/>
                          </a:rPr>
                        </m:ctrlPr>
                      </m:dPr>
                      <m:e>
                        <m:r>
                          <a:rPr lang="en-US" altLang="zh-CN" sz="2800" i="1" dirty="0" smtClean="0">
                            <a:latin typeface="Cambria Math" panose="02040503050406030204" pitchFamily="18" charset="0"/>
                          </a:rPr>
                          <m:t>𝑆</m:t>
                        </m:r>
                      </m:e>
                    </m:d>
                    <m:r>
                      <a:rPr lang="en-US" altLang="zh-CN" sz="2800" i="1" dirty="0" smtClean="0">
                        <a:latin typeface="Cambria Math" panose="02040503050406030204" pitchFamily="18" charset="0"/>
                      </a:rPr>
                      <m:t>=</m:t>
                    </m:r>
                    <m:nary>
                      <m:naryPr>
                        <m:chr m:val="∑"/>
                        <m:limLoc m:val="subSup"/>
                        <m:supHide m:val="on"/>
                        <m:ctrlPr>
                          <a:rPr lang="en-US" altLang="zh-CN" sz="2800" i="1" dirty="0" smtClean="0">
                            <a:latin typeface="Cambria Math"/>
                          </a:rPr>
                        </m:ctrlPr>
                      </m:naryPr>
                      <m:sub>
                        <m:r>
                          <m:rPr>
                            <m:brk m:alnAt="9"/>
                          </m:rPr>
                          <a:rPr lang="en-US" altLang="zh-CN" sz="2800" b="0" i="1" dirty="0" smtClean="0">
                            <a:latin typeface="Cambria Math"/>
                          </a:rPr>
                          <m:t>𝑝</m:t>
                        </m:r>
                        <m:r>
                          <a:rPr lang="en-US" altLang="zh-CN" sz="2800" b="0" i="1" dirty="0" smtClean="0">
                            <a:latin typeface="Cambria Math"/>
                          </a:rPr>
                          <m:t>∈</m:t>
                        </m:r>
                        <m:r>
                          <a:rPr lang="en-US" altLang="zh-CN" sz="2800" b="0" i="1" dirty="0" smtClean="0">
                            <a:latin typeface="Cambria Math"/>
                          </a:rPr>
                          <m:t>𝑆</m:t>
                        </m:r>
                      </m:sub>
                      <m:sup/>
                      <m:e>
                        <m:r>
                          <a:rPr lang="en-US" altLang="zh-CN" sz="2800" b="0" i="1" dirty="0" smtClean="0">
                            <a:latin typeface="Cambria Math"/>
                          </a:rPr>
                          <m:t>𝐻𝑃</m:t>
                        </m:r>
                        <m:d>
                          <m:dPr>
                            <m:ctrlPr>
                              <a:rPr lang="en-US" altLang="zh-CN" sz="2800" b="0" i="1" dirty="0" smtClean="0">
                                <a:latin typeface="Cambria Math"/>
                              </a:rPr>
                            </m:ctrlPr>
                          </m:dPr>
                          <m:e>
                            <m:r>
                              <a:rPr lang="en-US" altLang="zh-CN" sz="2800" b="0" i="1" dirty="0" smtClean="0">
                                <a:latin typeface="Cambria Math"/>
                              </a:rPr>
                              <m:t>𝑝</m:t>
                            </m:r>
                          </m:e>
                        </m:d>
                      </m:e>
                    </m:nary>
                  </m:oMath>
                </a14:m>
                <a:r>
                  <a:rPr lang="en-US" altLang="zh-CN" sz="2800" dirty="0" smtClean="0"/>
                  <a:t>.</a:t>
                </a:r>
              </a:p>
              <a:p>
                <a:r>
                  <a:rPr lang="en-US" altLang="zh-CN" sz="2800" i="1" dirty="0">
                    <a:solidFill>
                      <a:srgbClr val="FF0000"/>
                    </a:solidFill>
                  </a:rPr>
                  <a:t>k-Hit </a:t>
                </a:r>
                <a:r>
                  <a:rPr lang="en-US" altLang="zh-CN" sz="2800" i="1" dirty="0" smtClean="0">
                    <a:solidFill>
                      <a:srgbClr val="FF0000"/>
                    </a:solidFill>
                  </a:rPr>
                  <a:t>Query </a:t>
                </a:r>
                <a:r>
                  <a:rPr lang="en-US" altLang="zh-CN" sz="2800" dirty="0" smtClean="0"/>
                  <a:t>(Problem Definition)</a:t>
                </a:r>
                <a:endParaRPr lang="en-US" altLang="zh-CN" sz="2800" dirty="0"/>
              </a:p>
              <a:p>
                <a:pPr lvl="1"/>
                <a:r>
                  <a:rPr lang="en-US" altLang="zh-CN" sz="2800" dirty="0"/>
                  <a:t>Given a positive integer </a:t>
                </a:r>
                <a14:m>
                  <m:oMath xmlns:m="http://schemas.openxmlformats.org/officeDocument/2006/math">
                    <m:r>
                      <a:rPr lang="en-US" altLang="zh-CN" sz="2800" i="1" dirty="0">
                        <a:latin typeface="Cambria Math"/>
                      </a:rPr>
                      <m:t>𝑘</m:t>
                    </m:r>
                  </m:oMath>
                </a14:m>
                <a:r>
                  <a:rPr lang="en-US" altLang="zh-CN" sz="2800" dirty="0"/>
                  <a:t>, we want to find a subset </a:t>
                </a:r>
                <a14:m>
                  <m:oMath xmlns:m="http://schemas.openxmlformats.org/officeDocument/2006/math">
                    <m:r>
                      <a:rPr lang="en-US" altLang="zh-CN" sz="2800" i="1" dirty="0">
                        <a:latin typeface="Cambria Math"/>
                      </a:rPr>
                      <m:t>𝑆</m:t>
                    </m:r>
                  </m:oMath>
                </a14:m>
                <a:r>
                  <a:rPr lang="en-US" altLang="zh-CN" sz="2800" dirty="0"/>
                  <a:t> of </a:t>
                </a:r>
                <a14:m>
                  <m:oMath xmlns:m="http://schemas.openxmlformats.org/officeDocument/2006/math">
                    <m:r>
                      <a:rPr lang="en-US" altLang="zh-CN" sz="2800" i="1" dirty="0">
                        <a:latin typeface="Cambria Math"/>
                      </a:rPr>
                      <m:t>𝐷</m:t>
                    </m:r>
                  </m:oMath>
                </a14:m>
                <a:r>
                  <a:rPr lang="en-US" altLang="zh-CN" sz="2800" dirty="0"/>
                  <a:t> containing </a:t>
                </a:r>
                <a14:m>
                  <m:oMath xmlns:m="http://schemas.openxmlformats.org/officeDocument/2006/math">
                    <m:r>
                      <a:rPr lang="en-US" altLang="zh-CN" sz="2800" i="1" dirty="0">
                        <a:latin typeface="Cambria Math"/>
                      </a:rPr>
                      <m:t>𝑘</m:t>
                    </m:r>
                  </m:oMath>
                </a14:m>
                <a:r>
                  <a:rPr lang="en-US" altLang="zh-CN" sz="2800" dirty="0"/>
                  <a:t> tuples such that </a:t>
                </a:r>
                <a14:m>
                  <m:oMath xmlns:m="http://schemas.openxmlformats.org/officeDocument/2006/math">
                    <m:r>
                      <a:rPr lang="en-US" altLang="zh-CN" sz="2800" i="1" dirty="0">
                        <a:latin typeface="Cambria Math"/>
                      </a:rPr>
                      <m:t>𝐻𝑃</m:t>
                    </m:r>
                    <m:r>
                      <a:rPr lang="en-US" altLang="zh-CN" sz="2800" i="1" dirty="0">
                        <a:latin typeface="Cambria Math"/>
                      </a:rPr>
                      <m:t>(</m:t>
                    </m:r>
                    <m:r>
                      <a:rPr lang="en-US" altLang="zh-CN" sz="2800" i="1" dirty="0">
                        <a:latin typeface="Cambria Math"/>
                      </a:rPr>
                      <m:t>𝑆</m:t>
                    </m:r>
                    <m:r>
                      <a:rPr lang="en-US" altLang="zh-CN" sz="2800" i="1" dirty="0">
                        <a:latin typeface="Cambria Math"/>
                      </a:rPr>
                      <m:t>) </m:t>
                    </m:r>
                  </m:oMath>
                </a14:m>
                <a:r>
                  <a:rPr lang="en-US" altLang="zh-CN" sz="2800" dirty="0"/>
                  <a:t>is the greatest</a:t>
                </a:r>
                <a:r>
                  <a:rPr lang="en-US" altLang="zh-CN" sz="2800" dirty="0" smtClean="0"/>
                  <a:t>.</a:t>
                </a:r>
                <a:endParaRPr lang="zh-CN" altLang="en-US" sz="3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114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66F4DE12-D17A-437C-B382-42C3CF92D3FF}" type="slidenum">
              <a:rPr lang="zh-CN" altLang="en-US" smtClean="0"/>
              <a:pPr/>
              <a:t>12</a:t>
            </a:fld>
            <a:endParaRPr lang="en-US" altLang="zh-CN"/>
          </a:p>
        </p:txBody>
      </p:sp>
    </p:spTree>
    <p:custDataLst>
      <p:tags r:id="rId1"/>
    </p:custDataLst>
    <p:extLst>
      <p:ext uri="{BB962C8B-B14F-4D97-AF65-F5344CB8AC3E}">
        <p14:creationId xmlns:p14="http://schemas.microsoft.com/office/powerpoint/2010/main" val="1661256801"/>
      </p:ext>
    </p:extLst>
  </p:cSld>
  <p:clrMapOvr>
    <a:masterClrMapping/>
  </p:clrMapOvr>
  <p:transition spd="slow" advTm="4277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Problem Definition</a:t>
            </a:r>
            <a:endParaRPr lang="zh-CN" altLang="en-US" dirty="0"/>
          </a:p>
        </p:txBody>
      </p:sp>
      <p:sp>
        <p:nvSpPr>
          <p:cNvPr id="3" name="内容占位符 2"/>
          <p:cNvSpPr>
            <a:spLocks noGrp="1"/>
          </p:cNvSpPr>
          <p:nvPr>
            <p:ph idx="1"/>
          </p:nvPr>
        </p:nvSpPr>
        <p:spPr/>
        <p:txBody>
          <a:bodyPr>
            <a:normAutofit/>
          </a:bodyPr>
          <a:lstStyle/>
          <a:p>
            <a:r>
              <a:rPr lang="en-US" altLang="zh-CN" sz="3200" dirty="0" smtClean="0"/>
              <a:t>Different Settings</a:t>
            </a:r>
            <a:r>
              <a:rPr lang="zh-CN" altLang="en-US" sz="3200" dirty="0"/>
              <a:t>:</a:t>
            </a:r>
          </a:p>
          <a:p>
            <a:pPr lvl="1"/>
            <a:r>
              <a:rPr lang="en-US" altLang="zh-CN" sz="3200" dirty="0"/>
              <a:t>T</a:t>
            </a:r>
            <a:r>
              <a:rPr lang="zh-CN" altLang="en-US" sz="3200" dirty="0"/>
              <a:t>he form of </a:t>
            </a:r>
            <a:r>
              <a:rPr lang="en-US" altLang="zh-CN" sz="3200" dirty="0" smtClean="0"/>
              <a:t>a </a:t>
            </a:r>
            <a:r>
              <a:rPr lang="zh-CN" altLang="en-US" sz="3200" dirty="0"/>
              <a:t>utility function</a:t>
            </a:r>
          </a:p>
          <a:p>
            <a:pPr lvl="2"/>
            <a:r>
              <a:rPr lang="en-US" altLang="zh-CN" sz="3200" dirty="0"/>
              <a:t>L</a:t>
            </a:r>
            <a:r>
              <a:rPr lang="zh-CN" altLang="en-US" sz="3200" dirty="0"/>
              <a:t>inear </a:t>
            </a:r>
            <a:r>
              <a:rPr lang="en-US" altLang="zh-CN" sz="3200" dirty="0" smtClean="0"/>
              <a:t>case</a:t>
            </a:r>
            <a:endParaRPr lang="en-US" altLang="zh-CN" sz="3200" dirty="0"/>
          </a:p>
          <a:p>
            <a:pPr lvl="2"/>
            <a:r>
              <a:rPr lang="en-US" altLang="zh-CN" sz="3200" dirty="0"/>
              <a:t>N</a:t>
            </a:r>
            <a:r>
              <a:rPr lang="zh-CN" altLang="en-US" sz="3200" dirty="0"/>
              <a:t>on-linear </a:t>
            </a:r>
            <a:r>
              <a:rPr lang="en-US" altLang="zh-CN" sz="3200" dirty="0"/>
              <a:t>case</a:t>
            </a:r>
            <a:endParaRPr lang="zh-CN" altLang="en-US" sz="3200" dirty="0"/>
          </a:p>
          <a:p>
            <a:pPr lvl="1"/>
            <a:r>
              <a:rPr lang="en-US" altLang="zh-CN" sz="3200" dirty="0"/>
              <a:t>The </a:t>
            </a:r>
            <a:r>
              <a:rPr lang="zh-CN" altLang="en-US" sz="3200" dirty="0"/>
              <a:t>distribution of utility function</a:t>
            </a:r>
            <a:r>
              <a:rPr lang="en-US" altLang="zh-CN" sz="3200" dirty="0"/>
              <a:t>s</a:t>
            </a:r>
            <a:endParaRPr lang="zh-CN" altLang="en-US" sz="3200" dirty="0"/>
          </a:p>
          <a:p>
            <a:pPr lvl="2"/>
            <a:r>
              <a:rPr lang="en-US" altLang="zh-CN" sz="3200" dirty="0"/>
              <a:t>U</a:t>
            </a:r>
            <a:r>
              <a:rPr lang="zh-CN" altLang="en-US" sz="3200" dirty="0"/>
              <a:t>niform </a:t>
            </a:r>
            <a:r>
              <a:rPr lang="en-US" altLang="zh-CN" sz="3200" dirty="0"/>
              <a:t>distribution</a:t>
            </a:r>
            <a:endParaRPr lang="zh-CN" altLang="en-US" sz="3200" dirty="0"/>
          </a:p>
          <a:p>
            <a:pPr lvl="2"/>
            <a:r>
              <a:rPr lang="en-US" altLang="zh-CN" sz="3200" dirty="0"/>
              <a:t>N</a:t>
            </a:r>
            <a:r>
              <a:rPr lang="zh-CN" altLang="en-US" sz="3200" dirty="0"/>
              <a:t>on-uniform </a:t>
            </a:r>
            <a:r>
              <a:rPr lang="en-US" altLang="zh-CN" sz="3200" dirty="0"/>
              <a:t>distribution</a:t>
            </a:r>
            <a:endParaRPr lang="zh-CN" altLang="en-US" sz="3200" dirty="0"/>
          </a:p>
          <a:p>
            <a:endParaRPr lang="zh-CN" altLang="en-US" sz="2800" dirty="0"/>
          </a:p>
          <a:p>
            <a:endParaRPr lang="zh-CN" altLang="en-US" sz="2800" dirty="0"/>
          </a:p>
        </p:txBody>
      </p:sp>
      <p:sp>
        <p:nvSpPr>
          <p:cNvPr id="4" name="灯片编号占位符 3"/>
          <p:cNvSpPr>
            <a:spLocks noGrp="1"/>
          </p:cNvSpPr>
          <p:nvPr>
            <p:ph type="sldNum" sz="quarter" idx="12"/>
          </p:nvPr>
        </p:nvSpPr>
        <p:spPr/>
        <p:txBody>
          <a:bodyPr/>
          <a:lstStyle/>
          <a:p>
            <a:fld id="{4D52EBF8-6EF0-4B01-B3D7-FE444BF8DA43}" type="slidenum">
              <a:rPr lang="zh-CN" altLang="en-US" smtClean="0"/>
              <a:t>13</a:t>
            </a:fld>
            <a:endParaRPr lang="zh-CN" altLang="en-US"/>
          </a:p>
        </p:txBody>
      </p:sp>
      <p:sp>
        <p:nvSpPr>
          <p:cNvPr id="5" name="TextBox 4"/>
          <p:cNvSpPr txBox="1"/>
          <p:nvPr/>
        </p:nvSpPr>
        <p:spPr>
          <a:xfrm>
            <a:off x="3419872" y="2852936"/>
            <a:ext cx="3648884" cy="461665"/>
          </a:xfrm>
          <a:prstGeom prst="rect">
            <a:avLst/>
          </a:prstGeom>
          <a:noFill/>
        </p:spPr>
        <p:txBody>
          <a:bodyPr wrap="none" rtlCol="0">
            <a:spAutoFit/>
          </a:bodyPr>
          <a:lstStyle/>
          <a:p>
            <a:pPr marL="0" lvl="2"/>
            <a:r>
              <a:rPr lang="en-US" altLang="zh-CN" sz="2400" b="1" dirty="0"/>
              <a:t>(with geometry properties</a:t>
            </a:r>
            <a:r>
              <a:rPr lang="en-US" altLang="zh-CN" sz="2400" b="1" dirty="0" smtClean="0"/>
              <a:t>)</a:t>
            </a:r>
            <a:endParaRPr lang="zh-CN" altLang="en-US" sz="2400" b="1" dirty="0"/>
          </a:p>
        </p:txBody>
      </p:sp>
      <p:sp>
        <p:nvSpPr>
          <p:cNvPr id="6" name="圆角矩形标注 5"/>
          <p:cNvSpPr/>
          <p:nvPr/>
        </p:nvSpPr>
        <p:spPr>
          <a:xfrm>
            <a:off x="2519772" y="2132856"/>
            <a:ext cx="3132348" cy="702568"/>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b="1" dirty="0" smtClean="0"/>
              <a:t>f = 2x[1] + 3x[2] + x[3]</a:t>
            </a:r>
            <a:endParaRPr lang="zh-CN" altLang="en-US" sz="2000" b="1" dirty="0"/>
          </a:p>
        </p:txBody>
      </p:sp>
    </p:spTree>
    <p:custDataLst>
      <p:tags r:id="rId1"/>
    </p:custDataLst>
    <p:extLst>
      <p:ext uri="{BB962C8B-B14F-4D97-AF65-F5344CB8AC3E}">
        <p14:creationId xmlns:p14="http://schemas.microsoft.com/office/powerpoint/2010/main" val="3306302543"/>
      </p:ext>
    </p:extLst>
  </p:cSld>
  <p:clrMapOvr>
    <a:masterClrMapping/>
  </p:clrMapOvr>
  <p:transition spd="slow" advTm="3154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3">
                                            <p:txEl>
                                              <p:pRg st="2" end="2"/>
                                            </p:txEl>
                                          </p:spTgt>
                                        </p:tgtEl>
                                        <p:attrNameLst>
                                          <p:attrName>style.color</p:attrName>
                                        </p:attrNameLst>
                                      </p:cBhvr>
                                      <p:to>
                                        <a:srgbClr val="FF0000"/>
                                      </p:to>
                                    </p:animClr>
                                    <p:animClr clrSpc="rgb" dir="cw">
                                      <p:cBhvr>
                                        <p:cTn id="59" dur="500" fill="hold"/>
                                        <p:tgtEl>
                                          <p:spTgt spid="3">
                                            <p:txEl>
                                              <p:pRg st="2" end="2"/>
                                            </p:txEl>
                                          </p:spTgt>
                                        </p:tgtEl>
                                        <p:attrNameLst>
                                          <p:attrName>fillcolor</p:attrName>
                                        </p:attrNameLst>
                                      </p:cBhvr>
                                      <p:to>
                                        <a:srgbClr val="FF0000"/>
                                      </p:to>
                                    </p:animClr>
                                    <p:set>
                                      <p:cBhvr>
                                        <p:cTn id="60" dur="500" fill="hold"/>
                                        <p:tgtEl>
                                          <p:spTgt spid="3">
                                            <p:txEl>
                                              <p:pRg st="2" end="2"/>
                                            </p:txEl>
                                          </p:spTgt>
                                        </p:tgtEl>
                                        <p:attrNameLst>
                                          <p:attrName>fill.type</p:attrName>
                                        </p:attrNameLst>
                                      </p:cBhvr>
                                      <p:to>
                                        <p:strVal val="solid"/>
                                      </p:to>
                                    </p:set>
                                    <p:set>
                                      <p:cBhvr>
                                        <p:cTn id="61" dur="500" fill="hold"/>
                                        <p:tgtEl>
                                          <p:spTgt spid="3">
                                            <p:txEl>
                                              <p:pRg st="2" end="2"/>
                                            </p:txEl>
                                          </p:spTgt>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9" presetClass="emph" presetSubtype="0" fill="hold" nodeType="clickEffect">
                                  <p:stCondLst>
                                    <p:cond delay="0"/>
                                  </p:stCondLst>
                                  <p:childTnLst>
                                    <p:animClr clrSpc="rgb" dir="cw">
                                      <p:cBhvr override="childStyle">
                                        <p:cTn id="65" dur="500" fill="hold"/>
                                        <p:tgtEl>
                                          <p:spTgt spid="3">
                                            <p:txEl>
                                              <p:pRg st="5" end="5"/>
                                            </p:txEl>
                                          </p:spTgt>
                                        </p:tgtEl>
                                        <p:attrNameLst>
                                          <p:attrName>style.color</p:attrName>
                                        </p:attrNameLst>
                                      </p:cBhvr>
                                      <p:to>
                                        <a:srgbClr val="FF0000"/>
                                      </p:to>
                                    </p:animClr>
                                    <p:animClr clrSpc="rgb" dir="cw">
                                      <p:cBhvr>
                                        <p:cTn id="66" dur="500" fill="hold"/>
                                        <p:tgtEl>
                                          <p:spTgt spid="3">
                                            <p:txEl>
                                              <p:pRg st="5" end="5"/>
                                            </p:txEl>
                                          </p:spTgt>
                                        </p:tgtEl>
                                        <p:attrNameLst>
                                          <p:attrName>fillcolor</p:attrName>
                                        </p:attrNameLst>
                                      </p:cBhvr>
                                      <p:to>
                                        <a:srgbClr val="FF0000"/>
                                      </p:to>
                                    </p:animClr>
                                    <p:set>
                                      <p:cBhvr>
                                        <p:cTn id="67" dur="500" fill="hold"/>
                                        <p:tgtEl>
                                          <p:spTgt spid="3">
                                            <p:txEl>
                                              <p:pRg st="5" end="5"/>
                                            </p:txEl>
                                          </p:spTgt>
                                        </p:tgtEl>
                                        <p:attrNameLst>
                                          <p:attrName>fill.type</p:attrName>
                                        </p:attrNameLst>
                                      </p:cBhvr>
                                      <p:to>
                                        <p:strVal val="solid"/>
                                      </p:to>
                                    </p:set>
                                    <p:set>
                                      <p:cBhvr>
                                        <p:cTn id="68" dur="500" fill="hold"/>
                                        <p:tgtEl>
                                          <p:spTgt spid="3">
                                            <p:txEl>
                                              <p:pRg st="5" end="5"/>
                                            </p:txEl>
                                          </p:spTgt>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ircle(in)">
                                      <p:cBhvr>
                                        <p:cTn id="7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a:buClr>
                    <a:schemeClr val="accent1"/>
                  </a:buClr>
                </a:pPr>
                <a:r>
                  <a:rPr lang="en-US" altLang="zh-CN" dirty="0" smtClean="0"/>
                  <a:t>Let </a:t>
                </a:r>
                <a14:m>
                  <m:oMath xmlns:m="http://schemas.openxmlformats.org/officeDocument/2006/math">
                    <m:r>
                      <a:rPr lang="en-US" altLang="zh-CN" i="1" dirty="0" smtClean="0">
                        <a:solidFill>
                          <a:srgbClr val="FF0000"/>
                        </a:solidFill>
                        <a:latin typeface="Cambria Math"/>
                      </a:rPr>
                      <m:t>𝐶𝑜𝑛𝑣</m:t>
                    </m:r>
                    <m:r>
                      <a:rPr lang="en-US" altLang="zh-CN" i="1" dirty="0" smtClean="0">
                        <a:solidFill>
                          <a:srgbClr val="FF0000"/>
                        </a:solidFill>
                        <a:latin typeface="Cambria Math"/>
                      </a:rPr>
                      <m:t>(</m:t>
                    </m:r>
                    <m:r>
                      <a:rPr lang="en-US" altLang="zh-CN" i="1" dirty="0" smtClean="0">
                        <a:solidFill>
                          <a:srgbClr val="FF0000"/>
                        </a:solidFill>
                        <a:latin typeface="Cambria Math"/>
                      </a:rPr>
                      <m:t>𝐷</m:t>
                    </m:r>
                    <m:r>
                      <a:rPr lang="en-US" altLang="zh-CN" i="1" dirty="0" smtClean="0">
                        <a:solidFill>
                          <a:srgbClr val="FF0000"/>
                        </a:solidFill>
                        <a:latin typeface="Cambria Math"/>
                      </a:rPr>
                      <m:t>) </m:t>
                    </m:r>
                  </m:oMath>
                </a14:m>
                <a:r>
                  <a:rPr lang="en-US" altLang="zh-CN" dirty="0" smtClean="0"/>
                  <a:t>be the convex hull constructed by the tuples in </a:t>
                </a:r>
                <a14:m>
                  <m:oMath xmlns:m="http://schemas.openxmlformats.org/officeDocument/2006/math">
                    <m:r>
                      <a:rPr lang="en-US" altLang="zh-CN" i="1" dirty="0" smtClean="0">
                        <a:latin typeface="Cambria Math"/>
                      </a:rPr>
                      <m:t>𝐷</m:t>
                    </m:r>
                  </m:oMath>
                </a14:m>
                <a:r>
                  <a:rPr lang="en-US" altLang="zh-CN" dirty="0" smtClean="0"/>
                  <a:t> and their projections on the axis.</a:t>
                </a:r>
              </a:p>
              <a:p>
                <a:pPr marL="342900" lvl="1">
                  <a:buClr>
                    <a:schemeClr val="accent1"/>
                  </a:buClr>
                </a:pPr>
                <a:r>
                  <a:rPr lang="en-US" altLang="zh-CN" dirty="0" smtClean="0"/>
                  <a:t>Let </a:t>
                </a:r>
                <a14:m>
                  <m:oMath xmlns:m="http://schemas.openxmlformats.org/officeDocument/2006/math">
                    <m:r>
                      <a:rPr lang="en-US" altLang="zh-CN" i="1" dirty="0" smtClean="0">
                        <a:solidFill>
                          <a:srgbClr val="FF0000"/>
                        </a:solidFill>
                        <a:latin typeface="Cambria Math"/>
                      </a:rPr>
                      <m:t>𝑠𝑢𝑟𝑓</m:t>
                    </m:r>
                    <m:r>
                      <a:rPr lang="en-US" altLang="zh-CN" i="1" dirty="0" smtClean="0">
                        <a:solidFill>
                          <a:srgbClr val="FF0000"/>
                        </a:solidFill>
                        <a:latin typeface="Cambria Math"/>
                      </a:rPr>
                      <m:t>(</m:t>
                    </m:r>
                    <m:r>
                      <a:rPr lang="en-US" altLang="zh-CN" i="1" dirty="0" smtClean="0">
                        <a:solidFill>
                          <a:srgbClr val="FF0000"/>
                        </a:solidFill>
                        <a:latin typeface="Cambria Math"/>
                      </a:rPr>
                      <m:t>𝐶𝑜𝑛𝑣</m:t>
                    </m:r>
                    <m:d>
                      <m:dPr>
                        <m:ctrlPr>
                          <a:rPr lang="en-US" altLang="zh-CN" i="1" dirty="0">
                            <a:solidFill>
                              <a:srgbClr val="FF0000"/>
                            </a:solidFill>
                            <a:latin typeface="Cambria Math"/>
                          </a:rPr>
                        </m:ctrlPr>
                      </m:dPr>
                      <m:e>
                        <m:r>
                          <a:rPr lang="en-US" altLang="zh-CN" i="1" dirty="0">
                            <a:solidFill>
                              <a:srgbClr val="FF0000"/>
                            </a:solidFill>
                            <a:latin typeface="Cambria Math"/>
                          </a:rPr>
                          <m:t>𝐷</m:t>
                        </m:r>
                      </m:e>
                    </m:d>
                    <m:r>
                      <a:rPr lang="en-US" altLang="zh-CN" i="1" dirty="0">
                        <a:solidFill>
                          <a:srgbClr val="FF0000"/>
                        </a:solidFill>
                        <a:latin typeface="Cambria Math"/>
                      </a:rPr>
                      <m:t>)</m:t>
                    </m:r>
                  </m:oMath>
                </a14:m>
                <a:r>
                  <a:rPr lang="en-US" altLang="zh-CN" b="1" dirty="0"/>
                  <a:t> </a:t>
                </a:r>
                <a:r>
                  <a:rPr lang="en-US" altLang="zh-CN" dirty="0"/>
                  <a:t>be the set of </a:t>
                </a:r>
                <a:r>
                  <a:rPr lang="en-US" altLang="zh-CN" dirty="0" smtClean="0"/>
                  <a:t>tuples on </a:t>
                </a:r>
                <a:r>
                  <a:rPr lang="en-US" altLang="zh-CN" dirty="0"/>
                  <a:t>the surface of </a:t>
                </a:r>
                <a14:m>
                  <m:oMath xmlns:m="http://schemas.openxmlformats.org/officeDocument/2006/math">
                    <m:r>
                      <a:rPr lang="en-US" altLang="zh-CN" i="1" dirty="0">
                        <a:latin typeface="Cambria Math"/>
                      </a:rPr>
                      <m:t>𝐶𝑜𝑛𝑣</m:t>
                    </m:r>
                    <m:r>
                      <a:rPr lang="en-US" altLang="zh-CN" i="1" dirty="0">
                        <a:latin typeface="Cambria Math"/>
                      </a:rPr>
                      <m:t>(</m:t>
                    </m:r>
                    <m:r>
                      <a:rPr lang="en-US" altLang="zh-CN" i="1" dirty="0">
                        <a:latin typeface="Cambria Math"/>
                      </a:rPr>
                      <m:t>𝐷</m:t>
                    </m:r>
                    <m:r>
                      <a:rPr lang="en-US" altLang="zh-CN" i="1" dirty="0">
                        <a:latin typeface="Cambria Math"/>
                      </a:rPr>
                      <m:t>)</m:t>
                    </m:r>
                  </m:oMath>
                </a14:m>
                <a:r>
                  <a:rPr lang="en-US" altLang="zh-CN" dirty="0"/>
                  <a:t>.</a:t>
                </a:r>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635" r="-8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14</a:t>
            </a:fld>
            <a:endParaRPr lang="zh-CN" altLang="en-US"/>
          </a:p>
        </p:txBody>
      </p:sp>
      <p:cxnSp>
        <p:nvCxnSpPr>
          <p:cNvPr id="16" name="直接连接符 15"/>
          <p:cNvCxnSpPr>
            <a:endCxn id="21" idx="4"/>
          </p:cNvCxnSpPr>
          <p:nvPr/>
        </p:nvCxnSpPr>
        <p:spPr>
          <a:xfrm flipV="1">
            <a:off x="3697417" y="5452887"/>
            <a:ext cx="0" cy="36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13141" y="3656877"/>
            <a:ext cx="269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9" idx="6"/>
            <a:endCxn id="8" idx="1"/>
          </p:cNvCxnSpPr>
          <p:nvPr/>
        </p:nvCxnSpPr>
        <p:spPr>
          <a:xfrm>
            <a:off x="1554157" y="3656877"/>
            <a:ext cx="425613" cy="163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8" idx="6"/>
            <a:endCxn id="9" idx="1"/>
          </p:cNvCxnSpPr>
          <p:nvPr/>
        </p:nvCxnSpPr>
        <p:spPr>
          <a:xfrm>
            <a:off x="2041233" y="3845999"/>
            <a:ext cx="910645" cy="691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9" idx="5"/>
            <a:endCxn id="21" idx="1"/>
          </p:cNvCxnSpPr>
          <p:nvPr/>
        </p:nvCxnSpPr>
        <p:spPr>
          <a:xfrm>
            <a:off x="3002796" y="4587948"/>
            <a:ext cx="669162" cy="803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213141" y="3374357"/>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1213141" y="5822629"/>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69225" y="3809995"/>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 name="椭圆 8"/>
          <p:cNvSpPr/>
          <p:nvPr/>
        </p:nvSpPr>
        <p:spPr>
          <a:xfrm>
            <a:off x="2941333" y="4526485"/>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0" name="椭圆 9"/>
          <p:cNvSpPr/>
          <p:nvPr/>
        </p:nvSpPr>
        <p:spPr>
          <a:xfrm>
            <a:off x="3353484" y="517455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TextBox 10"/>
              <p:cNvSpPr txBox="1"/>
              <p:nvPr/>
            </p:nvSpPr>
            <p:spPr>
              <a:xfrm>
                <a:off x="2064507" y="349537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1</m:t>
                          </m:r>
                        </m:sub>
                      </m:sSub>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064507" y="3495375"/>
                <a:ext cx="432048" cy="369332"/>
              </a:xfrm>
              <a:prstGeom prst="rect">
                <a:avLst/>
              </a:prstGeom>
              <a:blipFill rotWithShape="1">
                <a:blip r:embed="rId5"/>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45389" y="490298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3</m:t>
                          </m:r>
                        </m:sub>
                      </m:sSub>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445389" y="4902981"/>
                <a:ext cx="432048" cy="369332"/>
              </a:xfrm>
              <a:prstGeom prst="rect">
                <a:avLst/>
              </a:prstGeom>
              <a:blipFill rotWithShape="1">
                <a:blip r:embed="rId6"/>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13341" y="424035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2</m:t>
                          </m:r>
                        </m:sub>
                      </m:sSub>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013341" y="4240353"/>
                <a:ext cx="432048" cy="369332"/>
              </a:xfrm>
              <a:prstGeom prst="rect">
                <a:avLst/>
              </a:prstGeom>
              <a:blipFill rotWithShape="1">
                <a:blip r:embed="rId7"/>
                <a:stretch>
                  <a:fillRect b="-6667"/>
                </a:stretch>
              </a:blipFill>
            </p:spPr>
            <p:txBody>
              <a:bodyPr/>
              <a:lstStyle/>
              <a:p>
                <a:r>
                  <a:rPr lang="zh-CN" altLang="en-US">
                    <a:noFill/>
                  </a:rPr>
                  <a:t> </a:t>
                </a:r>
              </a:p>
            </p:txBody>
          </p:sp>
        </mc:Fallback>
      </mc:AlternateContent>
      <p:sp>
        <p:nvSpPr>
          <p:cNvPr id="14" name="椭圆 13"/>
          <p:cNvSpPr/>
          <p:nvPr/>
        </p:nvSpPr>
        <p:spPr>
          <a:xfrm>
            <a:off x="2041233" y="4289904"/>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14"/>
              <p:cNvSpPr txBox="1"/>
              <p:nvPr/>
            </p:nvSpPr>
            <p:spPr>
              <a:xfrm>
                <a:off x="2064727" y="42263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4</m:t>
                          </m:r>
                        </m:sub>
                      </m:sSub>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064727" y="4226364"/>
                <a:ext cx="432048" cy="369332"/>
              </a:xfrm>
              <a:prstGeom prst="rect">
                <a:avLst/>
              </a:prstGeom>
              <a:blipFill rotWithShape="1">
                <a:blip r:embed="rId8"/>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83568" y="343620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𝐵</m:t>
                      </m:r>
                      <m:sSub>
                        <m:sSubPr>
                          <m:ctrlPr>
                            <a:rPr lang="en-US" altLang="zh-CN" b="0" i="1" smtClean="0">
                              <a:latin typeface="Cambria Math"/>
                            </a:rPr>
                          </m:ctrlPr>
                        </m:sSubPr>
                        <m:e>
                          <m:r>
                            <a:rPr lang="en-US" altLang="zh-CN" b="0" i="1" smtClean="0">
                              <a:latin typeface="Cambria Math"/>
                            </a:rPr>
                            <m:t>𝑃</m:t>
                          </m:r>
                        </m:e>
                        <m:sub>
                          <m:r>
                            <a:rPr lang="en-US" altLang="zh-CN" b="0" i="1" smtClean="0">
                              <a:latin typeface="Cambria Math"/>
                            </a:rPr>
                            <m:t>1</m:t>
                          </m:r>
                        </m:sub>
                      </m:sSub>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83568" y="3436207"/>
                <a:ext cx="288032" cy="369332"/>
              </a:xfrm>
              <a:prstGeom prst="rect">
                <a:avLst/>
              </a:prstGeom>
              <a:blipFill rotWithShape="1">
                <a:blip r:embed="rId9"/>
                <a:stretch>
                  <a:fillRect r="-829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465335" y="585863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𝐵</m:t>
                      </m:r>
                      <m:sSub>
                        <m:sSubPr>
                          <m:ctrlPr>
                            <a:rPr lang="en-US" altLang="zh-CN" b="0" i="1" smtClean="0">
                              <a:latin typeface="Cambria Math"/>
                            </a:rPr>
                          </m:ctrlPr>
                        </m:sSubPr>
                        <m:e>
                          <m:r>
                            <a:rPr lang="en-US" altLang="zh-CN" b="0" i="1" smtClean="0">
                              <a:latin typeface="Cambria Math"/>
                            </a:rPr>
                            <m:t>𝑃</m:t>
                          </m:r>
                        </m:e>
                        <m:sub>
                          <m:r>
                            <a:rPr lang="en-US" altLang="zh-CN" b="0" i="1" smtClean="0">
                              <a:latin typeface="Cambria Math"/>
                            </a:rPr>
                            <m:t>2</m:t>
                          </m:r>
                        </m:sub>
                      </m:sSub>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465335" y="5858633"/>
                <a:ext cx="288032" cy="369332"/>
              </a:xfrm>
              <a:prstGeom prst="rect">
                <a:avLst/>
              </a:prstGeom>
              <a:blipFill rotWithShape="1">
                <a:blip r:embed="rId10"/>
                <a:stretch>
                  <a:fillRect r="-81250"/>
                </a:stretch>
              </a:blipFill>
            </p:spPr>
            <p:txBody>
              <a:bodyPr/>
              <a:lstStyle/>
              <a:p>
                <a:r>
                  <a:rPr lang="zh-CN" altLang="en-US">
                    <a:noFill/>
                  </a:rPr>
                  <a:t> </a:t>
                </a:r>
              </a:p>
            </p:txBody>
          </p:sp>
        </mc:Fallback>
      </mc:AlternateContent>
      <p:sp>
        <p:nvSpPr>
          <p:cNvPr id="19" name="椭圆 18"/>
          <p:cNvSpPr/>
          <p:nvPr/>
        </p:nvSpPr>
        <p:spPr>
          <a:xfrm>
            <a:off x="1482149" y="3620873"/>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TextBox 19"/>
              <p:cNvSpPr txBox="1"/>
              <p:nvPr/>
            </p:nvSpPr>
            <p:spPr>
              <a:xfrm>
                <a:off x="1513581" y="328754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5</m:t>
                          </m:r>
                        </m:sub>
                      </m:sSub>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513581" y="3287545"/>
                <a:ext cx="432048" cy="369332"/>
              </a:xfrm>
              <a:prstGeom prst="rect">
                <a:avLst/>
              </a:prstGeom>
              <a:blipFill rotWithShape="1">
                <a:blip r:embed="rId11"/>
                <a:stretch>
                  <a:fillRect b="-4918"/>
                </a:stretch>
              </a:blipFill>
            </p:spPr>
            <p:txBody>
              <a:bodyPr/>
              <a:lstStyle/>
              <a:p>
                <a:r>
                  <a:rPr lang="zh-CN" altLang="en-US">
                    <a:noFill/>
                  </a:rPr>
                  <a:t> </a:t>
                </a:r>
              </a:p>
            </p:txBody>
          </p:sp>
        </mc:Fallback>
      </mc:AlternateContent>
      <p:sp>
        <p:nvSpPr>
          <p:cNvPr id="21" name="椭圆 20"/>
          <p:cNvSpPr/>
          <p:nvPr/>
        </p:nvSpPr>
        <p:spPr>
          <a:xfrm>
            <a:off x="3661413" y="5380879"/>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TextBox 21"/>
              <p:cNvSpPr txBox="1"/>
              <p:nvPr/>
            </p:nvSpPr>
            <p:spPr>
              <a:xfrm>
                <a:off x="3771834" y="517455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6</m:t>
                          </m:r>
                        </m:sub>
                      </m:sSub>
                    </m:oMath>
                  </m:oMathPara>
                </a14:m>
                <a:endParaRPr lang="zh-CN"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771834" y="5174557"/>
                <a:ext cx="432048" cy="369332"/>
              </a:xfrm>
              <a:prstGeom prst="rect">
                <a:avLst/>
              </a:prstGeom>
              <a:blipFill rotWithShape="1">
                <a:blip r:embed="rId12"/>
                <a:stretch>
                  <a:fillRect b="-6667"/>
                </a:stretch>
              </a:blipFill>
            </p:spPr>
            <p:txBody>
              <a:bodyPr/>
              <a:lstStyle/>
              <a:p>
                <a:r>
                  <a:rPr lang="zh-CN" altLang="en-US">
                    <a:noFill/>
                  </a:rPr>
                  <a:t> </a:t>
                </a:r>
              </a:p>
            </p:txBody>
          </p:sp>
        </mc:Fallback>
      </mc:AlternateContent>
      <p:sp>
        <p:nvSpPr>
          <p:cNvPr id="27" name="椭圆 26"/>
          <p:cNvSpPr/>
          <p:nvPr/>
        </p:nvSpPr>
        <p:spPr>
          <a:xfrm>
            <a:off x="1194278" y="3626516"/>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TextBox 27"/>
              <p:cNvSpPr txBox="1"/>
              <p:nvPr/>
            </p:nvSpPr>
            <p:spPr>
              <a:xfrm>
                <a:off x="872533" y="577553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𝑂</m:t>
                      </m:r>
                    </m:oMath>
                  </m:oMathPara>
                </a14:m>
                <a:endParaRPr lang="zh-CN"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872533" y="5775536"/>
                <a:ext cx="432048" cy="369332"/>
              </a:xfrm>
              <a:prstGeom prst="rect">
                <a:avLst/>
              </a:prstGeom>
              <a:blipFill rotWithShape="1">
                <a:blip r:embed="rId13"/>
                <a:stretch>
                  <a:fillRect/>
                </a:stretch>
              </a:blipFill>
            </p:spPr>
            <p:txBody>
              <a:bodyPr/>
              <a:lstStyle/>
              <a:p>
                <a:r>
                  <a:rPr lang="zh-CN" altLang="en-US">
                    <a:noFill/>
                  </a:rPr>
                  <a:t> </a:t>
                </a:r>
              </a:p>
            </p:txBody>
          </p:sp>
        </mc:Fallback>
      </mc:AlternateContent>
      <p:sp>
        <p:nvSpPr>
          <p:cNvPr id="29" name="椭圆 28"/>
          <p:cNvSpPr/>
          <p:nvPr/>
        </p:nvSpPr>
        <p:spPr>
          <a:xfrm>
            <a:off x="3652481" y="5786625"/>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51660872"/>
      </p:ext>
    </p:extLst>
  </p:cSld>
  <p:clrMapOvr>
    <a:masterClrMapping/>
  </p:clrMapOvr>
  <p:transition spd="slow" advTm="2006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heel(1)">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0" nodeType="clickEffect">
                                  <p:stCondLst>
                                    <p:cond delay="0"/>
                                  </p:stCondLst>
                                  <p:childTnLst>
                                    <p:animClr clrSpc="rgb" dir="cw">
                                      <p:cBhvr override="childStyle">
                                        <p:cTn id="33" dur="500" fill="hold"/>
                                        <p:tgtEl>
                                          <p:spTgt spid="27"/>
                                        </p:tgtEl>
                                        <p:attrNameLst>
                                          <p:attrName>style.color</p:attrName>
                                        </p:attrNameLst>
                                      </p:cBhvr>
                                      <p:to>
                                        <a:srgbClr val="FF0000"/>
                                      </p:to>
                                    </p:animClr>
                                    <p:animClr clrSpc="rgb" dir="cw">
                                      <p:cBhvr>
                                        <p:cTn id="34" dur="500" fill="hold"/>
                                        <p:tgtEl>
                                          <p:spTgt spid="27"/>
                                        </p:tgtEl>
                                        <p:attrNameLst>
                                          <p:attrName>fillcolor</p:attrName>
                                        </p:attrNameLst>
                                      </p:cBhvr>
                                      <p:to>
                                        <a:srgbClr val="FF0000"/>
                                      </p:to>
                                    </p:animClr>
                                    <p:set>
                                      <p:cBhvr>
                                        <p:cTn id="35" dur="500" fill="hold"/>
                                        <p:tgtEl>
                                          <p:spTgt spid="27"/>
                                        </p:tgtEl>
                                        <p:attrNameLst>
                                          <p:attrName>fill.type</p:attrName>
                                        </p:attrNameLst>
                                      </p:cBhvr>
                                      <p:to>
                                        <p:strVal val="solid"/>
                                      </p:to>
                                    </p:set>
                                    <p:set>
                                      <p:cBhvr>
                                        <p:cTn id="36" dur="500" fill="hold"/>
                                        <p:tgtEl>
                                          <p:spTgt spid="27"/>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19"/>
                                        </p:tgtEl>
                                        <p:attrNameLst>
                                          <p:attrName>style.color</p:attrName>
                                        </p:attrNameLst>
                                      </p:cBhvr>
                                      <p:to>
                                        <a:srgbClr val="FF0000"/>
                                      </p:to>
                                    </p:animClr>
                                    <p:animClr clrSpc="rgb" dir="cw">
                                      <p:cBhvr>
                                        <p:cTn id="39" dur="500" fill="hold"/>
                                        <p:tgtEl>
                                          <p:spTgt spid="19"/>
                                        </p:tgtEl>
                                        <p:attrNameLst>
                                          <p:attrName>fillcolor</p:attrName>
                                        </p:attrNameLst>
                                      </p:cBhvr>
                                      <p:to>
                                        <a:srgbClr val="FF0000"/>
                                      </p:to>
                                    </p:animClr>
                                    <p:set>
                                      <p:cBhvr>
                                        <p:cTn id="40" dur="500" fill="hold"/>
                                        <p:tgtEl>
                                          <p:spTgt spid="19"/>
                                        </p:tgtEl>
                                        <p:attrNameLst>
                                          <p:attrName>fill.type</p:attrName>
                                        </p:attrNameLst>
                                      </p:cBhvr>
                                      <p:to>
                                        <p:strVal val="solid"/>
                                      </p:to>
                                    </p:set>
                                    <p:set>
                                      <p:cBhvr>
                                        <p:cTn id="41" dur="500" fill="hold"/>
                                        <p:tgtEl>
                                          <p:spTgt spid="19"/>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500" fill="hold"/>
                                        <p:tgtEl>
                                          <p:spTgt spid="8"/>
                                        </p:tgtEl>
                                        <p:attrNameLst>
                                          <p:attrName>style.color</p:attrName>
                                        </p:attrNameLst>
                                      </p:cBhvr>
                                      <p:to>
                                        <a:srgbClr val="FF0000"/>
                                      </p:to>
                                    </p:animClr>
                                    <p:animClr clrSpc="rgb" dir="cw">
                                      <p:cBhvr>
                                        <p:cTn id="44" dur="500" fill="hold"/>
                                        <p:tgtEl>
                                          <p:spTgt spid="8"/>
                                        </p:tgtEl>
                                        <p:attrNameLst>
                                          <p:attrName>fillcolor</p:attrName>
                                        </p:attrNameLst>
                                      </p:cBhvr>
                                      <p:to>
                                        <a:srgbClr val="FF0000"/>
                                      </p:to>
                                    </p:animClr>
                                    <p:set>
                                      <p:cBhvr>
                                        <p:cTn id="45" dur="500" fill="hold"/>
                                        <p:tgtEl>
                                          <p:spTgt spid="8"/>
                                        </p:tgtEl>
                                        <p:attrNameLst>
                                          <p:attrName>fill.type</p:attrName>
                                        </p:attrNameLst>
                                      </p:cBhvr>
                                      <p:to>
                                        <p:strVal val="solid"/>
                                      </p:to>
                                    </p:set>
                                    <p:set>
                                      <p:cBhvr>
                                        <p:cTn id="46" dur="500" fill="hold"/>
                                        <p:tgtEl>
                                          <p:spTgt spid="8"/>
                                        </p:tgtEl>
                                        <p:attrNameLst>
                                          <p:attrName>fill.on</p:attrName>
                                        </p:attrNameLst>
                                      </p:cBhvr>
                                      <p:to>
                                        <p:strVal val="true"/>
                                      </p:to>
                                    </p:set>
                                  </p:childTnLst>
                                </p:cTn>
                              </p:par>
                              <p:par>
                                <p:cTn id="47" presetID="19" presetClass="emph" presetSubtype="0" fill="hold" grpId="0" nodeType="withEffect">
                                  <p:stCondLst>
                                    <p:cond delay="0"/>
                                  </p:stCondLst>
                                  <p:childTnLst>
                                    <p:animClr clrSpc="rgb" dir="cw">
                                      <p:cBhvr override="childStyle">
                                        <p:cTn id="48" dur="500" fill="hold"/>
                                        <p:tgtEl>
                                          <p:spTgt spid="9"/>
                                        </p:tgtEl>
                                        <p:attrNameLst>
                                          <p:attrName>style.color</p:attrName>
                                        </p:attrNameLst>
                                      </p:cBhvr>
                                      <p:to>
                                        <a:srgbClr val="FF0000"/>
                                      </p:to>
                                    </p:animClr>
                                    <p:animClr clrSpc="rgb" dir="cw">
                                      <p:cBhvr>
                                        <p:cTn id="49" dur="500" fill="hold"/>
                                        <p:tgtEl>
                                          <p:spTgt spid="9"/>
                                        </p:tgtEl>
                                        <p:attrNameLst>
                                          <p:attrName>fillcolor</p:attrName>
                                        </p:attrNameLst>
                                      </p:cBhvr>
                                      <p:to>
                                        <a:srgbClr val="FF0000"/>
                                      </p:to>
                                    </p:animClr>
                                    <p:set>
                                      <p:cBhvr>
                                        <p:cTn id="50" dur="500" fill="hold"/>
                                        <p:tgtEl>
                                          <p:spTgt spid="9"/>
                                        </p:tgtEl>
                                        <p:attrNameLst>
                                          <p:attrName>fill.type</p:attrName>
                                        </p:attrNameLst>
                                      </p:cBhvr>
                                      <p:to>
                                        <p:strVal val="solid"/>
                                      </p:to>
                                    </p:set>
                                    <p:set>
                                      <p:cBhvr>
                                        <p:cTn id="51" dur="500" fill="hold"/>
                                        <p:tgtEl>
                                          <p:spTgt spid="9"/>
                                        </p:tgtEl>
                                        <p:attrNameLst>
                                          <p:attrName>fill.on</p:attrName>
                                        </p:attrNameLst>
                                      </p:cBhvr>
                                      <p:to>
                                        <p:strVal val="true"/>
                                      </p:to>
                                    </p:set>
                                  </p:childTnLst>
                                </p:cTn>
                              </p:par>
                              <p:par>
                                <p:cTn id="52" presetID="19" presetClass="emph" presetSubtype="0" fill="hold" grpId="0" nodeType="withEffect">
                                  <p:stCondLst>
                                    <p:cond delay="0"/>
                                  </p:stCondLst>
                                  <p:childTnLst>
                                    <p:animClr clrSpc="rgb" dir="cw">
                                      <p:cBhvr override="childStyle">
                                        <p:cTn id="53" dur="500" fill="hold"/>
                                        <p:tgtEl>
                                          <p:spTgt spid="21"/>
                                        </p:tgtEl>
                                        <p:attrNameLst>
                                          <p:attrName>style.color</p:attrName>
                                        </p:attrNameLst>
                                      </p:cBhvr>
                                      <p:to>
                                        <a:srgbClr val="FF0000"/>
                                      </p:to>
                                    </p:animClr>
                                    <p:animClr clrSpc="rgb" dir="cw">
                                      <p:cBhvr>
                                        <p:cTn id="54" dur="500" fill="hold"/>
                                        <p:tgtEl>
                                          <p:spTgt spid="21"/>
                                        </p:tgtEl>
                                        <p:attrNameLst>
                                          <p:attrName>fillcolor</p:attrName>
                                        </p:attrNameLst>
                                      </p:cBhvr>
                                      <p:to>
                                        <a:srgbClr val="FF0000"/>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cTn>
                              </p:par>
                              <p:par>
                                <p:cTn id="57" presetID="19" presetClass="emph" presetSubtype="0" fill="hold" grpId="0" nodeType="withEffect">
                                  <p:stCondLst>
                                    <p:cond delay="0"/>
                                  </p:stCondLst>
                                  <p:childTnLst>
                                    <p:animClr clrSpc="rgb" dir="cw">
                                      <p:cBhvr override="childStyle">
                                        <p:cTn id="58" dur="500" fill="hold"/>
                                        <p:tgtEl>
                                          <p:spTgt spid="29"/>
                                        </p:tgtEl>
                                        <p:attrNameLst>
                                          <p:attrName>style.color</p:attrName>
                                        </p:attrNameLst>
                                      </p:cBhvr>
                                      <p:to>
                                        <a:srgbClr val="FF0000"/>
                                      </p:to>
                                    </p:animClr>
                                    <p:animClr clrSpc="rgb" dir="cw">
                                      <p:cBhvr>
                                        <p:cTn id="59" dur="500" fill="hold"/>
                                        <p:tgtEl>
                                          <p:spTgt spid="29"/>
                                        </p:tgtEl>
                                        <p:attrNameLst>
                                          <p:attrName>fillcolor</p:attrName>
                                        </p:attrNameLst>
                                      </p:cBhvr>
                                      <p:to>
                                        <a:srgbClr val="FF0000"/>
                                      </p:to>
                                    </p:animClr>
                                    <p:set>
                                      <p:cBhvr>
                                        <p:cTn id="60" dur="500" fill="hold"/>
                                        <p:tgtEl>
                                          <p:spTgt spid="29"/>
                                        </p:tgtEl>
                                        <p:attrNameLst>
                                          <p:attrName>fill.type</p:attrName>
                                        </p:attrNameLst>
                                      </p:cBhvr>
                                      <p:to>
                                        <p:strVal val="solid"/>
                                      </p:to>
                                    </p:set>
                                    <p:set>
                                      <p:cBhvr>
                                        <p:cTn id="61" dur="5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1" grpId="0" animBg="1"/>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p:sp>
        <p:nvSpPr>
          <p:cNvPr id="3" name="内容占位符 2"/>
          <p:cNvSpPr>
            <a:spLocks noGrp="1"/>
          </p:cNvSpPr>
          <p:nvPr>
            <p:ph idx="1"/>
          </p:nvPr>
        </p:nvSpPr>
        <p:spPr/>
        <p:txBody>
          <a:bodyPr/>
          <a:lstStyle/>
          <a:p>
            <a:r>
              <a:rPr lang="en-US" altLang="zh-CN" sz="2800" dirty="0" smtClean="0"/>
              <a:t>We use the concept of “</a:t>
            </a:r>
            <a:r>
              <a:rPr lang="en-US" altLang="zh-CN" sz="2800" i="1" dirty="0" smtClean="0">
                <a:solidFill>
                  <a:srgbClr val="FF0000"/>
                </a:solidFill>
              </a:rPr>
              <a:t>solid angle</a:t>
            </a:r>
            <a:r>
              <a:rPr lang="en-US" altLang="zh-CN" sz="2800" dirty="0" smtClean="0"/>
              <a:t>” used in the computational geometry to compute the hitting probability of a point.</a:t>
            </a:r>
          </a:p>
          <a:p>
            <a:r>
              <a:rPr lang="en-US" altLang="zh-CN" sz="2800" i="1" dirty="0" smtClean="0">
                <a:solidFill>
                  <a:srgbClr val="FF0000"/>
                </a:solidFill>
              </a:rPr>
              <a:t>Solid angle</a:t>
            </a:r>
            <a:r>
              <a:rPr lang="en-US" altLang="zh-CN" sz="2800" dirty="0" smtClean="0">
                <a:solidFill>
                  <a:srgbClr val="FF0000"/>
                </a:solidFill>
              </a:rPr>
              <a:t> </a:t>
            </a:r>
            <a:r>
              <a:rPr lang="en-US" altLang="zh-CN" sz="2800" dirty="0" smtClean="0"/>
              <a:t>is </a:t>
            </a:r>
            <a:r>
              <a:rPr lang="en-US" altLang="zh-CN" sz="2800" dirty="0"/>
              <a:t>a measure of how large the object appears to an observer looking from that point</a:t>
            </a:r>
            <a:r>
              <a:rPr lang="en-US" altLang="zh-CN" sz="2800" dirty="0" smtClean="0"/>
              <a:t>.</a:t>
            </a:r>
          </a:p>
          <a:p>
            <a:endParaRPr lang="zh-CN" altLang="en-US" dirty="0"/>
          </a:p>
        </p:txBody>
      </p:sp>
      <p:sp>
        <p:nvSpPr>
          <p:cNvPr id="4" name="灯片编号占位符 3"/>
          <p:cNvSpPr>
            <a:spLocks noGrp="1"/>
          </p:cNvSpPr>
          <p:nvPr>
            <p:ph type="sldNum" sz="quarter" idx="12"/>
          </p:nvPr>
        </p:nvSpPr>
        <p:spPr/>
        <p:txBody>
          <a:bodyPr/>
          <a:lstStyle/>
          <a:p>
            <a:fld id="{4D52EBF8-6EF0-4B01-B3D7-FE444BF8DA43}" type="slidenum">
              <a:rPr lang="zh-CN" altLang="en-US" smtClean="0"/>
              <a:t>15</a:t>
            </a:fld>
            <a:endParaRPr lang="zh-CN" altLang="en-US"/>
          </a:p>
        </p:txBody>
      </p:sp>
    </p:spTree>
    <p:extLst>
      <p:ext uri="{BB962C8B-B14F-4D97-AF65-F5344CB8AC3E}">
        <p14:creationId xmlns:p14="http://schemas.microsoft.com/office/powerpoint/2010/main" val="3379203791"/>
      </p:ext>
    </p:extLst>
  </p:cSld>
  <p:clrMapOvr>
    <a:masterClrMapping/>
  </p:clrMapOvr>
  <p:transition spd="slow" advTm="67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Example in 2-d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i="1" u="sng" dirty="0" smtClean="0"/>
                  <a:t>Convex Cone</a:t>
                </a:r>
                <a:r>
                  <a:rPr lang="en-US" altLang="zh-CN" sz="2800" dirty="0" smtClean="0"/>
                  <a:t>:</a:t>
                </a:r>
              </a:p>
              <a:p>
                <a:pPr lvl="1"/>
                <a:r>
                  <a:rPr lang="en-US" altLang="zh-CN" sz="2400" dirty="0" smtClean="0"/>
                  <a:t>An </a:t>
                </a:r>
                <a:r>
                  <a:rPr lang="en-US" altLang="zh-CN" sz="2400" dirty="0"/>
                  <a:t>unbounded convex cone in a 2-dimensional space </a:t>
                </a:r>
                <a14:m>
                  <m:oMath xmlns:m="http://schemas.openxmlformats.org/officeDocument/2006/math">
                    <m:r>
                      <a:rPr lang="en-US" altLang="zh-CN" sz="2400" i="1" dirty="0">
                        <a:latin typeface="Cambria Math"/>
                      </a:rPr>
                      <m:t>𝐶𝑜𝑛</m:t>
                    </m:r>
                    <m:r>
                      <a:rPr lang="en-US" altLang="zh-CN" sz="2400" b="0" i="1" dirty="0" smtClean="0">
                        <a:latin typeface="Cambria Math"/>
                      </a:rPr>
                      <m:t>𝑒</m:t>
                    </m:r>
                    <m:r>
                      <a:rPr lang="en-US" altLang="zh-CN" sz="2400" i="1" dirty="0">
                        <a:latin typeface="Cambria Math"/>
                      </a:rPr>
                      <m:t>({</m:t>
                    </m:r>
                    <m:sSub>
                      <m:sSubPr>
                        <m:ctrlPr>
                          <a:rPr lang="en-US" altLang="zh-CN" sz="2400" i="1" dirty="0">
                            <a:latin typeface="Cambria Math"/>
                          </a:rPr>
                        </m:ctrlPr>
                      </m:sSubPr>
                      <m:e>
                        <m:r>
                          <a:rPr lang="en-US" altLang="zh-CN" sz="2400" i="1" dirty="0">
                            <a:latin typeface="Cambria Math"/>
                          </a:rPr>
                          <m:t>𝑣</m:t>
                        </m:r>
                      </m:e>
                      <m:sub>
                        <m:r>
                          <a:rPr lang="en-US" altLang="zh-CN" sz="2400" i="1" dirty="0">
                            <a:latin typeface="Cambria Math"/>
                          </a:rPr>
                          <m:t>1</m:t>
                        </m:r>
                      </m:sub>
                    </m:sSub>
                    <m:r>
                      <a:rPr lang="en-US" altLang="zh-CN" sz="2400" i="1" dirty="0">
                        <a:latin typeface="Cambria Math"/>
                      </a:rPr>
                      <m:t>,</m:t>
                    </m:r>
                    <m:sSub>
                      <m:sSubPr>
                        <m:ctrlPr>
                          <a:rPr lang="en-US" altLang="zh-CN" sz="2400" i="1" dirty="0">
                            <a:latin typeface="Cambria Math"/>
                          </a:rPr>
                        </m:ctrlPr>
                      </m:sSubPr>
                      <m:e>
                        <m:r>
                          <a:rPr lang="en-US" altLang="zh-CN" sz="2400" i="1" dirty="0">
                            <a:latin typeface="Cambria Math"/>
                          </a:rPr>
                          <m:t>𝑣</m:t>
                        </m:r>
                      </m:e>
                      <m:sub>
                        <m:r>
                          <a:rPr lang="en-US" altLang="zh-CN" sz="2400" i="1" dirty="0">
                            <a:latin typeface="Cambria Math"/>
                          </a:rPr>
                          <m:t>2</m:t>
                        </m:r>
                      </m:sub>
                    </m:sSub>
                    <m:r>
                      <a:rPr lang="en-US" altLang="zh-CN" sz="2400" i="1" dirty="0">
                        <a:latin typeface="Cambria Math"/>
                      </a:rPr>
                      <m:t>})</m:t>
                    </m:r>
                  </m:oMath>
                </a14:m>
                <a:r>
                  <a:rPr lang="en-US" altLang="zh-CN" sz="2400" dirty="0"/>
                  <a:t>.</a:t>
                </a:r>
                <a:endParaRPr lang="en-US" altLang="zh-CN" sz="2400" dirty="0" smtClean="0"/>
              </a:p>
              <a:p>
                <a:pPr lvl="1"/>
                <a14:m>
                  <m:oMath xmlns:m="http://schemas.openxmlformats.org/officeDocument/2006/math">
                    <m:sSub>
                      <m:sSubPr>
                        <m:ctrlPr>
                          <a:rPr lang="en-US" altLang="zh-CN" sz="2400" i="1" dirty="0" smtClean="0">
                            <a:latin typeface="Cambria Math"/>
                          </a:rPr>
                        </m:ctrlPr>
                      </m:sSubPr>
                      <m:e>
                        <m:r>
                          <a:rPr lang="en-US" altLang="zh-CN" sz="2400" i="1" dirty="0" smtClean="0">
                            <a:latin typeface="Cambria Math"/>
                          </a:rPr>
                          <m:t>𝐵</m:t>
                        </m:r>
                      </m:e>
                      <m:sub>
                        <m:r>
                          <a:rPr lang="en-US" altLang="zh-CN" sz="2400" i="1" dirty="0" smtClean="0">
                            <a:latin typeface="Cambria Math"/>
                          </a:rPr>
                          <m:t>2</m:t>
                        </m:r>
                      </m:sub>
                    </m:sSub>
                  </m:oMath>
                </a14:m>
                <a:r>
                  <a:rPr lang="en-US" altLang="zh-CN" sz="2400" dirty="0" smtClean="0"/>
                  <a:t> denotes a 2-dimensional hypersphere</a:t>
                </a:r>
                <a:endParaRPr lang="zh-CN" altLang="en-US" sz="24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114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16</a:t>
            </a:fld>
            <a:endParaRPr lang="zh-CN" altLang="en-US"/>
          </a:p>
        </p:txBody>
      </p:sp>
      <p:grpSp>
        <p:nvGrpSpPr>
          <p:cNvPr id="29" name="组合 28"/>
          <p:cNvGrpSpPr/>
          <p:nvPr/>
        </p:nvGrpSpPr>
        <p:grpSpPr>
          <a:xfrm>
            <a:off x="1029148" y="3292028"/>
            <a:ext cx="5631085" cy="3297469"/>
            <a:chOff x="812804" y="2766994"/>
            <a:chExt cx="6101496" cy="3572934"/>
          </a:xfrm>
        </p:grpSpPr>
        <p:grpSp>
          <p:nvGrpSpPr>
            <p:cNvPr id="5" name="组合 4"/>
            <p:cNvGrpSpPr/>
            <p:nvPr/>
          </p:nvGrpSpPr>
          <p:grpSpPr>
            <a:xfrm>
              <a:off x="812804" y="2766994"/>
              <a:ext cx="6101496" cy="3572934"/>
              <a:chOff x="265294" y="3025419"/>
              <a:chExt cx="6313552" cy="3697111"/>
            </a:xfrm>
          </p:grpSpPr>
          <p:cxnSp>
            <p:nvCxnSpPr>
              <p:cNvPr id="6" name="直接箭头连接符 5"/>
              <p:cNvCxnSpPr/>
              <p:nvPr/>
            </p:nvCxnSpPr>
            <p:spPr>
              <a:xfrm>
                <a:off x="1535294" y="5452530"/>
                <a:ext cx="284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1535294" y="3025419"/>
                <a:ext cx="0" cy="2427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535294" y="3831164"/>
                <a:ext cx="1772355" cy="162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1535294" y="3149596"/>
                <a:ext cx="1174044" cy="2302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93249" y="3764841"/>
                <a:ext cx="406400" cy="536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60603" y="4047063"/>
                <a:ext cx="335846" cy="440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27958" y="4270018"/>
                <a:ext cx="265291" cy="392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43293" y="4487330"/>
                <a:ext cx="21731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44514" y="4662308"/>
                <a:ext cx="177802" cy="259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517426" y="3533419"/>
                <a:ext cx="474134" cy="59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43264" y="4828818"/>
                <a:ext cx="158045" cy="186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763893" y="5015085"/>
                <a:ext cx="91723" cy="14340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855616" y="3997864"/>
                    <a:ext cx="1636885" cy="414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𝐶𝑜𝑛</m:t>
                          </m:r>
                          <m:r>
                            <a:rPr lang="en-US" altLang="zh-CN" b="0" i="1" dirty="0" smtClean="0">
                              <a:latin typeface="Cambria Math"/>
                            </a:rPr>
                            <m:t>𝑒</m:t>
                          </m:r>
                          <m:r>
                            <a:rPr lang="en-US" altLang="zh-CN" i="1" dirty="0" smtClean="0">
                              <a:latin typeface="Cambria Math"/>
                            </a:rPr>
                            <m:t>({</m:t>
                          </m:r>
                          <m:sSub>
                            <m:sSubPr>
                              <m:ctrlPr>
                                <a:rPr lang="en-US" altLang="zh-CN" b="0" i="1" dirty="0" smtClean="0">
                                  <a:latin typeface="Cambria Math"/>
                                </a:rPr>
                              </m:ctrlPr>
                            </m:sSubPr>
                            <m:e>
                              <m:r>
                                <a:rPr lang="en-US" altLang="zh-CN" b="0" i="1" dirty="0" smtClean="0">
                                  <a:latin typeface="Cambria Math"/>
                                </a:rPr>
                                <m:t>𝑣</m:t>
                              </m:r>
                            </m:e>
                            <m:sub>
                              <m:r>
                                <a:rPr lang="en-US" altLang="zh-CN" b="0" i="1" dirty="0" smtClean="0">
                                  <a:latin typeface="Cambria Math"/>
                                </a:rPr>
                                <m:t>1</m:t>
                              </m:r>
                            </m:sub>
                          </m:sSub>
                          <m:r>
                            <a:rPr lang="en-US" altLang="zh-CN" b="0" i="1" dirty="0" smtClean="0">
                              <a:latin typeface="Cambria Math"/>
                            </a:rPr>
                            <m:t>,</m:t>
                          </m:r>
                          <m:sSub>
                            <m:sSubPr>
                              <m:ctrlPr>
                                <a:rPr lang="en-US" altLang="zh-CN" b="0" i="1" dirty="0" smtClean="0">
                                  <a:latin typeface="Cambria Math"/>
                                </a:rPr>
                              </m:ctrlPr>
                            </m:sSubPr>
                            <m:e>
                              <m:r>
                                <a:rPr lang="en-US" altLang="zh-CN" b="0" i="1" dirty="0" smtClean="0">
                                  <a:latin typeface="Cambria Math"/>
                                </a:rPr>
                                <m:t>𝑣</m:t>
                              </m:r>
                            </m:e>
                            <m:sub>
                              <m:r>
                                <a:rPr lang="en-US" altLang="zh-CN" b="0" i="1" dirty="0" smtClean="0">
                                  <a:latin typeface="Cambria Math"/>
                                </a:rPr>
                                <m:t>2</m:t>
                              </m:r>
                            </m:sub>
                          </m:sSub>
                          <m:r>
                            <a:rPr lang="en-US" altLang="zh-CN" b="0" i="1" dirty="0" smtClean="0">
                              <a:latin typeface="Cambria Math"/>
                            </a:rPr>
                            <m:t>}</m:t>
                          </m:r>
                          <m:r>
                            <a:rPr lang="en-US" altLang="zh-CN" i="1" dirty="0" smtClean="0">
                              <a:latin typeface="Cambria Math"/>
                            </a:rPr>
                            <m:t>)</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855616" y="3997864"/>
                    <a:ext cx="1636885" cy="414094"/>
                  </a:xfrm>
                  <a:prstGeom prst="rect">
                    <a:avLst/>
                  </a:prstGeom>
                  <a:blipFill rotWithShape="1">
                    <a:blip r:embed="rId5"/>
                    <a:stretch>
                      <a:fillRect r="-11297"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07649" y="3702597"/>
                    <a:ext cx="487477" cy="307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dirty="0" smtClean="0">
                                  <a:latin typeface="Cambria Math"/>
                                </a:rPr>
                              </m:ctrlPr>
                            </m:sSubPr>
                            <m:e>
                              <m:r>
                                <a:rPr lang="en-US" altLang="zh-CN" sz="1400" b="0" i="1" dirty="0" smtClean="0">
                                  <a:latin typeface="Cambria Math"/>
                                </a:rPr>
                                <m:t>𝑣</m:t>
                              </m:r>
                            </m:e>
                            <m:sub>
                              <m:r>
                                <a:rPr lang="en-US" altLang="zh-CN" sz="1400" b="0" i="1" dirty="0" smtClean="0">
                                  <a:latin typeface="Cambria Math"/>
                                </a:rPr>
                                <m:t>2</m:t>
                              </m:r>
                            </m:sub>
                          </m:sSub>
                        </m:oMath>
                      </m:oMathPara>
                    </a14:m>
                    <a:endParaRPr lang="zh-CN" altLang="en-US"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307649" y="3702597"/>
                    <a:ext cx="487477" cy="307777"/>
                  </a:xfrm>
                  <a:prstGeom prst="rect">
                    <a:avLst/>
                  </a:prstGeom>
                  <a:blipFill rotWithShape="1">
                    <a:blip r:embed="rId6"/>
                    <a:stretch>
                      <a:fillRect/>
                    </a:stretch>
                  </a:blipFill>
                </p:spPr>
                <p:txBody>
                  <a:bodyPr/>
                  <a:lstStyle/>
                  <a:p>
                    <a:r>
                      <a:rPr lang="zh-CN" altLang="en-US">
                        <a:noFill/>
                      </a:rPr>
                      <a:t> </a:t>
                    </a:r>
                  </a:p>
                </p:txBody>
              </p:sp>
            </mc:Fallback>
          </mc:AlternateContent>
          <p:sp>
            <p:nvSpPr>
              <p:cNvPr id="20" name="椭圆 19"/>
              <p:cNvSpPr/>
              <p:nvPr/>
            </p:nvSpPr>
            <p:spPr>
              <a:xfrm>
                <a:off x="265294" y="4182530"/>
                <a:ext cx="2540000" cy="2540000"/>
              </a:xfrm>
              <a:prstGeom prst="ellipse">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21" name="直接连接符 20"/>
              <p:cNvCxnSpPr/>
              <p:nvPr/>
            </p:nvCxnSpPr>
            <p:spPr>
              <a:xfrm flipV="1">
                <a:off x="2698053" y="4698996"/>
                <a:ext cx="803566" cy="2596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481099" y="4529506"/>
                    <a:ext cx="3097747" cy="345079"/>
                  </a:xfrm>
                  <a:prstGeom prst="rect">
                    <a:avLst/>
                  </a:prstGeom>
                  <a:noFill/>
                </p:spPr>
                <p:txBody>
                  <a:bodyPr wrap="square" rtlCol="0">
                    <a:spAutoFit/>
                  </a:bodyPr>
                  <a:lstStyle/>
                  <a:p>
                    <a14:m>
                      <m:oMath xmlns:m="http://schemas.openxmlformats.org/officeDocument/2006/math">
                        <m:sSub>
                          <m:sSubPr>
                            <m:ctrlPr>
                              <a:rPr lang="en-US" altLang="zh-CN" sz="1400" b="0" i="1" dirty="0" smtClean="0">
                                <a:latin typeface="Cambria Math"/>
                              </a:rPr>
                            </m:ctrlPr>
                          </m:sSubPr>
                          <m:e>
                            <m:r>
                              <a:rPr lang="en-US" altLang="zh-CN" sz="1400" i="1" dirty="0" smtClean="0">
                                <a:latin typeface="Cambria Math"/>
                              </a:rPr>
                              <m:t>𝐵</m:t>
                            </m:r>
                          </m:e>
                          <m:sub>
                            <m:r>
                              <a:rPr lang="en-US" altLang="zh-CN" sz="1400" b="0" i="1" dirty="0" smtClean="0">
                                <a:latin typeface="Cambria Math"/>
                              </a:rPr>
                              <m:t>2</m:t>
                            </m:r>
                          </m:sub>
                        </m:sSub>
                      </m:oMath>
                    </a14:m>
                    <a:r>
                      <a:rPr lang="en-US" altLang="zh-CN" sz="1400" dirty="0" smtClean="0"/>
                      <a:t>: 2-dimensional hypersphere</a:t>
                    </a:r>
                  </a:p>
                </p:txBody>
              </p:sp>
            </mc:Choice>
            <mc:Fallback xmlns="">
              <p:sp>
                <p:nvSpPr>
                  <p:cNvPr id="22" name="TextBox 21"/>
                  <p:cNvSpPr txBox="1">
                    <a:spLocks noRot="1" noChangeAspect="1" noMove="1" noResize="1" noEditPoints="1" noAdjustHandles="1" noChangeArrowheads="1" noChangeShapeType="1" noTextEdit="1"/>
                  </p:cNvSpPr>
                  <p:nvPr/>
                </p:nvSpPr>
                <p:spPr>
                  <a:xfrm>
                    <a:off x="3481099" y="4529506"/>
                    <a:ext cx="3097747" cy="345079"/>
                  </a:xfrm>
                  <a:prstGeom prst="rect">
                    <a:avLst/>
                  </a:prstGeom>
                  <a:blipFill rotWithShape="1">
                    <a:blip r:embed="rId7"/>
                    <a:stretch>
                      <a:fillRect t="-1961"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167220" y="5416314"/>
                    <a:ext cx="487477" cy="307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latin typeface="Cambria Math"/>
                            </a:rPr>
                            <m:t>𝑂</m:t>
                          </m:r>
                        </m:oMath>
                      </m:oMathPara>
                    </a14:m>
                    <a:endParaRPr lang="zh-CN" altLang="en-US"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67220" y="5416314"/>
                    <a:ext cx="487477" cy="307778"/>
                  </a:xfrm>
                  <a:prstGeom prst="rect">
                    <a:avLst/>
                  </a:prstGeom>
                  <a:blipFill rotWithShape="1">
                    <a:blip r:embed="rId8"/>
                    <a:stretch>
                      <a:fillRect/>
                    </a:stretch>
                  </a:blipFill>
                </p:spPr>
                <p:txBody>
                  <a:bodyPr/>
                  <a:lstStyle/>
                  <a:p>
                    <a:r>
                      <a:rPr lang="zh-CN" altLang="en-US">
                        <a:noFill/>
                      </a:rPr>
                      <a:t> </a:t>
                    </a:r>
                  </a:p>
                </p:txBody>
              </p:sp>
            </mc:Fallback>
          </mc:AlternateContent>
        </p:grpSp>
        <p:cxnSp>
          <p:nvCxnSpPr>
            <p:cNvPr id="25" name="直接箭头连接符 24"/>
            <p:cNvCxnSpPr/>
            <p:nvPr/>
          </p:nvCxnSpPr>
          <p:spPr>
            <a:xfrm>
              <a:off x="2040148" y="5112585"/>
              <a:ext cx="896726" cy="87145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2626839">
                  <a:off x="2023875" y="5532957"/>
                  <a:ext cx="957954" cy="400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𝑟</m:t>
                        </m:r>
                        <m:r>
                          <a:rPr lang="en-US" altLang="zh-CN" i="1" dirty="0" smtClean="0">
                            <a:latin typeface="Cambria Math"/>
                          </a:rPr>
                          <m:t>=1</m:t>
                        </m:r>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rot="2626839">
                  <a:off x="2023875" y="5532957"/>
                  <a:ext cx="957954" cy="400185"/>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90511" y="2937290"/>
                  <a:ext cx="471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dirty="0" smtClean="0">
                                <a:latin typeface="Cambria Math"/>
                              </a:rPr>
                            </m:ctrlPr>
                          </m:sSubPr>
                          <m:e>
                            <m:r>
                              <a:rPr lang="en-US" altLang="zh-CN" sz="1400" b="0" i="1" dirty="0" smtClean="0">
                                <a:latin typeface="Cambria Math"/>
                              </a:rPr>
                              <m:t>𝑣</m:t>
                            </m:r>
                          </m:e>
                          <m:sub>
                            <m:r>
                              <a:rPr lang="en-US" altLang="zh-CN" sz="1400" b="0" i="1" dirty="0" smtClean="0">
                                <a:latin typeface="Cambria Math"/>
                              </a:rPr>
                              <m:t>1</m:t>
                            </m:r>
                          </m:sub>
                        </m:sSub>
                      </m:oMath>
                    </m:oMathPara>
                  </a14:m>
                  <a:endParaRPr lang="zh-CN" alt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490511" y="2937290"/>
                  <a:ext cx="471104" cy="307777"/>
                </a:xfrm>
                <a:prstGeom prst="rect">
                  <a:avLst/>
                </a:prstGeom>
                <a:blipFill rotWithShape="1">
                  <a:blip r:embed="rId10"/>
                  <a:stretch>
                    <a:fillRect/>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3761495611"/>
      </p:ext>
    </p:extLst>
  </p:cSld>
  <p:clrMapOvr>
    <a:masterClrMapping/>
  </p:clrMapOvr>
  <p:transition spd="slow" advTm="18012">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Example in 2-d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b="1" i="1" u="sng" dirty="0" smtClean="0"/>
                  <a:t>Solid Angle</a:t>
                </a:r>
                <a:r>
                  <a:rPr lang="en-US" altLang="zh-CN" sz="2800" dirty="0"/>
                  <a:t>:</a:t>
                </a:r>
              </a:p>
              <a:p>
                <a:pPr lvl="1"/>
                <a:r>
                  <a:rPr lang="en-US" altLang="zh-CN" sz="2400" dirty="0" smtClean="0"/>
                  <a:t>Solid angle of a convex cone </a:t>
                </a:r>
                <a14:m>
                  <m:oMath xmlns:m="http://schemas.openxmlformats.org/officeDocument/2006/math">
                    <m:r>
                      <a:rPr lang="en-US" altLang="zh-CN" sz="2400" i="1" dirty="0" smtClean="0">
                        <a:latin typeface="Cambria Math"/>
                      </a:rPr>
                      <m:t>𝐶</m:t>
                    </m:r>
                  </m:oMath>
                </a14:m>
                <a:r>
                  <a:rPr lang="en-US" altLang="zh-CN" sz="2400" dirty="0" smtClean="0"/>
                  <a:t> (denoted by </a:t>
                </a:r>
                <a14:m>
                  <m:oMath xmlns:m="http://schemas.openxmlformats.org/officeDocument/2006/math">
                    <m:r>
                      <a:rPr lang="en-US" altLang="zh-CN" sz="2400" i="1">
                        <a:latin typeface="Cambria Math"/>
                      </a:rPr>
                      <m:t>𝑆𝐴</m:t>
                    </m:r>
                    <m:r>
                      <a:rPr lang="en-US" altLang="zh-CN" sz="2400" i="1">
                        <a:latin typeface="Cambria Math"/>
                      </a:rPr>
                      <m:t>(</m:t>
                    </m:r>
                    <m:r>
                      <a:rPr lang="en-US" altLang="zh-CN" sz="2400" b="0" i="1" smtClean="0">
                        <a:latin typeface="Cambria Math"/>
                      </a:rPr>
                      <m:t>𝐶</m:t>
                    </m:r>
                    <m:r>
                      <a:rPr lang="en-US" altLang="zh-CN" sz="2400" i="1">
                        <a:latin typeface="Cambria Math"/>
                      </a:rPr>
                      <m:t>)</m:t>
                    </m:r>
                  </m:oMath>
                </a14:m>
                <a:r>
                  <a:rPr lang="en-US" altLang="zh-CN" sz="2400" dirty="0" smtClean="0"/>
                  <a:t>) is defined to be the volume of the convex cone </a:t>
                </a:r>
                <a14:m>
                  <m:oMath xmlns:m="http://schemas.openxmlformats.org/officeDocument/2006/math">
                    <m:r>
                      <a:rPr lang="en-US" altLang="zh-CN" sz="2400" i="1" dirty="0" smtClean="0">
                        <a:latin typeface="Cambria Math"/>
                      </a:rPr>
                      <m:t>𝐶</m:t>
                    </m:r>
                  </m:oMath>
                </a14:m>
                <a:r>
                  <a:rPr lang="en-US" altLang="zh-CN" sz="2400" dirty="0" smtClean="0"/>
                  <a:t> (i.e., the </a:t>
                </a:r>
                <a:r>
                  <a:rPr lang="en-US" altLang="zh-CN" sz="2400" dirty="0"/>
                  <a:t>red </a:t>
                </a:r>
                <a:r>
                  <a:rPr lang="en-US" altLang="zh-CN" sz="2400" dirty="0" smtClean="0"/>
                  <a:t>shadow area where </a:t>
                </a:r>
                <a14:m>
                  <m:oMath xmlns:m="http://schemas.openxmlformats.org/officeDocument/2006/math">
                    <m:r>
                      <a:rPr lang="en-US" altLang="zh-CN" sz="2400" b="0" i="1" smtClean="0">
                        <a:latin typeface="Cambria Math"/>
                      </a:rPr>
                      <m:t>𝐶</m:t>
                    </m:r>
                    <m:r>
                      <a:rPr lang="en-US" altLang="zh-CN" sz="2400" b="0" i="1" smtClean="0">
                        <a:latin typeface="Cambria Math"/>
                      </a:rPr>
                      <m:t>=</m:t>
                    </m:r>
                    <m:r>
                      <a:rPr lang="en-US" altLang="zh-CN" sz="2400" b="0" i="1" smtClean="0">
                        <a:latin typeface="Cambria Math"/>
                      </a:rPr>
                      <m:t>𝐶𝑜𝑛𝑒</m:t>
                    </m:r>
                    <m:r>
                      <a:rPr lang="en-US" altLang="zh-CN" sz="2400" b="0" i="1" smtClean="0">
                        <a:latin typeface="Cambria Math"/>
                      </a:rPr>
                      <m:t>(</m:t>
                    </m:r>
                    <m:d>
                      <m:dPr>
                        <m:begChr m:val="{"/>
                        <m:endChr m:val="}"/>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𝑣</m:t>
                            </m:r>
                          </m:e>
                          <m:sub>
                            <m:r>
                              <a:rPr lang="en-US" altLang="zh-CN" sz="2400" b="0" i="1" smtClean="0">
                                <a:latin typeface="Cambria Math"/>
                              </a:rPr>
                              <m:t>1</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𝑣</m:t>
                            </m:r>
                          </m:e>
                          <m:sub>
                            <m:r>
                              <a:rPr lang="en-US" altLang="zh-CN" sz="2400" b="0" i="1" smtClean="0">
                                <a:latin typeface="Cambria Math"/>
                              </a:rPr>
                              <m:t>2</m:t>
                            </m:r>
                          </m:sub>
                        </m:sSub>
                      </m:e>
                    </m:d>
                    <m:r>
                      <a:rPr lang="en-US" altLang="zh-CN" sz="2400" b="0" i="1" smtClean="0">
                        <a:latin typeface="Cambria Math"/>
                      </a:rPr>
                      <m:t>)</m:t>
                    </m:r>
                  </m:oMath>
                </a14:m>
                <a:r>
                  <a:rPr lang="en-US" altLang="zh-CN" sz="2400" dirty="0" smtClean="0"/>
                  <a:t>).</a:t>
                </a:r>
                <a:endParaRPr lang="zh-CN" altLang="en-US" sz="2400" dirty="0"/>
              </a:p>
              <a:p>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114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17</a:t>
            </a:fld>
            <a:endParaRPr lang="zh-CN" altLang="en-US"/>
          </a:p>
        </p:txBody>
      </p:sp>
      <p:grpSp>
        <p:nvGrpSpPr>
          <p:cNvPr id="29" name="组合 28"/>
          <p:cNvGrpSpPr/>
          <p:nvPr/>
        </p:nvGrpSpPr>
        <p:grpSpPr>
          <a:xfrm>
            <a:off x="1092734" y="3284984"/>
            <a:ext cx="3839306" cy="3240360"/>
            <a:chOff x="1092734" y="3021989"/>
            <a:chExt cx="3839306" cy="3240360"/>
          </a:xfrm>
        </p:grpSpPr>
        <p:grpSp>
          <p:nvGrpSpPr>
            <p:cNvPr id="5" name="组合 4"/>
            <p:cNvGrpSpPr/>
            <p:nvPr/>
          </p:nvGrpSpPr>
          <p:grpSpPr>
            <a:xfrm>
              <a:off x="1092734" y="3021989"/>
              <a:ext cx="3839306" cy="3240360"/>
              <a:chOff x="265294" y="3249654"/>
              <a:chExt cx="4114800" cy="3472876"/>
            </a:xfrm>
          </p:grpSpPr>
          <p:cxnSp>
            <p:nvCxnSpPr>
              <p:cNvPr id="6" name="直接箭头连接符 5"/>
              <p:cNvCxnSpPr/>
              <p:nvPr/>
            </p:nvCxnSpPr>
            <p:spPr>
              <a:xfrm>
                <a:off x="1535294" y="5452530"/>
                <a:ext cx="284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1535294" y="3249654"/>
                <a:ext cx="8631" cy="2202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535294" y="4567682"/>
                <a:ext cx="965019" cy="884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1535294" y="4307159"/>
                <a:ext cx="587022" cy="11453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74081" y="4360069"/>
                <a:ext cx="219168" cy="3022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43293" y="4487330"/>
                <a:ext cx="21731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44514" y="4646378"/>
                <a:ext cx="177802" cy="2638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55616" y="4837284"/>
                <a:ext cx="145693" cy="1778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71042" y="4996256"/>
                <a:ext cx="91723" cy="1434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331692" y="3932178"/>
                    <a:ext cx="1636885" cy="395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𝐶𝑜𝑛</m:t>
                          </m:r>
                          <m:r>
                            <a:rPr lang="en-US" altLang="zh-CN" b="0" i="1" dirty="0" smtClean="0">
                              <a:latin typeface="Cambria Math"/>
                            </a:rPr>
                            <m:t>𝑒</m:t>
                          </m:r>
                          <m:r>
                            <a:rPr lang="en-US" altLang="zh-CN" i="1" dirty="0" smtClean="0">
                              <a:latin typeface="Cambria Math"/>
                            </a:rPr>
                            <m:t>({</m:t>
                          </m:r>
                          <m:sSub>
                            <m:sSubPr>
                              <m:ctrlPr>
                                <a:rPr lang="en-US" altLang="zh-CN" b="0" i="1" dirty="0" smtClean="0">
                                  <a:latin typeface="Cambria Math"/>
                                </a:rPr>
                              </m:ctrlPr>
                            </m:sSubPr>
                            <m:e>
                              <m:r>
                                <a:rPr lang="en-US" altLang="zh-CN" b="0" i="1" dirty="0" smtClean="0">
                                  <a:latin typeface="Cambria Math"/>
                                </a:rPr>
                                <m:t>𝑣</m:t>
                              </m:r>
                            </m:e>
                            <m:sub>
                              <m:r>
                                <a:rPr lang="en-US" altLang="zh-CN" b="0" i="1" dirty="0" smtClean="0">
                                  <a:latin typeface="Cambria Math"/>
                                </a:rPr>
                                <m:t>1</m:t>
                              </m:r>
                            </m:sub>
                          </m:sSub>
                          <m:r>
                            <a:rPr lang="en-US" altLang="zh-CN" b="0" i="1" dirty="0" smtClean="0">
                              <a:latin typeface="Cambria Math"/>
                            </a:rPr>
                            <m:t>,</m:t>
                          </m:r>
                          <m:sSub>
                            <m:sSubPr>
                              <m:ctrlPr>
                                <a:rPr lang="en-US" altLang="zh-CN" b="0" i="1" dirty="0" smtClean="0">
                                  <a:latin typeface="Cambria Math"/>
                                </a:rPr>
                              </m:ctrlPr>
                            </m:sSubPr>
                            <m:e>
                              <m:r>
                                <a:rPr lang="en-US" altLang="zh-CN" b="0" i="1" dirty="0" smtClean="0">
                                  <a:latin typeface="Cambria Math"/>
                                </a:rPr>
                                <m:t>𝑣</m:t>
                              </m:r>
                            </m:e>
                            <m:sub>
                              <m:r>
                                <a:rPr lang="en-US" altLang="zh-CN" b="0" i="1" dirty="0" smtClean="0">
                                  <a:latin typeface="Cambria Math"/>
                                </a:rPr>
                                <m:t>2</m:t>
                              </m:r>
                            </m:sub>
                          </m:sSub>
                          <m:r>
                            <a:rPr lang="en-US" altLang="zh-CN" b="0" i="1" dirty="0" smtClean="0">
                              <a:latin typeface="Cambria Math"/>
                            </a:rPr>
                            <m:t>}</m:t>
                          </m:r>
                          <m:r>
                            <a:rPr lang="en-US" altLang="zh-CN" i="1" dirty="0" smtClean="0">
                              <a:latin typeface="Cambria Math"/>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331692" y="3932178"/>
                    <a:ext cx="1636885" cy="395834"/>
                  </a:xfrm>
                  <a:prstGeom prst="rect">
                    <a:avLst/>
                  </a:prstGeom>
                  <a:blipFill rotWithShape="1">
                    <a:blip r:embed="rId5"/>
                    <a:stretch>
                      <a:fillRect r="-6400"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35294" y="4153271"/>
                    <a:ext cx="48747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dirty="0" smtClean="0">
                                  <a:latin typeface="Cambria Math"/>
                                </a:rPr>
                              </m:ctrlPr>
                            </m:sSubPr>
                            <m:e>
                              <m:r>
                                <a:rPr lang="en-US" altLang="zh-CN" sz="1400" b="0" i="1" dirty="0" smtClean="0">
                                  <a:latin typeface="Cambria Math"/>
                                </a:rPr>
                                <m:t>𝑣</m:t>
                              </m:r>
                            </m:e>
                            <m:sub>
                              <m:r>
                                <a:rPr lang="en-US" altLang="zh-CN" sz="1400" i="1" dirty="0" smtClean="0">
                                  <a:latin typeface="Cambria Math"/>
                                </a:rPr>
                                <m:t>1</m:t>
                              </m:r>
                            </m:sub>
                          </m:sSub>
                        </m:oMath>
                      </m:oMathPara>
                    </a14:m>
                    <a:endParaRPr lang="zh-CN" altLang="en-US"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535294" y="4153271"/>
                    <a:ext cx="487477" cy="307777"/>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23149" y="4413794"/>
                    <a:ext cx="48747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dirty="0" smtClean="0">
                                  <a:latin typeface="Cambria Math"/>
                                </a:rPr>
                              </m:ctrlPr>
                            </m:sSubPr>
                            <m:e>
                              <m:r>
                                <a:rPr lang="en-US" altLang="zh-CN" sz="1400" b="0" i="1" dirty="0" smtClean="0">
                                  <a:latin typeface="Cambria Math"/>
                                </a:rPr>
                                <m:t>𝑣</m:t>
                              </m:r>
                            </m:e>
                            <m:sub>
                              <m:r>
                                <a:rPr lang="en-US" altLang="zh-CN" sz="1400" b="0" i="1" dirty="0" smtClean="0">
                                  <a:latin typeface="Cambria Math"/>
                                </a:rPr>
                                <m:t>2</m:t>
                              </m:r>
                            </m:sub>
                          </m:sSub>
                        </m:oMath>
                      </m:oMathPara>
                    </a14:m>
                    <a:endParaRPr lang="zh-CN" altLang="en-US"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2623149" y="4413794"/>
                    <a:ext cx="487477" cy="307777"/>
                  </a:xfrm>
                  <a:prstGeom prst="rect">
                    <a:avLst/>
                  </a:prstGeom>
                  <a:blipFill rotWithShape="1">
                    <a:blip r:embed="rId7"/>
                    <a:stretch>
                      <a:fillRect/>
                    </a:stretch>
                  </a:blipFill>
                </p:spPr>
                <p:txBody>
                  <a:bodyPr/>
                  <a:lstStyle/>
                  <a:p>
                    <a:r>
                      <a:rPr lang="zh-CN" altLang="en-US">
                        <a:noFill/>
                      </a:rPr>
                      <a:t> </a:t>
                    </a:r>
                  </a:p>
                </p:txBody>
              </p:sp>
            </mc:Fallback>
          </mc:AlternateContent>
          <p:sp>
            <p:nvSpPr>
              <p:cNvPr id="18" name="椭圆 17"/>
              <p:cNvSpPr/>
              <p:nvPr/>
            </p:nvSpPr>
            <p:spPr>
              <a:xfrm>
                <a:off x="265294" y="4182530"/>
                <a:ext cx="2540000" cy="2540000"/>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19" name="直接连接符 18"/>
              <p:cNvCxnSpPr/>
              <p:nvPr/>
            </p:nvCxnSpPr>
            <p:spPr>
              <a:xfrm flipV="1">
                <a:off x="2698053" y="4698996"/>
                <a:ext cx="803566" cy="2596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481100" y="4529507"/>
                    <a:ext cx="48747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dirty="0" smtClean="0">
                                  <a:latin typeface="Cambria Math"/>
                                </a:rPr>
                              </m:ctrlPr>
                            </m:sSubPr>
                            <m:e>
                              <m:r>
                                <a:rPr lang="en-US" altLang="zh-CN" sz="1400" i="1" dirty="0" smtClean="0">
                                  <a:latin typeface="Cambria Math"/>
                                </a:rPr>
                                <m:t>𝐵</m:t>
                              </m:r>
                            </m:e>
                            <m:sub>
                              <m:r>
                                <a:rPr lang="en-US" altLang="zh-CN" sz="1400" b="0" i="1" dirty="0" smtClean="0">
                                  <a:latin typeface="Cambria Math"/>
                                </a:rPr>
                                <m:t>2</m:t>
                              </m:r>
                            </m:sub>
                          </m:sSub>
                        </m:oMath>
                      </m:oMathPara>
                    </a14:m>
                    <a:endParaRPr lang="en-US" altLang="zh-CN" sz="1400" dirty="0" smtClean="0"/>
                  </a:p>
                </p:txBody>
              </p:sp>
            </mc:Choice>
            <mc:Fallback xmlns="">
              <p:sp>
                <p:nvSpPr>
                  <p:cNvPr id="69" name="TextBox 68"/>
                  <p:cNvSpPr txBox="1">
                    <a:spLocks noRot="1" noChangeAspect="1" noMove="1" noResize="1" noEditPoints="1" noAdjustHandles="1" noChangeArrowheads="1" noChangeShapeType="1" noTextEdit="1"/>
                  </p:cNvSpPr>
                  <p:nvPr/>
                </p:nvSpPr>
                <p:spPr>
                  <a:xfrm>
                    <a:off x="3481100" y="4529507"/>
                    <a:ext cx="487477" cy="307777"/>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93769" y="5430483"/>
                    <a:ext cx="48747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latin typeface="Cambria Math"/>
                            </a:rPr>
                            <m:t>𝑂</m:t>
                          </m:r>
                        </m:oMath>
                      </m:oMathPara>
                    </a14:m>
                    <a:endParaRPr lang="zh-CN" alt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093769" y="5430483"/>
                    <a:ext cx="487477" cy="307777"/>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22" name="直接连接符 21"/>
              <p:cNvCxnSpPr/>
              <p:nvPr/>
            </p:nvCxnSpPr>
            <p:spPr>
              <a:xfrm>
                <a:off x="1688723" y="5139661"/>
                <a:ext cx="75170" cy="1086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628768" y="5273011"/>
                <a:ext cx="37585" cy="543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直接箭头连接符 24"/>
            <p:cNvCxnSpPr>
              <a:endCxn id="18" idx="5"/>
            </p:cNvCxnSpPr>
            <p:nvPr/>
          </p:nvCxnSpPr>
          <p:spPr>
            <a:xfrm>
              <a:off x="2285758" y="5077378"/>
              <a:ext cx="829848" cy="83790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2667696">
                  <a:off x="2213320" y="5400394"/>
                  <a:ext cx="726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𝑟</m:t>
                        </m:r>
                        <m:r>
                          <a:rPr lang="en-US" altLang="zh-CN" i="1" dirty="0" smtClean="0">
                            <a:latin typeface="Cambria Math"/>
                          </a:rPr>
                          <m:t>=1</m:t>
                        </m:r>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rot="2667696">
                  <a:off x="2213320" y="5400394"/>
                  <a:ext cx="726522" cy="369332"/>
                </a:xfrm>
                <a:prstGeom prst="rect">
                  <a:avLst/>
                </a:prstGeom>
                <a:blipFill rotWithShape="1">
                  <a:blip r:embed="rId10"/>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3604872" y="5606973"/>
                <a:ext cx="4387003" cy="679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𝑺𝑨</m:t>
                      </m:r>
                      <m:d>
                        <m:dPr>
                          <m:ctrlPr>
                            <a:rPr lang="en-US" altLang="zh-CN" b="1" i="1" smtClean="0">
                              <a:latin typeface="Cambria Math"/>
                            </a:rPr>
                          </m:ctrlPr>
                        </m:dPr>
                        <m:e>
                          <m:d>
                            <m:dPr>
                              <m:begChr m:val="{"/>
                              <m:endChr m:val="}"/>
                              <m:ctrlPr>
                                <a:rPr lang="en-US" altLang="zh-CN" b="1" i="1" smtClean="0">
                                  <a:latin typeface="Cambria Math"/>
                                </a:rPr>
                              </m:ctrlPr>
                            </m:dPr>
                            <m:e>
                              <m:sSub>
                                <m:sSubPr>
                                  <m:ctrlPr>
                                    <a:rPr lang="en-US" altLang="zh-CN" b="1" i="1" smtClean="0">
                                      <a:latin typeface="Cambria Math"/>
                                    </a:rPr>
                                  </m:ctrlPr>
                                </m:sSubPr>
                                <m:e>
                                  <m:r>
                                    <a:rPr lang="en-US" altLang="zh-CN" b="1" i="1" smtClean="0">
                                      <a:latin typeface="Cambria Math"/>
                                    </a:rPr>
                                    <m:t>𝒗</m:t>
                                  </m:r>
                                </m:e>
                                <m:sub>
                                  <m:r>
                                    <a:rPr lang="en-US" altLang="zh-CN" b="1" i="1" smtClean="0">
                                      <a:latin typeface="Cambria Math"/>
                                    </a:rPr>
                                    <m:t>𝟏</m:t>
                                  </m:r>
                                </m:sub>
                              </m:sSub>
                              <m:r>
                                <a:rPr lang="en-US" altLang="zh-CN" b="1" i="1" smtClean="0">
                                  <a:latin typeface="Cambria Math"/>
                                </a:rPr>
                                <m:t>,</m:t>
                              </m:r>
                              <m:sSub>
                                <m:sSubPr>
                                  <m:ctrlPr>
                                    <a:rPr lang="en-US" altLang="zh-CN" b="1" i="1" smtClean="0">
                                      <a:latin typeface="Cambria Math"/>
                                    </a:rPr>
                                  </m:ctrlPr>
                                </m:sSubPr>
                                <m:e>
                                  <m:r>
                                    <a:rPr lang="en-US" altLang="zh-CN" b="1" i="1" smtClean="0">
                                      <a:latin typeface="Cambria Math"/>
                                    </a:rPr>
                                    <m:t>𝒗</m:t>
                                  </m:r>
                                </m:e>
                                <m:sub>
                                  <m:r>
                                    <a:rPr lang="en-US" altLang="zh-CN" b="1" i="1" smtClean="0">
                                      <a:latin typeface="Cambria Math"/>
                                    </a:rPr>
                                    <m:t>𝟐</m:t>
                                  </m:r>
                                </m:sub>
                              </m:sSub>
                            </m:e>
                          </m:d>
                        </m:e>
                      </m:d>
                      <m:r>
                        <a:rPr lang="en-US" altLang="zh-CN" b="0" i="1" smtClean="0">
                          <a:latin typeface="Cambria Math"/>
                        </a:rPr>
                        <m:t>=</m:t>
                      </m:r>
                      <m:f>
                        <m:fPr>
                          <m:ctrlPr>
                            <a:rPr lang="en-US" altLang="zh-CN" i="1">
                              <a:latin typeface="Cambria Math"/>
                            </a:rPr>
                          </m:ctrlPr>
                        </m:fPr>
                        <m:num>
                          <m:r>
                            <a:rPr lang="en-US" altLang="zh-CN" i="1">
                              <a:latin typeface="Cambria Math"/>
                            </a:rPr>
                            <m:t>𝑉𝑜</m:t>
                          </m:r>
                          <m:sSub>
                            <m:sSubPr>
                              <m:ctrlPr>
                                <a:rPr lang="en-US" altLang="zh-CN" i="1">
                                  <a:latin typeface="Cambria Math"/>
                                </a:rPr>
                              </m:ctrlPr>
                            </m:sSubPr>
                            <m:e>
                              <m:r>
                                <a:rPr lang="en-US" altLang="zh-CN" i="1">
                                  <a:latin typeface="Cambria Math"/>
                                </a:rPr>
                                <m:t>𝑙</m:t>
                              </m:r>
                            </m:e>
                            <m:sub>
                              <m:r>
                                <a:rPr lang="en-US" altLang="zh-CN" i="1">
                                  <a:latin typeface="Cambria Math"/>
                                </a:rPr>
                                <m:t>𝑑</m:t>
                              </m:r>
                            </m:sub>
                          </m:sSub>
                          <m:r>
                            <a:rPr lang="en-US" altLang="zh-CN" i="1">
                              <a:latin typeface="Cambria Math"/>
                            </a:rPr>
                            <m:t>(</m:t>
                          </m:r>
                          <m:r>
                            <a:rPr lang="en-US" altLang="zh-CN" b="0" i="1" smtClean="0">
                              <a:latin typeface="Cambria Math"/>
                            </a:rPr>
                            <m:t>𝐶𝑜𝑛𝑣</m:t>
                          </m:r>
                          <m:r>
                            <a:rPr lang="en-US" altLang="zh-CN" b="0" i="1" smtClean="0">
                              <a:latin typeface="Cambria Math"/>
                            </a:rPr>
                            <m:t>(</m:t>
                          </m:r>
                          <m:d>
                            <m:dPr>
                              <m:begChr m:val="{"/>
                              <m:endChr m:val="}"/>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𝑣</m:t>
                                  </m:r>
                                </m:e>
                                <m:sub>
                                  <m:r>
                                    <a:rPr lang="en-US" altLang="zh-CN" b="0" i="1" smtClean="0">
                                      <a:latin typeface="Cambria Math"/>
                                    </a:rPr>
                                    <m:t>1</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m:t>
                          </m:r>
                          <m:r>
                            <a:rPr lang="en-US" altLang="zh-CN" i="1">
                              <a:latin typeface="Cambria Math"/>
                              <a:ea typeface="Cambria Math"/>
                            </a:rPr>
                            <m:t>∩</m:t>
                          </m:r>
                          <m:sSub>
                            <m:sSubPr>
                              <m:ctrlPr>
                                <a:rPr lang="en-US" altLang="zh-CN" i="1">
                                  <a:latin typeface="Cambria Math"/>
                                  <a:ea typeface="Cambria Math"/>
                                </a:rPr>
                              </m:ctrlPr>
                            </m:sSubPr>
                            <m:e>
                              <m:r>
                                <a:rPr lang="en-US" altLang="zh-CN" b="1" i="1">
                                  <a:latin typeface="Cambria Math"/>
                                  <a:ea typeface="Cambria Math"/>
                                </a:rPr>
                                <m:t>𝑩</m:t>
                              </m:r>
                            </m:e>
                            <m:sub>
                              <m:r>
                                <a:rPr lang="en-US" altLang="zh-CN" b="0" i="1" smtClean="0">
                                  <a:latin typeface="Cambria Math"/>
                                  <a:ea typeface="Cambria Math"/>
                                </a:rPr>
                                <m:t>2</m:t>
                              </m:r>
                            </m:sub>
                          </m:sSub>
                          <m:r>
                            <a:rPr lang="en-US" altLang="zh-CN" i="1">
                              <a:latin typeface="Cambria Math"/>
                              <a:ea typeface="Cambria Math"/>
                            </a:rPr>
                            <m:t>)</m:t>
                          </m:r>
                        </m:num>
                        <m:den>
                          <m:r>
                            <a:rPr lang="en-US" altLang="zh-CN" i="1">
                              <a:latin typeface="Cambria Math"/>
                            </a:rPr>
                            <m:t>𝑉𝑜</m:t>
                          </m:r>
                          <m:sSub>
                            <m:sSubPr>
                              <m:ctrlPr>
                                <a:rPr lang="en-US" altLang="zh-CN" i="1">
                                  <a:latin typeface="Cambria Math"/>
                                </a:rPr>
                              </m:ctrlPr>
                            </m:sSubPr>
                            <m:e>
                              <m:r>
                                <a:rPr lang="en-US" altLang="zh-CN" i="1">
                                  <a:latin typeface="Cambria Math"/>
                                </a:rPr>
                                <m:t>𝑙</m:t>
                              </m:r>
                            </m:e>
                            <m:sub>
                              <m:r>
                                <a:rPr lang="en-US" altLang="zh-CN" i="1">
                                  <a:latin typeface="Cambria Math"/>
                                </a:rPr>
                                <m:t>𝑑</m:t>
                              </m:r>
                            </m:sub>
                          </m:sSub>
                          <m:r>
                            <a:rPr lang="en-US" altLang="zh-CN" i="1">
                              <a:latin typeface="Cambria Math"/>
                            </a:rPr>
                            <m:t>(</m:t>
                          </m:r>
                          <m:sSub>
                            <m:sSubPr>
                              <m:ctrlPr>
                                <a:rPr lang="en-US" altLang="zh-CN" i="1">
                                  <a:latin typeface="Cambria Math"/>
                                </a:rPr>
                              </m:ctrlPr>
                            </m:sSubPr>
                            <m:e>
                              <m:r>
                                <a:rPr lang="en-US" altLang="zh-CN" b="1" i="1">
                                  <a:latin typeface="Cambria Math"/>
                                </a:rPr>
                                <m:t>𝑩</m:t>
                              </m:r>
                            </m:e>
                            <m:sub>
                              <m:r>
                                <a:rPr lang="en-US" altLang="zh-CN" b="0" i="1" smtClean="0">
                                  <a:latin typeface="Cambria Math"/>
                                </a:rPr>
                                <m:t>2</m:t>
                              </m:r>
                            </m:sub>
                          </m:sSub>
                          <m:r>
                            <a:rPr lang="en-US" altLang="zh-CN" i="1">
                              <a:latin typeface="Cambria Math"/>
                            </a:rPr>
                            <m:t>)</m:t>
                          </m:r>
                        </m:den>
                      </m:f>
                    </m:oMath>
                  </m:oMathPara>
                </a14:m>
                <a:endParaRPr lang="zh-CN"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604872" y="5606973"/>
                <a:ext cx="4387003" cy="679610"/>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529997725"/>
      </p:ext>
    </p:extLst>
  </p:cSld>
  <p:clrMapOvr>
    <a:masterClrMapping/>
  </p:clrMapOvr>
  <p:transition spd="slow" advTm="15875">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p:sp>
        <p:nvSpPr>
          <p:cNvPr id="3" name="内容占位符 2"/>
          <p:cNvSpPr>
            <a:spLocks noGrp="1"/>
          </p:cNvSpPr>
          <p:nvPr>
            <p:ph idx="1"/>
          </p:nvPr>
        </p:nvSpPr>
        <p:spPr/>
        <p:txBody>
          <a:bodyPr/>
          <a:lstStyle/>
          <a:p>
            <a:r>
              <a:rPr lang="en-US" altLang="zh-CN" sz="2800" dirty="0" smtClean="0"/>
              <a:t>We </a:t>
            </a:r>
            <a:r>
              <a:rPr lang="en-US" altLang="zh-CN" sz="2800" dirty="0"/>
              <a:t>have just given a formal definition of the solid angle</a:t>
            </a:r>
            <a:r>
              <a:rPr lang="en-US" altLang="zh-CN" sz="2800" dirty="0" smtClean="0"/>
              <a:t>.</a:t>
            </a:r>
            <a:endParaRPr lang="en-US" altLang="zh-CN" sz="2800" dirty="0"/>
          </a:p>
          <a:p>
            <a:r>
              <a:rPr lang="en-US" altLang="zh-CN" sz="2800" dirty="0" smtClean="0"/>
              <a:t>Next</a:t>
            </a:r>
            <a:r>
              <a:rPr lang="en-US" altLang="zh-CN" sz="2800" dirty="0"/>
              <a:t>, we will present our new concept called </a:t>
            </a:r>
            <a:r>
              <a:rPr lang="en-US" altLang="zh-CN" sz="2800" dirty="0" smtClean="0"/>
              <a:t>“</a:t>
            </a:r>
            <a:r>
              <a:rPr lang="en-US" altLang="zh-CN" sz="2800" b="1" dirty="0" smtClean="0">
                <a:solidFill>
                  <a:srgbClr val="FF0000"/>
                </a:solidFill>
              </a:rPr>
              <a:t>hitting </a:t>
            </a:r>
            <a:r>
              <a:rPr lang="en-US" altLang="zh-CN" sz="2800" b="1" dirty="0">
                <a:solidFill>
                  <a:srgbClr val="FF0000"/>
                </a:solidFill>
              </a:rPr>
              <a:t>solid </a:t>
            </a:r>
            <a:r>
              <a:rPr lang="en-US" altLang="zh-CN" sz="2800" b="1" dirty="0" smtClean="0">
                <a:solidFill>
                  <a:srgbClr val="FF0000"/>
                </a:solidFill>
              </a:rPr>
              <a:t>angle</a:t>
            </a:r>
            <a:r>
              <a:rPr lang="en-US" altLang="zh-CN" sz="2800" dirty="0" smtClean="0"/>
              <a:t>”, one </a:t>
            </a:r>
            <a:r>
              <a:rPr lang="en-US" altLang="zh-CN" sz="2800" dirty="0"/>
              <a:t>component of our problem.</a:t>
            </a:r>
          </a:p>
          <a:p>
            <a:r>
              <a:rPr lang="en-US" altLang="zh-CN" sz="2800" dirty="0" smtClean="0"/>
              <a:t>After </a:t>
            </a:r>
            <a:r>
              <a:rPr lang="en-US" altLang="zh-CN" sz="2800" dirty="0"/>
              <a:t>that, we will give the relationship between the solid </a:t>
            </a:r>
            <a:r>
              <a:rPr lang="en-US" altLang="zh-CN" sz="2800" dirty="0" smtClean="0"/>
              <a:t>angle and </a:t>
            </a:r>
            <a:r>
              <a:rPr lang="en-US" altLang="zh-CN" sz="2800" dirty="0"/>
              <a:t>the hitting solid angle</a:t>
            </a:r>
            <a:r>
              <a:rPr lang="en-US" altLang="zh-CN" sz="2800" dirty="0" smtClean="0"/>
              <a:t>.</a:t>
            </a:r>
            <a:endParaRPr lang="en-US" altLang="zh-CN" sz="2800" dirty="0"/>
          </a:p>
          <a:p>
            <a:endParaRPr lang="zh-CN" altLang="en-US" dirty="0"/>
          </a:p>
        </p:txBody>
      </p:sp>
      <p:sp>
        <p:nvSpPr>
          <p:cNvPr id="4" name="灯片编号占位符 3"/>
          <p:cNvSpPr>
            <a:spLocks noGrp="1"/>
          </p:cNvSpPr>
          <p:nvPr>
            <p:ph type="sldNum" sz="quarter" idx="12"/>
          </p:nvPr>
        </p:nvSpPr>
        <p:spPr/>
        <p:txBody>
          <a:bodyPr/>
          <a:lstStyle/>
          <a:p>
            <a:fld id="{4D52EBF8-6EF0-4B01-B3D7-FE444BF8DA43}" type="slidenum">
              <a:rPr lang="zh-CN" altLang="en-US" smtClean="0"/>
              <a:t>18</a:t>
            </a:fld>
            <a:endParaRPr lang="zh-CN" altLang="en-US"/>
          </a:p>
        </p:txBody>
      </p:sp>
    </p:spTree>
    <p:extLst>
      <p:ext uri="{BB962C8B-B14F-4D97-AF65-F5344CB8AC3E}">
        <p14:creationId xmlns:p14="http://schemas.microsoft.com/office/powerpoint/2010/main" val="1070780106"/>
      </p:ext>
    </p:extLst>
  </p:cSld>
  <p:clrMapOvr>
    <a:masterClrMapping/>
  </p:clrMapOvr>
  <p:transition spd="slow" advTm="11728">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193476" y="3882448"/>
            <a:ext cx="2541500" cy="2232117"/>
            <a:chOff x="1193476" y="3882448"/>
            <a:chExt cx="2541500" cy="2232117"/>
          </a:xfrm>
        </p:grpSpPr>
        <p:cxnSp>
          <p:nvCxnSpPr>
            <p:cNvPr id="6" name="直接连接符 5"/>
            <p:cNvCxnSpPr>
              <a:stCxn id="14" idx="6"/>
            </p:cNvCxnSpPr>
            <p:nvPr/>
          </p:nvCxnSpPr>
          <p:spPr>
            <a:xfrm>
              <a:off x="1564644" y="3912809"/>
              <a:ext cx="678494" cy="268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6" idx="4"/>
            </p:cNvCxnSpPr>
            <p:nvPr/>
          </p:nvCxnSpPr>
          <p:spPr>
            <a:xfrm flipV="1">
              <a:off x="3707904" y="5708819"/>
              <a:ext cx="0" cy="36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223628" y="3912809"/>
              <a:ext cx="269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6"/>
              <a:endCxn id="10" idx="1"/>
            </p:cNvCxnSpPr>
            <p:nvPr/>
          </p:nvCxnSpPr>
          <p:spPr>
            <a:xfrm>
              <a:off x="2051720" y="4101931"/>
              <a:ext cx="910645" cy="691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16" idx="1"/>
            </p:cNvCxnSpPr>
            <p:nvPr/>
          </p:nvCxnSpPr>
          <p:spPr>
            <a:xfrm>
              <a:off x="2709333" y="4496285"/>
              <a:ext cx="973112" cy="1151071"/>
            </a:xfrm>
            <a:prstGeom prst="line">
              <a:avLst/>
            </a:prstGeom>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662968" y="604255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28" name="椭圆 27"/>
            <p:cNvSpPr/>
            <p:nvPr/>
          </p:nvSpPr>
          <p:spPr>
            <a:xfrm>
              <a:off x="1193476" y="3882448"/>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400" dirty="0" smtClean="0"/>
                  <a:t>Drawing a </a:t>
                </a:r>
                <a:r>
                  <a:rPr lang="en-US" altLang="zh-CN" sz="2400" dirty="0"/>
                  <a:t>perpendicular </a:t>
                </a:r>
                <a:r>
                  <a:rPr lang="en-US" altLang="zh-CN" sz="2400" dirty="0" smtClean="0"/>
                  <a:t>vector, namely </a:t>
                </a:r>
                <a:r>
                  <a:rPr lang="en-US" altLang="zh-CN" sz="2400" i="1" dirty="0" smtClean="0">
                    <a:solidFill>
                      <a:srgbClr val="FF0000"/>
                    </a:solidFill>
                  </a:rPr>
                  <a:t>a</a:t>
                </a:r>
                <a:r>
                  <a:rPr lang="en-US" altLang="zh-CN" sz="2400" dirty="0" smtClean="0"/>
                  <a:t> </a:t>
                </a:r>
                <a:r>
                  <a:rPr lang="en-US" altLang="zh-CN" sz="2400" i="1" dirty="0" smtClean="0">
                    <a:solidFill>
                      <a:srgbClr val="FF0000"/>
                    </a:solidFill>
                  </a:rPr>
                  <a:t>hitting vector</a:t>
                </a:r>
                <a:r>
                  <a:rPr lang="en-US" altLang="zh-CN" sz="2400" dirty="0" smtClean="0"/>
                  <a:t>,  </a:t>
                </a:r>
                <a:r>
                  <a:rPr lang="en-US" altLang="zh-CN" sz="2400" dirty="0"/>
                  <a:t>from the origin </a:t>
                </a:r>
                <a14:m>
                  <m:oMath xmlns:m="http://schemas.openxmlformats.org/officeDocument/2006/math">
                    <m:r>
                      <a:rPr lang="en-US" altLang="zh-CN" sz="2400" i="1" dirty="0">
                        <a:latin typeface="Cambria Math"/>
                      </a:rPr>
                      <m:t>𝑂</m:t>
                    </m:r>
                  </m:oMath>
                </a14:m>
                <a:r>
                  <a:rPr lang="en-US" altLang="zh-CN" sz="2400" dirty="0"/>
                  <a:t> to </a:t>
                </a:r>
                <a:r>
                  <a:rPr lang="en-US" altLang="zh-CN" sz="2400" dirty="0" smtClean="0"/>
                  <a:t>each facet of </a:t>
                </a:r>
                <a14:m>
                  <m:oMath xmlns:m="http://schemas.openxmlformats.org/officeDocument/2006/math">
                    <m:r>
                      <a:rPr lang="en-US" altLang="zh-CN" sz="2400" i="1" dirty="0" smtClean="0">
                        <a:latin typeface="Cambria Math"/>
                      </a:rPr>
                      <m:t>𝐶𝑜𝑛𝑣</m:t>
                    </m:r>
                    <m:r>
                      <a:rPr lang="en-US" altLang="zh-CN" sz="2400" i="1" dirty="0" smtClean="0">
                        <a:latin typeface="Cambria Math"/>
                      </a:rPr>
                      <m:t>(</m:t>
                    </m:r>
                    <m:r>
                      <a:rPr lang="en-US" altLang="zh-CN" sz="2400" i="1" dirty="0" smtClean="0">
                        <a:latin typeface="Cambria Math"/>
                      </a:rPr>
                      <m:t>𝐷</m:t>
                    </m:r>
                    <m:r>
                      <a:rPr lang="en-US" altLang="zh-CN" sz="2400" i="1" dirty="0" smtClean="0">
                        <a:latin typeface="Cambria Math"/>
                      </a:rPr>
                      <m:t>)</m:t>
                    </m:r>
                  </m:oMath>
                </a14:m>
                <a:r>
                  <a:rPr lang="en-US" altLang="zh-CN" sz="2400" dirty="0" smtClean="0"/>
                  <a:t>.</a:t>
                </a:r>
              </a:p>
              <a:p>
                <a:r>
                  <a:rPr lang="en-US" altLang="zh-CN" sz="2000" dirty="0" smtClean="0"/>
                  <a:t>There are 4 points on the surface of the convex hull in the example. The whole data space is </a:t>
                </a:r>
                <a:r>
                  <a:rPr lang="en-US" altLang="zh-CN" sz="2000" dirty="0"/>
                  <a:t>divided into </a:t>
                </a:r>
                <a14:m>
                  <m:oMath xmlns:m="http://schemas.openxmlformats.org/officeDocument/2006/math">
                    <m:r>
                      <a:rPr lang="en-US" altLang="zh-CN" sz="2000" b="0" i="1" smtClean="0">
                        <a:latin typeface="Cambria Math"/>
                      </a:rPr>
                      <m:t>4</m:t>
                    </m:r>
                  </m:oMath>
                </a14:m>
                <a:r>
                  <a:rPr lang="en-US" altLang="zh-CN" sz="2000" dirty="0" smtClean="0"/>
                  <a:t> partitions, each of which </a:t>
                </a:r>
                <a:r>
                  <a:rPr lang="en-US" altLang="zh-CN" sz="2000" dirty="0"/>
                  <a:t>is the cone of a </a:t>
                </a:r>
                <a:r>
                  <a:rPr lang="en-US" altLang="zh-CN" sz="2000" dirty="0" smtClean="0"/>
                  <a:t>point on the surface of the convex hull.</a:t>
                </a:r>
                <a:endParaRPr lang="zh-CN" altLang="en-US" sz="2000" dirty="0"/>
              </a:p>
              <a:p>
                <a:endParaRPr lang="en-US" altLang="zh-CN" sz="2800" dirty="0" smtClean="0"/>
              </a:p>
              <a:p>
                <a:pPr lvl="1"/>
                <a:endParaRPr lang="zh-CN" altLang="en-US" sz="2400" dirty="0" smtClean="0"/>
              </a:p>
              <a:p>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1017" r="-88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19</a:t>
            </a:fld>
            <a:endParaRPr lang="zh-CN" altLang="en-US"/>
          </a:p>
        </p:txBody>
      </p:sp>
      <p:grpSp>
        <p:nvGrpSpPr>
          <p:cNvPr id="53" name="组合 52"/>
          <p:cNvGrpSpPr/>
          <p:nvPr/>
        </p:nvGrpSpPr>
        <p:grpSpPr>
          <a:xfrm>
            <a:off x="772717" y="3630289"/>
            <a:ext cx="3115207" cy="2668942"/>
            <a:chOff x="772717" y="3630289"/>
            <a:chExt cx="3115207" cy="2668942"/>
          </a:xfrm>
        </p:grpSpPr>
        <p:cxnSp>
          <p:nvCxnSpPr>
            <p:cNvPr id="8" name="直接箭头连接符 7"/>
            <p:cNvCxnSpPr/>
            <p:nvPr/>
          </p:nvCxnSpPr>
          <p:spPr>
            <a:xfrm flipV="1">
              <a:off x="1223628" y="3630289"/>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223628" y="6078561"/>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72717" y="592989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𝑂</m:t>
                        </m:r>
                      </m:oMath>
                    </m:oMathPara>
                  </a14:m>
                  <a:endParaRPr lang="zh-CN"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72717" y="5929899"/>
                  <a:ext cx="432048" cy="369332"/>
                </a:xfrm>
                <a:prstGeom prst="rect">
                  <a:avLst/>
                </a:prstGeom>
                <a:blipFill rotWithShape="1">
                  <a:blip r:embed="rId5"/>
                  <a:stretch>
                    <a:fillRect/>
                  </a:stretch>
                </a:blipFill>
              </p:spPr>
              <p:txBody>
                <a:bodyPr/>
                <a:lstStyle/>
                <a:p>
                  <a:r>
                    <a:rPr lang="zh-CN" altLang="en-US">
                      <a:noFill/>
                    </a:rPr>
                    <a:t> </a:t>
                  </a:r>
                </a:p>
              </p:txBody>
            </p:sp>
          </mc:Fallback>
        </mc:AlternateContent>
      </p:grpSp>
      <p:cxnSp>
        <p:nvCxnSpPr>
          <p:cNvPr id="23" name="直接连接符 22"/>
          <p:cNvCxnSpPr/>
          <p:nvPr/>
        </p:nvCxnSpPr>
        <p:spPr>
          <a:xfrm flipV="1">
            <a:off x="1223628" y="4137935"/>
            <a:ext cx="919497" cy="194062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240769" y="4447446"/>
            <a:ext cx="1266273" cy="159511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223628" y="4624388"/>
            <a:ext cx="1600535" cy="145417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22" idx="2"/>
          </p:cNvCxnSpPr>
          <p:nvPr/>
        </p:nvCxnSpPr>
        <p:spPr>
          <a:xfrm flipV="1">
            <a:off x="1223628" y="6078561"/>
            <a:ext cx="2439340" cy="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8" idx="0"/>
          </p:cNvCxnSpPr>
          <p:nvPr/>
        </p:nvCxnSpPr>
        <p:spPr>
          <a:xfrm flipV="1">
            <a:off x="1212339" y="3882448"/>
            <a:ext cx="17141" cy="219611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074994" y="37513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1</m:t>
                          </m:r>
                        </m:sub>
                      </m:sSub>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074994" y="3751307"/>
                <a:ext cx="432048" cy="369332"/>
              </a:xfrm>
              <a:prstGeom prst="rect">
                <a:avLst/>
              </a:prstGeom>
              <a:blipFill rotWithShape="1">
                <a:blip r:embed="rId6"/>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23828" y="449628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2</m:t>
                          </m:r>
                        </m:sub>
                      </m:sSub>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23828" y="4496285"/>
                <a:ext cx="432048" cy="369332"/>
              </a:xfrm>
              <a:prstGeom prst="rect">
                <a:avLst/>
              </a:prstGeom>
              <a:blipFill rotWithShape="1">
                <a:blip r:embed="rId7"/>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24068" y="354347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5</m:t>
                          </m:r>
                        </m:sub>
                      </m:sSub>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524068" y="3543477"/>
                <a:ext cx="432048" cy="369332"/>
              </a:xfrm>
              <a:prstGeom prst="rect">
                <a:avLst/>
              </a:prstGeom>
              <a:blipFill rotWithShape="1">
                <a:blip r:embed="rId8"/>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82321" y="543048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6</m:t>
                          </m:r>
                        </m:sub>
                      </m:sSub>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782321" y="5430489"/>
                <a:ext cx="432048" cy="369332"/>
              </a:xfrm>
              <a:prstGeom prst="rect">
                <a:avLst/>
              </a:prstGeom>
              <a:blipFill rotWithShape="1">
                <a:blip r:embed="rId9"/>
                <a:stretch>
                  <a:fillRect b="-6667"/>
                </a:stretch>
              </a:blipFill>
            </p:spPr>
            <p:txBody>
              <a:bodyPr/>
              <a:lstStyle/>
              <a:p>
                <a:r>
                  <a:rPr lang="zh-CN" altLang="en-US">
                    <a:noFill/>
                  </a:rPr>
                  <a:t> </a:t>
                </a:r>
              </a:p>
            </p:txBody>
          </p:sp>
        </mc:Fallback>
      </mc:AlternateContent>
      <p:sp>
        <p:nvSpPr>
          <p:cNvPr id="10" name="椭圆 9"/>
          <p:cNvSpPr/>
          <p:nvPr/>
        </p:nvSpPr>
        <p:spPr>
          <a:xfrm>
            <a:off x="2951820" y="478241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7" name="椭圆 6"/>
          <p:cNvSpPr/>
          <p:nvPr/>
        </p:nvSpPr>
        <p:spPr>
          <a:xfrm>
            <a:off x="1979712" y="406592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椭圆 13"/>
          <p:cNvSpPr/>
          <p:nvPr/>
        </p:nvSpPr>
        <p:spPr>
          <a:xfrm>
            <a:off x="1492636" y="3876805"/>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6" name="椭圆 15"/>
          <p:cNvSpPr/>
          <p:nvPr/>
        </p:nvSpPr>
        <p:spPr>
          <a:xfrm>
            <a:off x="3671900" y="5636811"/>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52" name="组合 51"/>
          <p:cNvGrpSpPr/>
          <p:nvPr/>
        </p:nvGrpSpPr>
        <p:grpSpPr>
          <a:xfrm>
            <a:off x="5000406" y="3445623"/>
            <a:ext cx="3115207" cy="2853608"/>
            <a:chOff x="5000406" y="3445623"/>
            <a:chExt cx="3115207" cy="2853608"/>
          </a:xfrm>
        </p:grpSpPr>
        <p:cxnSp>
          <p:nvCxnSpPr>
            <p:cNvPr id="30" name="直接箭头连接符 29"/>
            <p:cNvCxnSpPr/>
            <p:nvPr/>
          </p:nvCxnSpPr>
          <p:spPr>
            <a:xfrm flipV="1">
              <a:off x="5451317" y="3630289"/>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451317" y="6078561"/>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6403780" y="3912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1</m:t>
                            </m:r>
                          </m:sub>
                        </m:sSub>
                      </m:oMath>
                    </m:oMathPara>
                  </a14:m>
                  <a:endParaRPr lang="zh-CN" alt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6403780" y="3912809"/>
                  <a:ext cx="432048" cy="369332"/>
                </a:xfrm>
                <a:prstGeom prst="rect">
                  <a:avLst/>
                </a:prstGeom>
                <a:blipFill rotWithShape="1">
                  <a:blip r:embed="rId10"/>
                  <a:stretch>
                    <a:fillRect r="-177465"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835828" y="418158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2</m:t>
                            </m:r>
                          </m:sub>
                        </m:sSub>
                      </m:oMath>
                    </m:oMathPara>
                  </a14:m>
                  <a:endParaRPr lang="zh-CN" alt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835828" y="4181581"/>
                  <a:ext cx="432048" cy="369332"/>
                </a:xfrm>
                <a:prstGeom prst="rect">
                  <a:avLst/>
                </a:prstGeom>
                <a:blipFill rotWithShape="1">
                  <a:blip r:embed="rId11"/>
                  <a:stretch>
                    <a:fillRect r="-178873"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535733" y="344562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5</m:t>
                            </m:r>
                          </m:sub>
                        </m:sSub>
                      </m:oMath>
                    </m:oMathPara>
                  </a14:m>
                  <a:endParaRPr lang="zh-CN"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535733" y="3445623"/>
                  <a:ext cx="432048" cy="369332"/>
                </a:xfrm>
                <a:prstGeom prst="rect">
                  <a:avLst/>
                </a:prstGeom>
                <a:blipFill rotWithShape="1">
                  <a:blip r:embed="rId12"/>
                  <a:stretch>
                    <a:fillRect r="-180282"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930929" y="5166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6</m:t>
                            </m:r>
                          </m:sub>
                        </m:sSub>
                      </m:oMath>
                    </m:oMathPara>
                  </a14:m>
                  <a:endParaRPr lang="zh-CN" alt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930929" y="5166809"/>
                  <a:ext cx="432048" cy="369332"/>
                </a:xfrm>
                <a:prstGeom prst="rect">
                  <a:avLst/>
                </a:prstGeom>
                <a:blipFill rotWithShape="1">
                  <a:blip r:embed="rId13"/>
                  <a:stretch>
                    <a:fillRect r="-177465"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000406" y="592989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𝑂</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5000406" y="5929899"/>
                  <a:ext cx="432048" cy="369332"/>
                </a:xfrm>
                <a:prstGeom prst="rect">
                  <a:avLst/>
                </a:prstGeom>
                <a:blipFill rotWithShape="1">
                  <a:blip r:embed="rId14"/>
                  <a:stretch>
                    <a:fillRect/>
                  </a:stretch>
                </a:blipFill>
              </p:spPr>
              <p:txBody>
                <a:bodyPr/>
                <a:lstStyle/>
                <a:p>
                  <a:r>
                    <a:rPr lang="zh-CN" altLang="en-US">
                      <a:noFill/>
                    </a:rPr>
                    <a:t> </a:t>
                  </a:r>
                </a:p>
              </p:txBody>
            </p:sp>
          </mc:Fallback>
        </mc:AlternateContent>
        <p:cxnSp>
          <p:nvCxnSpPr>
            <p:cNvPr id="37" name="直接连接符 36"/>
            <p:cNvCxnSpPr/>
            <p:nvPr/>
          </p:nvCxnSpPr>
          <p:spPr>
            <a:xfrm flipV="1">
              <a:off x="5451317" y="4137935"/>
              <a:ext cx="919497" cy="194062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468458" y="4447446"/>
              <a:ext cx="1266273" cy="159511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451317" y="4624388"/>
              <a:ext cx="1600535" cy="145417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451317" y="6078561"/>
              <a:ext cx="2439340" cy="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5451317" y="3948813"/>
              <a:ext cx="8570" cy="212974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2" name="右箭头 41"/>
          <p:cNvSpPr/>
          <p:nvPr/>
        </p:nvSpPr>
        <p:spPr>
          <a:xfrm>
            <a:off x="4113399" y="4447446"/>
            <a:ext cx="879962" cy="533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529997725"/>
      </p:ext>
    </p:extLst>
  </p:cSld>
  <p:clrMapOvr>
    <a:masterClrMapping/>
  </p:clrMapOvr>
  <p:transition spd="slow" advTm="2200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circle(in)">
                                      <p:cBhvr>
                                        <p:cTn id="38" dur="20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circle(in)">
                                      <p:cBhvr>
                                        <p:cTn id="43" dur="20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grpId="1" nodeType="clickEffect">
                                  <p:stCondLst>
                                    <p:cond delay="0"/>
                                  </p:stCondLst>
                                  <p:childTnLst>
                                    <p:animClr clrSpc="rgb" dir="cw">
                                      <p:cBhvr override="childStyle">
                                        <p:cTn id="47" dur="500" fill="hold"/>
                                        <p:tgtEl>
                                          <p:spTgt spid="14"/>
                                        </p:tgtEl>
                                        <p:attrNameLst>
                                          <p:attrName>style.color</p:attrName>
                                        </p:attrNameLst>
                                      </p:cBhvr>
                                      <p:to>
                                        <a:srgbClr val="FF0000"/>
                                      </p:to>
                                    </p:animClr>
                                    <p:animClr clrSpc="rgb" dir="cw">
                                      <p:cBhvr>
                                        <p:cTn id="48" dur="500" fill="hold"/>
                                        <p:tgtEl>
                                          <p:spTgt spid="14"/>
                                        </p:tgtEl>
                                        <p:attrNameLst>
                                          <p:attrName>fillcolor</p:attrName>
                                        </p:attrNameLst>
                                      </p:cBhvr>
                                      <p:to>
                                        <a:srgbClr val="FF0000"/>
                                      </p:to>
                                    </p:animClr>
                                    <p:set>
                                      <p:cBhvr>
                                        <p:cTn id="49" dur="500" fill="hold"/>
                                        <p:tgtEl>
                                          <p:spTgt spid="14"/>
                                        </p:tgtEl>
                                        <p:attrNameLst>
                                          <p:attrName>fill.type</p:attrName>
                                        </p:attrNameLst>
                                      </p:cBhvr>
                                      <p:to>
                                        <p:strVal val="solid"/>
                                      </p:to>
                                    </p:set>
                                    <p:set>
                                      <p:cBhvr>
                                        <p:cTn id="50" dur="500" fill="hold"/>
                                        <p:tgtEl>
                                          <p:spTgt spid="14"/>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par>
                                <p:cTn id="56" presetID="6"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2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grpId="1" nodeType="clickEffect">
                                  <p:stCondLst>
                                    <p:cond delay="0"/>
                                  </p:stCondLst>
                                  <p:childTnLst>
                                    <p:animClr clrSpc="rgb" dir="cw">
                                      <p:cBhvr override="childStyle">
                                        <p:cTn id="62" dur="500" fill="hold"/>
                                        <p:tgtEl>
                                          <p:spTgt spid="7"/>
                                        </p:tgtEl>
                                        <p:attrNameLst>
                                          <p:attrName>style.color</p:attrName>
                                        </p:attrNameLst>
                                      </p:cBhvr>
                                      <p:to>
                                        <a:srgbClr val="FF0000"/>
                                      </p:to>
                                    </p:animClr>
                                    <p:animClr clrSpc="rgb" dir="cw">
                                      <p:cBhvr>
                                        <p:cTn id="63" dur="500" fill="hold"/>
                                        <p:tgtEl>
                                          <p:spTgt spid="7"/>
                                        </p:tgtEl>
                                        <p:attrNameLst>
                                          <p:attrName>fillcolor</p:attrName>
                                        </p:attrNameLst>
                                      </p:cBhvr>
                                      <p:to>
                                        <a:srgbClr val="FF0000"/>
                                      </p:to>
                                    </p:animClr>
                                    <p:set>
                                      <p:cBhvr>
                                        <p:cTn id="64" dur="500" fill="hold"/>
                                        <p:tgtEl>
                                          <p:spTgt spid="7"/>
                                        </p:tgtEl>
                                        <p:attrNameLst>
                                          <p:attrName>fill.type</p:attrName>
                                        </p:attrNameLst>
                                      </p:cBhvr>
                                      <p:to>
                                        <p:strVal val="solid"/>
                                      </p:to>
                                    </p:set>
                                    <p:set>
                                      <p:cBhvr>
                                        <p:cTn id="65" dur="500" fill="hold"/>
                                        <p:tgtEl>
                                          <p:spTgt spid="7"/>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ircle(in)">
                                      <p:cBhvr>
                                        <p:cTn id="70" dur="2000"/>
                                        <p:tgtEl>
                                          <p:spTgt spid="23"/>
                                        </p:tgtEl>
                                      </p:cBhvr>
                                    </p:animEffect>
                                  </p:childTnLst>
                                </p:cTn>
                              </p:par>
                              <p:par>
                                <p:cTn id="71" presetID="6"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ircle(in)">
                                      <p:cBhvr>
                                        <p:cTn id="73" dur="20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9" presetClass="emph" presetSubtype="0" fill="hold" grpId="1" nodeType="clickEffect">
                                  <p:stCondLst>
                                    <p:cond delay="0"/>
                                  </p:stCondLst>
                                  <p:childTnLst>
                                    <p:animClr clrSpc="rgb" dir="cw">
                                      <p:cBhvr override="childStyle">
                                        <p:cTn id="77" dur="500" fill="hold"/>
                                        <p:tgtEl>
                                          <p:spTgt spid="10"/>
                                        </p:tgtEl>
                                        <p:attrNameLst>
                                          <p:attrName>style.color</p:attrName>
                                        </p:attrNameLst>
                                      </p:cBhvr>
                                      <p:to>
                                        <a:srgbClr val="FF0000"/>
                                      </p:to>
                                    </p:animClr>
                                    <p:animClr clrSpc="rgb" dir="cw">
                                      <p:cBhvr>
                                        <p:cTn id="78" dur="500" fill="hold"/>
                                        <p:tgtEl>
                                          <p:spTgt spid="10"/>
                                        </p:tgtEl>
                                        <p:attrNameLst>
                                          <p:attrName>fillcolor</p:attrName>
                                        </p:attrNameLst>
                                      </p:cBhvr>
                                      <p:to>
                                        <a:srgbClr val="FF0000"/>
                                      </p:to>
                                    </p:animClr>
                                    <p:set>
                                      <p:cBhvr>
                                        <p:cTn id="79" dur="500" fill="hold"/>
                                        <p:tgtEl>
                                          <p:spTgt spid="10"/>
                                        </p:tgtEl>
                                        <p:attrNameLst>
                                          <p:attrName>fill.type</p:attrName>
                                        </p:attrNameLst>
                                      </p:cBhvr>
                                      <p:to>
                                        <p:strVal val="solid"/>
                                      </p:to>
                                    </p:set>
                                    <p:set>
                                      <p:cBhvr>
                                        <p:cTn id="80" dur="500" fill="hold"/>
                                        <p:tgtEl>
                                          <p:spTgt spid="1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circle(in)">
                                      <p:cBhvr>
                                        <p:cTn id="85" dur="2000"/>
                                        <p:tgtEl>
                                          <p:spTgt spid="24"/>
                                        </p:tgtEl>
                                      </p:cBhvr>
                                    </p:animEffect>
                                  </p:childTnLst>
                                </p:cTn>
                              </p:par>
                              <p:par>
                                <p:cTn id="86" presetID="6" presetClass="entr" presetSubtype="16"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9" presetClass="emph" presetSubtype="0" fill="hold" grpId="1" nodeType="clickEffect">
                                  <p:stCondLst>
                                    <p:cond delay="0"/>
                                  </p:stCondLst>
                                  <p:childTnLst>
                                    <p:animClr clrSpc="rgb" dir="cw">
                                      <p:cBhvr override="childStyle">
                                        <p:cTn id="92" dur="500" fill="hold"/>
                                        <p:tgtEl>
                                          <p:spTgt spid="16"/>
                                        </p:tgtEl>
                                        <p:attrNameLst>
                                          <p:attrName>style.color</p:attrName>
                                        </p:attrNameLst>
                                      </p:cBhvr>
                                      <p:to>
                                        <a:srgbClr val="FF0000"/>
                                      </p:to>
                                    </p:animClr>
                                    <p:animClr clrSpc="rgb" dir="cw">
                                      <p:cBhvr>
                                        <p:cTn id="93" dur="500" fill="hold"/>
                                        <p:tgtEl>
                                          <p:spTgt spid="16"/>
                                        </p:tgtEl>
                                        <p:attrNameLst>
                                          <p:attrName>fillcolor</p:attrName>
                                        </p:attrNameLst>
                                      </p:cBhvr>
                                      <p:to>
                                        <a:srgbClr val="FF0000"/>
                                      </p:to>
                                    </p:animClr>
                                    <p:set>
                                      <p:cBhvr>
                                        <p:cTn id="94" dur="500" fill="hold"/>
                                        <p:tgtEl>
                                          <p:spTgt spid="16"/>
                                        </p:tgtEl>
                                        <p:attrNameLst>
                                          <p:attrName>fill.type</p:attrName>
                                        </p:attrNameLst>
                                      </p:cBhvr>
                                      <p:to>
                                        <p:strVal val="solid"/>
                                      </p:to>
                                    </p:set>
                                    <p:set>
                                      <p:cBhvr>
                                        <p:cTn id="95" dur="500" fill="hold"/>
                                        <p:tgtEl>
                                          <p:spTgt spid="16"/>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circle(in)">
                                      <p:cBhvr>
                                        <p:cTn id="100" dur="2000"/>
                                        <p:tgtEl>
                                          <p:spTgt spid="25"/>
                                        </p:tgtEl>
                                      </p:cBhvr>
                                    </p:animEffect>
                                  </p:childTnLst>
                                </p:cTn>
                              </p:par>
                              <p:par>
                                <p:cTn id="101" presetID="6" presetClass="entr" presetSubtype="16"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circle(in)">
                                      <p:cBhvr>
                                        <p:cTn id="103" dur="20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arn(inVertical)">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nodeType="clickEffect">
                                  <p:stCondLst>
                                    <p:cond delay="0"/>
                                  </p:stCondLst>
                                  <p:childTnLst>
                                    <p:set>
                                      <p:cBhvr>
                                        <p:cTn id="112" dur="1" fill="hold">
                                          <p:stCondLst>
                                            <p:cond delay="0"/>
                                          </p:stCondLst>
                                        </p:cTn>
                                        <p:tgtEl>
                                          <p:spTgt spid="3">
                                            <p:txEl>
                                              <p:pRg st="1" end="1"/>
                                            </p:txEl>
                                          </p:spTgt>
                                        </p:tgtEl>
                                        <p:attrNameLst>
                                          <p:attrName>style.visibility</p:attrName>
                                        </p:attrNameLst>
                                      </p:cBhvr>
                                      <p:to>
                                        <p:strVal val="visible"/>
                                      </p:to>
                                    </p:set>
                                    <p:animEffect transition="in" filter="circle(in)">
                                      <p:cBhvr>
                                        <p:cTn id="113" dur="2000"/>
                                        <p:tgtEl>
                                          <p:spTgt spid="3">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nodeType="click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randombar(horizontal)">
                                      <p:cBhvr>
                                        <p:cTn id="1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0" grpId="0" animBg="1"/>
      <p:bldP spid="10" grpId="1" animBg="1"/>
      <p:bldP spid="7" grpId="0" animBg="1"/>
      <p:bldP spid="7" grpId="1" animBg="1"/>
      <p:bldP spid="14" grpId="0" animBg="1"/>
      <p:bldP spid="14" grpId="1" animBg="1"/>
      <p:bldP spid="16" grpId="0" animBg="1"/>
      <p:bldP spid="16" grpId="1"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1. Introduction</a:t>
            </a:r>
          </a:p>
          <a:p>
            <a:r>
              <a:rPr lang="en-US" altLang="zh-CN" sz="2800" dirty="0" smtClean="0"/>
              <a:t>2. Contributions</a:t>
            </a:r>
          </a:p>
          <a:p>
            <a:r>
              <a:rPr lang="en-US" altLang="zh-CN" sz="2800" dirty="0" smtClean="0"/>
              <a:t>3. Problem Definition</a:t>
            </a:r>
          </a:p>
          <a:p>
            <a:r>
              <a:rPr lang="en-US" altLang="zh-CN" sz="2800" dirty="0"/>
              <a:t>4</a:t>
            </a:r>
            <a:r>
              <a:rPr lang="en-US" altLang="zh-CN" sz="2800" dirty="0" smtClean="0"/>
              <a:t>. Algorithm </a:t>
            </a:r>
            <a:r>
              <a:rPr lang="en-US" altLang="zh-CN" sz="2800" i="1" dirty="0" smtClean="0"/>
              <a:t>k-</a:t>
            </a:r>
            <a:r>
              <a:rPr lang="en-US" altLang="zh-CN" sz="2800" i="1" dirty="0" err="1" smtClean="0"/>
              <a:t>Hit_Alg</a:t>
            </a:r>
            <a:endParaRPr lang="en-US" altLang="zh-CN" sz="2800" dirty="0"/>
          </a:p>
          <a:p>
            <a:pPr lvl="1"/>
            <a:r>
              <a:rPr lang="en-US" altLang="zh-CN" sz="2400" dirty="0" smtClean="0"/>
              <a:t> - Geometry Property</a:t>
            </a:r>
          </a:p>
          <a:p>
            <a:r>
              <a:rPr lang="en-US" altLang="zh-CN" sz="2800" dirty="0"/>
              <a:t>5</a:t>
            </a:r>
            <a:r>
              <a:rPr lang="en-US" altLang="zh-CN" sz="2800" dirty="0" smtClean="0"/>
              <a:t>. Experiment</a:t>
            </a:r>
          </a:p>
          <a:p>
            <a:r>
              <a:rPr lang="en-US" altLang="zh-CN" sz="2800" dirty="0"/>
              <a:t>6</a:t>
            </a:r>
            <a:r>
              <a:rPr lang="en-US" altLang="zh-CN" sz="2800" dirty="0" smtClean="0"/>
              <a:t>. Conclusion</a:t>
            </a:r>
            <a:endParaRPr lang="zh-CN" altLang="en-US" sz="2800" dirty="0"/>
          </a:p>
        </p:txBody>
      </p:sp>
      <p:sp>
        <p:nvSpPr>
          <p:cNvPr id="5" name="灯片编号占位符 4"/>
          <p:cNvSpPr>
            <a:spLocks noGrp="1"/>
          </p:cNvSpPr>
          <p:nvPr>
            <p:ph type="sldNum" sz="quarter" idx="12"/>
          </p:nvPr>
        </p:nvSpPr>
        <p:spPr/>
        <p:txBody>
          <a:bodyPr/>
          <a:lstStyle/>
          <a:p>
            <a:fld id="{4D52EBF8-6EF0-4B01-B3D7-FE444BF8DA43}" type="slidenum">
              <a:rPr lang="zh-CN" altLang="en-US" smtClean="0"/>
              <a:t>2</a:t>
            </a:fld>
            <a:endParaRPr lang="zh-CN" altLang="en-US"/>
          </a:p>
        </p:txBody>
      </p:sp>
    </p:spTree>
    <p:custDataLst>
      <p:tags r:id="rId1"/>
    </p:custDataLst>
    <p:extLst>
      <p:ext uri="{BB962C8B-B14F-4D97-AF65-F5344CB8AC3E}">
        <p14:creationId xmlns:p14="http://schemas.microsoft.com/office/powerpoint/2010/main" val="3760344644"/>
      </p:ext>
    </p:extLst>
  </p:cSld>
  <p:clrMapOvr>
    <a:masterClrMapping/>
  </p:clrMapOvr>
  <p:transition spd="slow" advTm="6253">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b="1" i="1" u="sng" dirty="0" smtClean="0">
                    <a:solidFill>
                      <a:srgbClr val="FF0000"/>
                    </a:solidFill>
                  </a:rPr>
                  <a:t>Hitting solid angle</a:t>
                </a:r>
              </a:p>
              <a:p>
                <a:pPr lvl="1"/>
                <a:r>
                  <a:rPr lang="en-US" altLang="zh-CN" dirty="0" smtClean="0"/>
                  <a:t>In the example, </a:t>
                </a:r>
                <a14:m>
                  <m:oMath xmlns:m="http://schemas.openxmlformats.org/officeDocument/2006/math">
                    <m:r>
                      <a:rPr lang="en-US" altLang="zh-CN" i="1" dirty="0" smtClean="0">
                        <a:solidFill>
                          <a:srgbClr val="FF0000"/>
                        </a:solidFill>
                        <a:latin typeface="Cambria Math"/>
                      </a:rPr>
                      <m:t>𝐻𝑖𝑡𝑉𝑒𝑐𝑡𝑜𝑟</m:t>
                    </m:r>
                    <m:d>
                      <m:dPr>
                        <m:ctrlPr>
                          <a:rPr lang="en-US" altLang="zh-CN" i="1" dirty="0" smtClean="0">
                            <a:solidFill>
                              <a:srgbClr val="FF0000"/>
                            </a:solidFill>
                            <a:latin typeface="Cambria Math"/>
                          </a:rPr>
                        </m:ctrlPr>
                      </m:dPr>
                      <m:e>
                        <m:sSub>
                          <m:sSubPr>
                            <m:ctrlPr>
                              <a:rPr lang="en-US" altLang="zh-CN" b="0" i="1" dirty="0" smtClean="0">
                                <a:solidFill>
                                  <a:srgbClr val="FF0000"/>
                                </a:solidFill>
                                <a:latin typeface="Cambria Math"/>
                              </a:rPr>
                            </m:ctrlPr>
                          </m:sSubPr>
                          <m:e>
                            <m:r>
                              <a:rPr lang="en-US" altLang="zh-CN" i="1" dirty="0" smtClean="0">
                                <a:solidFill>
                                  <a:srgbClr val="FF0000"/>
                                </a:solidFill>
                                <a:latin typeface="Cambria Math"/>
                              </a:rPr>
                              <m:t>𝑝</m:t>
                            </m:r>
                          </m:e>
                          <m:sub>
                            <m:r>
                              <a:rPr lang="en-US" altLang="zh-CN" b="0" i="1" dirty="0" smtClean="0">
                                <a:solidFill>
                                  <a:srgbClr val="FF0000"/>
                                </a:solidFill>
                                <a:latin typeface="Cambria Math"/>
                              </a:rPr>
                              <m:t>5</m:t>
                            </m:r>
                          </m:sub>
                        </m:sSub>
                      </m:e>
                    </m:d>
                    <m:r>
                      <a:rPr lang="en-US" altLang="zh-CN" b="0" i="1" dirty="0" smtClean="0">
                        <a:solidFill>
                          <a:srgbClr val="FF0000"/>
                        </a:solidFill>
                        <a:latin typeface="Cambria Math"/>
                      </a:rPr>
                      <m:t>={</m:t>
                    </m:r>
                    <m:sSub>
                      <m:sSubPr>
                        <m:ctrlPr>
                          <a:rPr lang="en-US" altLang="zh-CN" b="0" i="1" dirty="0" smtClean="0">
                            <a:solidFill>
                              <a:srgbClr val="FF0000"/>
                            </a:solidFill>
                            <a:latin typeface="Cambria Math"/>
                          </a:rPr>
                        </m:ctrlPr>
                      </m:sSubPr>
                      <m:e>
                        <m:r>
                          <a:rPr lang="en-US" altLang="zh-CN" b="0" i="1" dirty="0" smtClean="0">
                            <a:solidFill>
                              <a:srgbClr val="FF0000"/>
                            </a:solidFill>
                            <a:latin typeface="Cambria Math"/>
                          </a:rPr>
                          <m:t>𝑣</m:t>
                        </m:r>
                      </m:e>
                      <m:sub>
                        <m:r>
                          <a:rPr lang="en-US" altLang="zh-CN" b="0" i="1" dirty="0" smtClean="0">
                            <a:solidFill>
                              <a:srgbClr val="FF0000"/>
                            </a:solidFill>
                            <a:latin typeface="Cambria Math"/>
                          </a:rPr>
                          <m:t>1</m:t>
                        </m:r>
                      </m:sub>
                    </m:sSub>
                    <m:r>
                      <a:rPr lang="en-US" altLang="zh-CN" b="0" i="1" dirty="0" smtClean="0">
                        <a:solidFill>
                          <a:srgbClr val="FF0000"/>
                        </a:solidFill>
                        <a:latin typeface="Cambria Math"/>
                      </a:rPr>
                      <m:t>,</m:t>
                    </m:r>
                    <m:sSub>
                      <m:sSubPr>
                        <m:ctrlPr>
                          <a:rPr lang="en-US" altLang="zh-CN" b="0" i="1" dirty="0" smtClean="0">
                            <a:solidFill>
                              <a:srgbClr val="FF0000"/>
                            </a:solidFill>
                            <a:latin typeface="Cambria Math"/>
                          </a:rPr>
                        </m:ctrlPr>
                      </m:sSubPr>
                      <m:e>
                        <m:r>
                          <a:rPr lang="en-US" altLang="zh-CN" b="0" i="1" dirty="0" smtClean="0">
                            <a:solidFill>
                              <a:srgbClr val="FF0000"/>
                            </a:solidFill>
                            <a:latin typeface="Cambria Math"/>
                          </a:rPr>
                          <m:t>𝑣</m:t>
                        </m:r>
                      </m:e>
                      <m:sub>
                        <m:r>
                          <a:rPr lang="en-US" altLang="zh-CN" b="0" i="1" dirty="0" smtClean="0">
                            <a:solidFill>
                              <a:srgbClr val="FF0000"/>
                            </a:solidFill>
                            <a:latin typeface="Cambria Math"/>
                          </a:rPr>
                          <m:t>2</m:t>
                        </m:r>
                      </m:sub>
                    </m:sSub>
                    <m:r>
                      <a:rPr lang="en-US" altLang="zh-CN" b="0" i="1" dirty="0" smtClean="0">
                        <a:solidFill>
                          <a:srgbClr val="FF0000"/>
                        </a:solidFill>
                        <a:latin typeface="Cambria Math"/>
                      </a:rPr>
                      <m:t>}</m:t>
                    </m:r>
                  </m:oMath>
                </a14:m>
                <a:r>
                  <a:rPr lang="en-US" altLang="zh-CN" dirty="0" smtClean="0"/>
                  <a:t>.</a:t>
                </a:r>
              </a:p>
              <a:p>
                <a:pPr lvl="1"/>
                <a:r>
                  <a:rPr lang="en-US" altLang="zh-CN" dirty="0"/>
                  <a:t>We define </a:t>
                </a:r>
                <a:r>
                  <a:rPr lang="en-US" altLang="zh-CN" dirty="0" smtClean="0"/>
                  <a:t>“the </a:t>
                </a:r>
                <a:r>
                  <a:rPr lang="en-US" altLang="zh-CN" dirty="0"/>
                  <a:t>cone of </a:t>
                </a:r>
                <a14:m>
                  <m:oMath xmlns:m="http://schemas.openxmlformats.org/officeDocument/2006/math">
                    <m:sSub>
                      <m:sSubPr>
                        <m:ctrlPr>
                          <a:rPr lang="en-US" altLang="zh-CN" b="0" i="1" dirty="0" smtClean="0">
                            <a:latin typeface="Cambria Math"/>
                          </a:rPr>
                        </m:ctrlPr>
                      </m:sSubPr>
                      <m:e>
                        <m:r>
                          <a:rPr lang="en-US" altLang="zh-CN" i="1" dirty="0">
                            <a:latin typeface="Cambria Math"/>
                          </a:rPr>
                          <m:t>𝑝</m:t>
                        </m:r>
                      </m:e>
                      <m:sub>
                        <m:r>
                          <a:rPr lang="en-US" altLang="zh-CN" b="0" i="1" dirty="0" smtClean="0">
                            <a:latin typeface="Cambria Math"/>
                          </a:rPr>
                          <m:t>5</m:t>
                        </m:r>
                      </m:sub>
                    </m:sSub>
                  </m:oMath>
                </a14:m>
                <a:r>
                  <a:rPr lang="en-US" altLang="zh-CN" dirty="0" smtClean="0"/>
                  <a:t>”</a:t>
                </a:r>
                <a:r>
                  <a:rPr lang="en-US" altLang="zh-CN" dirty="0"/>
                  <a:t> to be </a:t>
                </a:r>
                <a14:m>
                  <m:oMath xmlns:m="http://schemas.openxmlformats.org/officeDocument/2006/math">
                    <m:r>
                      <a:rPr lang="en-US" altLang="zh-CN" i="1" smtClean="0">
                        <a:solidFill>
                          <a:srgbClr val="FF0000"/>
                        </a:solidFill>
                        <a:latin typeface="Cambria Math"/>
                      </a:rPr>
                      <m:t>𝐶𝑜𝑛</m:t>
                    </m:r>
                    <m:r>
                      <a:rPr lang="en-US" altLang="zh-CN" b="0" i="1" smtClean="0">
                        <a:solidFill>
                          <a:srgbClr val="FF0000"/>
                        </a:solidFill>
                        <a:latin typeface="Cambria Math"/>
                      </a:rPr>
                      <m:t>𝑒</m:t>
                    </m:r>
                    <m:r>
                      <a:rPr lang="en-US" altLang="zh-CN" i="1" smtClean="0">
                        <a:solidFill>
                          <a:srgbClr val="FF0000"/>
                        </a:solidFill>
                        <a:latin typeface="Cambria Math"/>
                      </a:rPr>
                      <m:t>(</m:t>
                    </m:r>
                    <m:d>
                      <m:dPr>
                        <m:begChr m:val="{"/>
                        <m:endChr m:val="}"/>
                        <m:ctrlPr>
                          <a:rPr lang="en-US" altLang="zh-CN" b="0" i="1" smtClean="0">
                            <a:solidFill>
                              <a:srgbClr val="FF0000"/>
                            </a:solidFill>
                            <a:latin typeface="Cambria Math"/>
                          </a:rPr>
                        </m:ctrlPr>
                      </m:dPr>
                      <m:e>
                        <m:sSub>
                          <m:sSubPr>
                            <m:ctrlPr>
                              <a:rPr lang="en-US" altLang="zh-CN" b="0" i="1" smtClean="0">
                                <a:solidFill>
                                  <a:srgbClr val="FF0000"/>
                                </a:solidFill>
                                <a:latin typeface="Cambria Math"/>
                              </a:rPr>
                            </m:ctrlPr>
                          </m:sSubPr>
                          <m:e>
                            <m:r>
                              <a:rPr lang="en-US" altLang="zh-CN" b="0" i="1" smtClean="0">
                                <a:solidFill>
                                  <a:srgbClr val="FF0000"/>
                                </a:solidFill>
                                <a:latin typeface="Cambria Math"/>
                              </a:rPr>
                              <m:t>𝑣</m:t>
                            </m:r>
                          </m:e>
                          <m:sub>
                            <m:r>
                              <a:rPr lang="en-US" altLang="zh-CN" b="0" i="1" smtClean="0">
                                <a:solidFill>
                                  <a:srgbClr val="FF0000"/>
                                </a:solidFill>
                                <a:latin typeface="Cambria Math"/>
                              </a:rPr>
                              <m:t>1</m:t>
                            </m:r>
                          </m:sub>
                        </m:sSub>
                        <m:r>
                          <a:rPr lang="en-US" altLang="zh-CN" b="0" i="1" smtClean="0">
                            <a:solidFill>
                              <a:srgbClr val="FF0000"/>
                            </a:solidFill>
                            <a:latin typeface="Cambria Math"/>
                          </a:rPr>
                          <m:t>,</m:t>
                        </m:r>
                        <m:sSub>
                          <m:sSubPr>
                            <m:ctrlPr>
                              <a:rPr lang="en-US" altLang="zh-CN" b="0" i="1" smtClean="0">
                                <a:solidFill>
                                  <a:srgbClr val="FF0000"/>
                                </a:solidFill>
                                <a:latin typeface="Cambria Math"/>
                              </a:rPr>
                            </m:ctrlPr>
                          </m:sSubPr>
                          <m:e>
                            <m:r>
                              <a:rPr lang="en-US" altLang="zh-CN" b="0" i="1" smtClean="0">
                                <a:solidFill>
                                  <a:srgbClr val="FF0000"/>
                                </a:solidFill>
                                <a:latin typeface="Cambria Math"/>
                              </a:rPr>
                              <m:t>𝑣</m:t>
                            </m:r>
                          </m:e>
                          <m:sub>
                            <m:r>
                              <a:rPr lang="en-US" altLang="zh-CN" b="0" i="1" smtClean="0">
                                <a:solidFill>
                                  <a:srgbClr val="FF0000"/>
                                </a:solidFill>
                                <a:latin typeface="Cambria Math"/>
                              </a:rPr>
                              <m:t>2</m:t>
                            </m:r>
                          </m:sub>
                        </m:sSub>
                      </m:e>
                    </m:d>
                    <m:r>
                      <a:rPr lang="en-US" altLang="zh-CN" b="0" i="1" smtClean="0">
                        <a:solidFill>
                          <a:srgbClr val="FF0000"/>
                        </a:solidFill>
                        <a:latin typeface="Cambria Math"/>
                      </a:rPr>
                      <m:t>)</m:t>
                    </m:r>
                  </m:oMath>
                </a14:m>
                <a:r>
                  <a:rPr lang="en-US" altLang="zh-CN" dirty="0" smtClean="0"/>
                  <a:t>.</a:t>
                </a:r>
              </a:p>
              <a:p>
                <a:pPr lvl="1"/>
                <a:r>
                  <a:rPr lang="en-US" altLang="zh-CN" dirty="0" smtClean="0"/>
                  <a:t>Given </a:t>
                </a:r>
                <a:r>
                  <a:rPr lang="en-US" altLang="zh-CN" dirty="0"/>
                  <a:t>a tuple </a:t>
                </a:r>
                <a14:m>
                  <m:oMath xmlns:m="http://schemas.openxmlformats.org/officeDocument/2006/math">
                    <m:r>
                      <a:rPr lang="en-US" altLang="zh-CN" i="1">
                        <a:latin typeface="Cambria Math"/>
                      </a:rPr>
                      <m:t>𝑝</m:t>
                    </m:r>
                    <m:r>
                      <a:rPr lang="en-US" altLang="zh-CN" i="1">
                        <a:latin typeface="Cambria Math"/>
                      </a:rPr>
                      <m:t>∈</m:t>
                    </m:r>
                    <m:r>
                      <a:rPr lang="en-US" altLang="zh-CN" i="1">
                        <a:latin typeface="Cambria Math"/>
                      </a:rPr>
                      <m:t>𝑆𝑢𝑟𝑓</m:t>
                    </m:r>
                    <m:d>
                      <m:dPr>
                        <m:ctrlPr>
                          <a:rPr lang="en-US" altLang="zh-CN" i="1">
                            <a:latin typeface="Cambria Math"/>
                          </a:rPr>
                        </m:ctrlPr>
                      </m:dPr>
                      <m:e>
                        <m:r>
                          <a:rPr lang="en-US" altLang="zh-CN" i="1">
                            <a:latin typeface="Cambria Math"/>
                          </a:rPr>
                          <m:t>𝐶𝑜𝑛𝑣</m:t>
                        </m:r>
                        <m:d>
                          <m:dPr>
                            <m:ctrlPr>
                              <a:rPr lang="en-US" altLang="zh-CN" i="1">
                                <a:latin typeface="Cambria Math"/>
                              </a:rPr>
                            </m:ctrlPr>
                          </m:dPr>
                          <m:e>
                            <m:r>
                              <a:rPr lang="en-US" altLang="zh-CN" i="1">
                                <a:latin typeface="Cambria Math"/>
                              </a:rPr>
                              <m:t>𝐷</m:t>
                            </m:r>
                          </m:e>
                        </m:d>
                      </m:e>
                    </m:d>
                  </m:oMath>
                </a14:m>
                <a:r>
                  <a:rPr lang="en-US" altLang="zh-CN" dirty="0"/>
                  <a:t>, the </a:t>
                </a:r>
                <a:r>
                  <a:rPr lang="en-US" altLang="zh-CN" sz="2400" b="1" u="sng" dirty="0"/>
                  <a:t>hitting solid angle </a:t>
                </a:r>
                <a:r>
                  <a:rPr lang="en-US" altLang="zh-CN" dirty="0"/>
                  <a:t>for </a:t>
                </a:r>
                <a14:m>
                  <m:oMath xmlns:m="http://schemas.openxmlformats.org/officeDocument/2006/math">
                    <m:r>
                      <a:rPr lang="en-US" altLang="zh-CN" i="1" dirty="0" smtClean="0">
                        <a:latin typeface="Cambria Math"/>
                      </a:rPr>
                      <m:t>𝑝</m:t>
                    </m:r>
                  </m:oMath>
                </a14:m>
                <a:r>
                  <a:rPr lang="en-US" altLang="zh-CN" dirty="0"/>
                  <a:t> is defined to </a:t>
                </a:r>
                <a:r>
                  <a:rPr lang="en-US" altLang="zh-CN" dirty="0" smtClean="0"/>
                  <a:t>be the solid angle of the cone </a:t>
                </a:r>
                <a14:m>
                  <m:oMath xmlns:m="http://schemas.openxmlformats.org/officeDocument/2006/math">
                    <m:sSub>
                      <m:sSubPr>
                        <m:ctrlPr>
                          <a:rPr lang="en-US" altLang="zh-CN" b="0" i="1" dirty="0" smtClean="0">
                            <a:latin typeface="Cambria Math"/>
                          </a:rPr>
                        </m:ctrlPr>
                      </m:sSubPr>
                      <m:e>
                        <m:r>
                          <a:rPr lang="en-US" altLang="zh-CN" b="0" i="1" dirty="0" smtClean="0">
                            <a:latin typeface="Cambria Math"/>
                          </a:rPr>
                          <m:t>𝐶</m:t>
                        </m:r>
                      </m:e>
                      <m:sub>
                        <m:r>
                          <a:rPr lang="en-US" altLang="zh-CN" b="0" i="1" dirty="0" smtClean="0">
                            <a:latin typeface="Cambria Math"/>
                          </a:rPr>
                          <m:t>𝑝</m:t>
                        </m:r>
                      </m:sub>
                    </m:sSub>
                  </m:oMath>
                </a14:m>
                <a:r>
                  <a:rPr lang="en-US" altLang="zh-CN" dirty="0" smtClean="0"/>
                  <a:t> of </a:t>
                </a:r>
                <a14:m>
                  <m:oMath xmlns:m="http://schemas.openxmlformats.org/officeDocument/2006/math">
                    <m:r>
                      <a:rPr lang="en-US" altLang="zh-CN" i="1" dirty="0" smtClean="0">
                        <a:latin typeface="Cambria Math"/>
                      </a:rPr>
                      <m:t>𝑝</m:t>
                    </m:r>
                  </m:oMath>
                </a14:m>
                <a:r>
                  <a:rPr lang="en-US" altLang="zh-CN" dirty="0" smtClean="0"/>
                  <a:t>(i.e., </a:t>
                </a:r>
                <a14:m>
                  <m:oMath xmlns:m="http://schemas.openxmlformats.org/officeDocument/2006/math">
                    <m:r>
                      <a:rPr lang="en-US" altLang="zh-CN" b="1" i="1" dirty="0" smtClean="0">
                        <a:solidFill>
                          <a:srgbClr val="FF0000"/>
                        </a:solidFill>
                        <a:latin typeface="Cambria Math"/>
                      </a:rPr>
                      <m:t>𝑺𝑨</m:t>
                    </m:r>
                    <m:r>
                      <a:rPr lang="en-US" altLang="zh-CN" b="1" i="1" dirty="0" smtClean="0">
                        <a:solidFill>
                          <a:srgbClr val="FF0000"/>
                        </a:solidFill>
                        <a:latin typeface="Cambria Math"/>
                      </a:rPr>
                      <m:t>(</m:t>
                    </m:r>
                    <m:sSub>
                      <m:sSubPr>
                        <m:ctrlPr>
                          <a:rPr lang="en-US" altLang="zh-CN" b="1" i="1" dirty="0" smtClean="0">
                            <a:solidFill>
                              <a:srgbClr val="FF0000"/>
                            </a:solidFill>
                            <a:latin typeface="Cambria Math"/>
                          </a:rPr>
                        </m:ctrlPr>
                      </m:sSubPr>
                      <m:e>
                        <m:r>
                          <a:rPr lang="en-US" altLang="zh-CN" b="1" i="1" dirty="0" smtClean="0">
                            <a:solidFill>
                              <a:srgbClr val="FF0000"/>
                            </a:solidFill>
                            <a:latin typeface="Cambria Math"/>
                          </a:rPr>
                          <m:t>𝑪</m:t>
                        </m:r>
                      </m:e>
                      <m:sub>
                        <m:r>
                          <a:rPr lang="en-US" altLang="zh-CN" b="1" i="1" dirty="0" smtClean="0">
                            <a:solidFill>
                              <a:srgbClr val="FF0000"/>
                            </a:solidFill>
                            <a:latin typeface="Cambria Math"/>
                          </a:rPr>
                          <m:t>𝒑</m:t>
                        </m:r>
                      </m:sub>
                    </m:sSub>
                    <m:r>
                      <a:rPr lang="en-US" altLang="zh-CN" b="1" i="1" dirty="0" smtClean="0">
                        <a:solidFill>
                          <a:srgbClr val="FF0000"/>
                        </a:solidFill>
                        <a:latin typeface="Cambria Math"/>
                      </a:rPr>
                      <m:t>)</m:t>
                    </m:r>
                  </m:oMath>
                </a14:m>
                <a:r>
                  <a:rPr lang="en-US" altLang="zh-CN" dirty="0" smtClean="0"/>
                  <a:t>)</a:t>
                </a:r>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4" r="-160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20</a:t>
            </a:fld>
            <a:endParaRPr lang="zh-CN" altLang="en-US"/>
          </a:p>
        </p:txBody>
      </p:sp>
      <p:grpSp>
        <p:nvGrpSpPr>
          <p:cNvPr id="5" name="组合 4"/>
          <p:cNvGrpSpPr/>
          <p:nvPr/>
        </p:nvGrpSpPr>
        <p:grpSpPr>
          <a:xfrm>
            <a:off x="4846176" y="4007584"/>
            <a:ext cx="3115207" cy="2683482"/>
            <a:chOff x="772717" y="3615749"/>
            <a:chExt cx="3115207" cy="2683482"/>
          </a:xfrm>
        </p:grpSpPr>
        <p:cxnSp>
          <p:nvCxnSpPr>
            <p:cNvPr id="6" name="直接箭头连接符 5"/>
            <p:cNvCxnSpPr/>
            <p:nvPr/>
          </p:nvCxnSpPr>
          <p:spPr>
            <a:xfrm flipV="1">
              <a:off x="1223628" y="3630289"/>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1223628" y="6078561"/>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176091" y="3912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1</m:t>
                            </m:r>
                          </m:sub>
                        </m:sSub>
                      </m:oMath>
                    </m:oMathPara>
                  </a14:m>
                  <a:endParaRPr lang="zh-CN" alt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2176091" y="3912809"/>
                  <a:ext cx="432048" cy="369332"/>
                </a:xfrm>
                <a:prstGeom prst="rect">
                  <a:avLst/>
                </a:prstGeom>
                <a:blipFill rotWithShape="1">
                  <a:blip r:embed="rId8"/>
                  <a:stretch>
                    <a:fillRect r="-177465"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08139" y="418158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2</m:t>
                            </m:r>
                          </m:sub>
                        </m:sSub>
                      </m:oMath>
                    </m:oMathPara>
                  </a14:m>
                  <a:endParaRPr lang="zh-CN" alt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2608139" y="4181581"/>
                  <a:ext cx="432048" cy="369332"/>
                </a:xfrm>
                <a:prstGeom prst="rect">
                  <a:avLst/>
                </a:prstGeom>
                <a:blipFill rotWithShape="1">
                  <a:blip r:embed="rId9"/>
                  <a:stretch>
                    <a:fillRect r="-178873"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63949" y="361574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5</m:t>
                            </m:r>
                          </m:sub>
                        </m:sSub>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63949" y="3615749"/>
                  <a:ext cx="432048" cy="369332"/>
                </a:xfrm>
                <a:prstGeom prst="rect">
                  <a:avLst/>
                </a:prstGeom>
                <a:blipFill rotWithShape="1">
                  <a:blip r:embed="rId10"/>
                  <a:stretch>
                    <a:fillRect r="-178873"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03240" y="5166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𝑐𝑜𝑛𝑒</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𝑝</m:t>
                            </m:r>
                          </m:e>
                          <m:sub>
                            <m:r>
                              <a:rPr lang="en-US" altLang="zh-CN" b="0" i="1" smtClean="0">
                                <a:latin typeface="Cambria Math"/>
                              </a:rPr>
                              <m:t>6</m:t>
                            </m:r>
                          </m:sub>
                        </m:sSub>
                      </m:oMath>
                    </m:oMathPara>
                  </a14:m>
                  <a:endParaRPr lang="zh-CN"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2703240" y="5166809"/>
                  <a:ext cx="432048" cy="369332"/>
                </a:xfrm>
                <a:prstGeom prst="rect">
                  <a:avLst/>
                </a:prstGeom>
                <a:blipFill rotWithShape="1">
                  <a:blip r:embed="rId11"/>
                  <a:stretch>
                    <a:fillRect r="-177465"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2717" y="592989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𝑂</m:t>
                        </m:r>
                      </m:oMath>
                    </m:oMathPara>
                  </a14:m>
                  <a:endParaRPr lang="zh-CN" alt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72717" y="5929899"/>
                  <a:ext cx="432048" cy="369332"/>
                </a:xfrm>
                <a:prstGeom prst="rect">
                  <a:avLst/>
                </a:prstGeom>
                <a:blipFill rotWithShape="1">
                  <a:blip r:embed="rId12"/>
                  <a:stretch>
                    <a:fillRect/>
                  </a:stretch>
                </a:blipFill>
              </p:spPr>
              <p:txBody>
                <a:bodyPr/>
                <a:lstStyle/>
                <a:p>
                  <a:r>
                    <a:rPr lang="zh-CN" altLang="en-US">
                      <a:noFill/>
                    </a:rPr>
                    <a:t> </a:t>
                  </a:r>
                </a:p>
              </p:txBody>
            </p:sp>
          </mc:Fallback>
        </mc:AlternateContent>
        <p:cxnSp>
          <p:nvCxnSpPr>
            <p:cNvPr id="13" name="直接连接符 12"/>
            <p:cNvCxnSpPr/>
            <p:nvPr/>
          </p:nvCxnSpPr>
          <p:spPr>
            <a:xfrm flipV="1">
              <a:off x="1223628" y="4137935"/>
              <a:ext cx="919497" cy="194062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240769" y="4447446"/>
              <a:ext cx="1266273" cy="159511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223628" y="4624388"/>
              <a:ext cx="1600535" cy="145417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223628" y="6078561"/>
              <a:ext cx="2439340" cy="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223628" y="3948813"/>
              <a:ext cx="8570" cy="212974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786216" y="3918452"/>
            <a:ext cx="3441652" cy="2755754"/>
            <a:chOff x="772717" y="3543477"/>
            <a:chExt cx="3441652" cy="2755754"/>
          </a:xfrm>
        </p:grpSpPr>
        <p:grpSp>
          <p:nvGrpSpPr>
            <p:cNvPr id="43" name="组合 42"/>
            <p:cNvGrpSpPr/>
            <p:nvPr/>
          </p:nvGrpSpPr>
          <p:grpSpPr>
            <a:xfrm>
              <a:off x="1193476" y="3882448"/>
              <a:ext cx="2541500" cy="2232117"/>
              <a:chOff x="1193476" y="3882448"/>
              <a:chExt cx="2541500" cy="2232117"/>
            </a:xfrm>
          </p:grpSpPr>
          <p:cxnSp>
            <p:nvCxnSpPr>
              <p:cNvPr id="44" name="直接连接符 43"/>
              <p:cNvCxnSpPr>
                <a:stCxn id="66" idx="6"/>
              </p:cNvCxnSpPr>
              <p:nvPr/>
            </p:nvCxnSpPr>
            <p:spPr>
              <a:xfrm>
                <a:off x="1564644" y="3912809"/>
                <a:ext cx="678494" cy="268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67" idx="4"/>
              </p:cNvCxnSpPr>
              <p:nvPr/>
            </p:nvCxnSpPr>
            <p:spPr>
              <a:xfrm flipV="1">
                <a:off x="3707904" y="5708819"/>
                <a:ext cx="0" cy="36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223628" y="3912809"/>
                <a:ext cx="269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5" idx="6"/>
                <a:endCxn id="64" idx="1"/>
              </p:cNvCxnSpPr>
              <p:nvPr/>
            </p:nvCxnSpPr>
            <p:spPr>
              <a:xfrm>
                <a:off x="2051720" y="4101931"/>
                <a:ext cx="910645" cy="691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67" idx="1"/>
              </p:cNvCxnSpPr>
              <p:nvPr/>
            </p:nvCxnSpPr>
            <p:spPr>
              <a:xfrm>
                <a:off x="2709333" y="4496285"/>
                <a:ext cx="973112" cy="1151071"/>
              </a:xfrm>
              <a:prstGeom prst="line">
                <a:avLst/>
              </a:prstGeom>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3662968" y="604255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0" name="椭圆 49"/>
              <p:cNvSpPr/>
              <p:nvPr/>
            </p:nvSpPr>
            <p:spPr>
              <a:xfrm>
                <a:off x="1193476" y="3882448"/>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grpSp>
          <p:nvGrpSpPr>
            <p:cNvPr id="51" name="组合 50"/>
            <p:cNvGrpSpPr/>
            <p:nvPr/>
          </p:nvGrpSpPr>
          <p:grpSpPr>
            <a:xfrm>
              <a:off x="772717" y="3630289"/>
              <a:ext cx="3115207" cy="2668942"/>
              <a:chOff x="772717" y="3630289"/>
              <a:chExt cx="3115207" cy="2668942"/>
            </a:xfrm>
          </p:grpSpPr>
          <p:cxnSp>
            <p:nvCxnSpPr>
              <p:cNvPr id="52" name="直接箭头连接符 51"/>
              <p:cNvCxnSpPr/>
              <p:nvPr/>
            </p:nvCxnSpPr>
            <p:spPr>
              <a:xfrm flipV="1">
                <a:off x="1223628" y="3630289"/>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1223628" y="6078561"/>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772717" y="592989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𝑂</m:t>
                          </m:r>
                        </m:oMath>
                      </m:oMathPara>
                    </a14:m>
                    <a:endParaRPr lang="zh-CN"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72717" y="5929899"/>
                    <a:ext cx="432048" cy="369332"/>
                  </a:xfrm>
                  <a:prstGeom prst="rect">
                    <a:avLst/>
                  </a:prstGeom>
                  <a:blipFill rotWithShape="1">
                    <a:blip r:embed="rId5"/>
                    <a:stretch>
                      <a:fillRect/>
                    </a:stretch>
                  </a:blipFill>
                </p:spPr>
                <p:txBody>
                  <a:bodyPr/>
                  <a:lstStyle/>
                  <a:p>
                    <a:r>
                      <a:rPr lang="zh-CN" altLang="en-US">
                        <a:noFill/>
                      </a:rPr>
                      <a:t> </a:t>
                    </a:r>
                  </a:p>
                </p:txBody>
              </p:sp>
            </mc:Fallback>
          </mc:AlternateContent>
        </p:grpSp>
        <p:cxnSp>
          <p:nvCxnSpPr>
            <p:cNvPr id="55" name="直接连接符 54"/>
            <p:cNvCxnSpPr/>
            <p:nvPr/>
          </p:nvCxnSpPr>
          <p:spPr>
            <a:xfrm flipV="1">
              <a:off x="1223628" y="4137935"/>
              <a:ext cx="919497" cy="194062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240769" y="4447446"/>
              <a:ext cx="1266273" cy="159511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223628" y="4624388"/>
              <a:ext cx="1600535" cy="145417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50" idx="4"/>
            </p:cNvCxnSpPr>
            <p:nvPr/>
          </p:nvCxnSpPr>
          <p:spPr>
            <a:xfrm flipV="1">
              <a:off x="1212339" y="3954456"/>
              <a:ext cx="17141" cy="21241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49" idx="2"/>
            </p:cNvCxnSpPr>
            <p:nvPr/>
          </p:nvCxnSpPr>
          <p:spPr>
            <a:xfrm flipV="1">
              <a:off x="1223628" y="6078561"/>
              <a:ext cx="2439340" cy="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2074994" y="37513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1</m:t>
                            </m:r>
                          </m:sub>
                        </m:sSub>
                      </m:oMath>
                    </m:oMathPara>
                  </a14:m>
                  <a:endParaRPr lang="zh-CN" alt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2074994" y="3751307"/>
                  <a:ext cx="432048" cy="369332"/>
                </a:xfrm>
                <a:prstGeom prst="rect">
                  <a:avLst/>
                </a:prstGeom>
                <a:blipFill rotWithShape="1">
                  <a:blip r:embed="rId13"/>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023828" y="449628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2</m:t>
                            </m:r>
                          </m:sub>
                        </m:sSub>
                      </m:oMath>
                    </m:oMathPara>
                  </a14:m>
                  <a:endParaRPr lang="zh-CN" alt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3023828" y="4496285"/>
                  <a:ext cx="432048" cy="369332"/>
                </a:xfrm>
                <a:prstGeom prst="rect">
                  <a:avLst/>
                </a:prstGeom>
                <a:blipFill rotWithShape="1">
                  <a:blip r:embed="rId14"/>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24068" y="354347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5</m:t>
                            </m:r>
                          </m:sub>
                        </m:sSub>
                      </m:oMath>
                    </m:oMathPara>
                  </a14:m>
                  <a:endParaRPr lang="zh-CN" alt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1524068" y="3543477"/>
                  <a:ext cx="432048" cy="369332"/>
                </a:xfrm>
                <a:prstGeom prst="rect">
                  <a:avLst/>
                </a:prstGeom>
                <a:blipFill rotWithShape="1">
                  <a:blip r:embed="rId15"/>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782321" y="543048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𝑝</m:t>
                            </m:r>
                          </m:e>
                          <m:sub>
                            <m:r>
                              <a:rPr lang="en-US" altLang="zh-CN" b="0" i="1" smtClean="0">
                                <a:latin typeface="Cambria Math"/>
                              </a:rPr>
                              <m:t>6</m:t>
                            </m:r>
                          </m:sub>
                        </m:sSub>
                      </m:oMath>
                    </m:oMathPara>
                  </a14:m>
                  <a:endParaRPr lang="zh-CN" alt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3782321" y="5430489"/>
                  <a:ext cx="432048" cy="369332"/>
                </a:xfrm>
                <a:prstGeom prst="rect">
                  <a:avLst/>
                </a:prstGeom>
                <a:blipFill rotWithShape="1">
                  <a:blip r:embed="rId16"/>
                  <a:stretch>
                    <a:fillRect b="-4918"/>
                  </a:stretch>
                </a:blipFill>
              </p:spPr>
              <p:txBody>
                <a:bodyPr/>
                <a:lstStyle/>
                <a:p>
                  <a:r>
                    <a:rPr lang="zh-CN" altLang="en-US">
                      <a:noFill/>
                    </a:rPr>
                    <a:t> </a:t>
                  </a:r>
                </a:p>
              </p:txBody>
            </p:sp>
          </mc:Fallback>
        </mc:AlternateContent>
        <p:sp>
          <p:nvSpPr>
            <p:cNvPr id="64" name="椭圆 63"/>
            <p:cNvSpPr/>
            <p:nvPr/>
          </p:nvSpPr>
          <p:spPr>
            <a:xfrm>
              <a:off x="2951820" y="478241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5" name="椭圆 64"/>
            <p:cNvSpPr/>
            <p:nvPr/>
          </p:nvSpPr>
          <p:spPr>
            <a:xfrm>
              <a:off x="1979712" y="4065927"/>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6" name="椭圆 65"/>
            <p:cNvSpPr/>
            <p:nvPr/>
          </p:nvSpPr>
          <p:spPr>
            <a:xfrm>
              <a:off x="1492636" y="3876805"/>
              <a:ext cx="72008" cy="72008"/>
            </a:xfrm>
            <a:prstGeom prst="ellipse">
              <a:avLst/>
            </a:prstGeom>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7" name="椭圆 66"/>
            <p:cNvSpPr/>
            <p:nvPr/>
          </p:nvSpPr>
          <p:spPr>
            <a:xfrm>
              <a:off x="3671900" y="5636811"/>
              <a:ext cx="72008" cy="7200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69" name="TextBox 68"/>
              <p:cNvSpPr txBox="1"/>
              <p:nvPr/>
            </p:nvSpPr>
            <p:spPr>
              <a:xfrm>
                <a:off x="777216" y="425178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𝑣</m:t>
                          </m:r>
                        </m:e>
                        <m:sub>
                          <m:r>
                            <a:rPr lang="en-US" altLang="zh-CN" b="0" i="1" smtClean="0">
                              <a:latin typeface="Cambria Math"/>
                            </a:rPr>
                            <m:t>1</m:t>
                          </m:r>
                        </m:sub>
                      </m:sSub>
                    </m:oMath>
                  </m:oMathPara>
                </a14:m>
                <a:endParaRPr lang="zh-CN"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777216" y="4251780"/>
                <a:ext cx="432048" cy="369332"/>
              </a:xfrm>
              <a:prstGeom prst="rect">
                <a:avLst/>
              </a:prstGeom>
              <a:blipFill rotWithShape="1">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633171" y="464689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𝑣</m:t>
                          </m:r>
                        </m:e>
                        <m:sub>
                          <m:r>
                            <a:rPr lang="en-US" altLang="zh-CN" b="0" i="1" smtClean="0">
                              <a:latin typeface="Cambria Math"/>
                            </a:rPr>
                            <m:t>2</m:t>
                          </m:r>
                        </m:sub>
                      </m:sSub>
                    </m:oMath>
                  </m:oMathPara>
                </a14:m>
                <a:endParaRPr lang="zh-CN" alt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1633171" y="4646891"/>
                <a:ext cx="432048" cy="369332"/>
              </a:xfrm>
              <a:prstGeom prst="rect">
                <a:avLst/>
              </a:prstGeom>
              <a:blipFill rotWithShape="1">
                <a:blip r:embed="rId1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5999141"/>
      </p:ext>
    </p:extLst>
  </p:cSld>
  <p:clrMapOvr>
    <a:masterClrMapping/>
  </p:clrMapOvr>
  <p:transition spd="slow" advTm="31994">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a:t>
            </a:r>
            <a:r>
              <a:rPr lang="en-US" altLang="zh-CN" sz="4400" dirty="0"/>
              <a:t>Algorithm </a:t>
            </a:r>
            <a:r>
              <a:rPr lang="en-US" altLang="zh-CN" sz="4400" i="1" dirty="0"/>
              <a:t>k-</a:t>
            </a:r>
            <a:r>
              <a:rPr lang="en-US" altLang="zh-CN" sz="4400" i="1" dirty="0" err="1"/>
              <a:t>Hit_Alg</a:t>
            </a:r>
            <a:r>
              <a:rPr lang="en-US" altLang="zh-CN" sz="44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smtClean="0"/>
                  <a:t>When </a:t>
                </a:r>
                <a:r>
                  <a:rPr lang="en-US" altLang="zh-CN" sz="2800" b="1" dirty="0" smtClean="0"/>
                  <a:t>the solid angle of the cone </a:t>
                </a:r>
                <a14:m>
                  <m:oMath xmlns:m="http://schemas.openxmlformats.org/officeDocument/2006/math">
                    <m:sSub>
                      <m:sSubPr>
                        <m:ctrlPr>
                          <a:rPr lang="en-US" altLang="zh-CN" sz="2800" b="1" i="1" smtClean="0">
                            <a:latin typeface="Cambria Math"/>
                          </a:rPr>
                        </m:ctrlPr>
                      </m:sSubPr>
                      <m:e>
                        <m:r>
                          <a:rPr lang="en-US" altLang="zh-CN" sz="2800" b="1" i="1" smtClean="0">
                            <a:latin typeface="Cambria Math"/>
                          </a:rPr>
                          <m:t>𝑪</m:t>
                        </m:r>
                      </m:e>
                      <m:sub>
                        <m:r>
                          <a:rPr lang="en-US" altLang="zh-CN" sz="2800" b="1" i="1" smtClean="0">
                            <a:latin typeface="Cambria Math"/>
                          </a:rPr>
                          <m:t>𝒑</m:t>
                        </m:r>
                      </m:sub>
                    </m:sSub>
                  </m:oMath>
                </a14:m>
                <a:r>
                  <a:rPr lang="en-US" altLang="zh-CN" sz="2800" dirty="0" smtClean="0"/>
                  <a:t> of </a:t>
                </a:r>
                <a14:m>
                  <m:oMath xmlns:m="http://schemas.openxmlformats.org/officeDocument/2006/math">
                    <m:r>
                      <a:rPr lang="en-US" altLang="zh-CN" sz="2800" i="1" dirty="0" smtClean="0">
                        <a:latin typeface="Cambria Math"/>
                      </a:rPr>
                      <m:t>𝑝</m:t>
                    </m:r>
                  </m:oMath>
                </a14:m>
                <a:r>
                  <a:rPr lang="en-US" altLang="zh-CN" sz="2800" dirty="0" smtClean="0"/>
                  <a:t> (i.e., the hitting solid angle for </a:t>
                </a:r>
                <a14:m>
                  <m:oMath xmlns:m="http://schemas.openxmlformats.org/officeDocument/2006/math">
                    <m:r>
                      <a:rPr lang="en-US" altLang="zh-CN" sz="2800" i="1" dirty="0" smtClean="0">
                        <a:latin typeface="Cambria Math"/>
                      </a:rPr>
                      <m:t>𝑝</m:t>
                    </m:r>
                  </m:oMath>
                </a14:m>
                <a:r>
                  <a:rPr lang="en-US" altLang="zh-CN" sz="2800" dirty="0" smtClean="0"/>
                  <a:t>)</a:t>
                </a:r>
                <a:r>
                  <a:rPr lang="zh-CN" altLang="en-US" sz="2800" dirty="0" smtClean="0"/>
                  <a:t> </a:t>
                </a:r>
                <a:r>
                  <a:rPr lang="en-US" altLang="zh-CN" sz="2800" dirty="0" smtClean="0"/>
                  <a:t>is normalized, it is equal to the </a:t>
                </a:r>
                <a:r>
                  <a:rPr lang="en-US" altLang="zh-CN" sz="2800" b="1" dirty="0" smtClean="0"/>
                  <a:t>standalone hitting probability </a:t>
                </a:r>
                <a:r>
                  <a:rPr lang="en-US" altLang="zh-CN" sz="2800" dirty="0" smtClean="0"/>
                  <a:t>of</a:t>
                </a:r>
                <a:r>
                  <a:rPr lang="en-US" altLang="zh-CN" sz="2800" b="1" dirty="0" smtClean="0"/>
                  <a:t> </a:t>
                </a:r>
                <a14:m>
                  <m:oMath xmlns:m="http://schemas.openxmlformats.org/officeDocument/2006/math">
                    <m:r>
                      <a:rPr lang="en-US" altLang="zh-CN" sz="2800" i="1" dirty="0" smtClean="0">
                        <a:latin typeface="Cambria Math"/>
                      </a:rPr>
                      <m:t>𝑝</m:t>
                    </m:r>
                  </m:oMath>
                </a14:m>
                <a:r>
                  <a:rPr lang="en-US" altLang="zh-CN" sz="2800" dirty="0" smtClean="0"/>
                  <a:t>.</a:t>
                </a:r>
              </a:p>
              <a:p>
                <a:endParaRPr lang="en-US" altLang="zh-CN" sz="2800" dirty="0" smtClean="0"/>
              </a:p>
              <a:p>
                <a:pPr marL="411480" lvl="1" indent="0">
                  <a:buNone/>
                </a:pPr>
                <a14:m>
                  <m:oMathPara xmlns:m="http://schemas.openxmlformats.org/officeDocument/2006/math">
                    <m:oMathParaPr>
                      <m:jc m:val="center"/>
                    </m:oMathParaPr>
                    <m:oMath xmlns:m="http://schemas.openxmlformats.org/officeDocument/2006/math">
                      <m:r>
                        <a:rPr lang="en-US" altLang="zh-CN" sz="2600" i="1" dirty="0" smtClean="0">
                          <a:latin typeface="Cambria Math"/>
                        </a:rPr>
                        <m:t>𝐻</m:t>
                      </m:r>
                      <m:r>
                        <a:rPr lang="en-US" altLang="zh-CN" sz="2600" b="0" i="1" dirty="0" smtClean="0">
                          <a:latin typeface="Cambria Math"/>
                        </a:rPr>
                        <m:t>𝑃</m:t>
                      </m:r>
                      <m:d>
                        <m:dPr>
                          <m:ctrlPr>
                            <a:rPr lang="en-US" altLang="zh-CN" sz="2600" b="0" i="1" dirty="0" smtClean="0">
                              <a:latin typeface="Cambria Math"/>
                            </a:rPr>
                          </m:ctrlPr>
                        </m:dPr>
                        <m:e>
                          <m:r>
                            <a:rPr lang="en-US" altLang="zh-CN" sz="2600" b="0" i="1" dirty="0" smtClean="0">
                              <a:latin typeface="Cambria Math"/>
                            </a:rPr>
                            <m:t>𝑝</m:t>
                          </m:r>
                        </m:e>
                      </m:d>
                      <m:r>
                        <a:rPr lang="en-US" altLang="zh-CN" sz="2600" b="0" i="1" dirty="0" smtClean="0">
                          <a:latin typeface="Cambria Math"/>
                        </a:rPr>
                        <m:t>=</m:t>
                      </m:r>
                      <m:f>
                        <m:fPr>
                          <m:ctrlPr>
                            <a:rPr lang="en-US" altLang="zh-CN" sz="2600" b="0" i="1" dirty="0" smtClean="0">
                              <a:latin typeface="Cambria Math"/>
                            </a:rPr>
                          </m:ctrlPr>
                        </m:fPr>
                        <m:num>
                          <m:r>
                            <a:rPr lang="en-US" altLang="zh-CN" sz="2600" b="0" i="1" dirty="0" smtClean="0">
                              <a:latin typeface="Cambria Math"/>
                            </a:rPr>
                            <m:t>1</m:t>
                          </m:r>
                        </m:num>
                        <m:den>
                          <m:sSup>
                            <m:sSupPr>
                              <m:ctrlPr>
                                <a:rPr lang="en-US" altLang="zh-CN" sz="2600" b="0" i="1" dirty="0" smtClean="0">
                                  <a:latin typeface="Cambria Math"/>
                                </a:rPr>
                              </m:ctrlPr>
                            </m:sSupPr>
                            <m:e>
                              <m:r>
                                <a:rPr lang="en-US" altLang="zh-CN" sz="2600" b="0" i="1" dirty="0" smtClean="0">
                                  <a:latin typeface="Cambria Math"/>
                                </a:rPr>
                                <m:t>2</m:t>
                              </m:r>
                            </m:e>
                            <m:sup>
                              <m:r>
                                <a:rPr lang="en-US" altLang="zh-CN" sz="2600" b="0" i="1" dirty="0" smtClean="0">
                                  <a:latin typeface="Cambria Math"/>
                                </a:rPr>
                                <m:t>𝑑</m:t>
                              </m:r>
                            </m:sup>
                          </m:sSup>
                        </m:den>
                      </m:f>
                      <m:r>
                        <a:rPr lang="en-US" altLang="zh-CN" sz="2600" b="0" i="1" dirty="0" smtClean="0">
                          <a:latin typeface="Cambria Math"/>
                        </a:rPr>
                        <m:t>⋅</m:t>
                      </m:r>
                      <m:r>
                        <a:rPr lang="en-US" altLang="zh-CN" sz="2600" b="0" i="1" dirty="0" smtClean="0">
                          <a:latin typeface="Cambria Math"/>
                        </a:rPr>
                        <m:t>𝑆𝐴</m:t>
                      </m:r>
                      <m:r>
                        <a:rPr lang="en-US" altLang="zh-CN" sz="2600" b="0" i="1" dirty="0" smtClean="0">
                          <a:latin typeface="Cambria Math"/>
                        </a:rPr>
                        <m:t>(</m:t>
                      </m:r>
                      <m:sSub>
                        <m:sSubPr>
                          <m:ctrlPr>
                            <a:rPr lang="en-US" altLang="zh-CN" sz="2600" b="0" i="1" dirty="0" smtClean="0">
                              <a:latin typeface="Cambria Math"/>
                            </a:rPr>
                          </m:ctrlPr>
                        </m:sSubPr>
                        <m:e>
                          <m:r>
                            <a:rPr lang="en-US" altLang="zh-CN" sz="2600" b="0" i="1" dirty="0" smtClean="0">
                              <a:latin typeface="Cambria Math"/>
                            </a:rPr>
                            <m:t>𝐶</m:t>
                          </m:r>
                        </m:e>
                        <m:sub>
                          <m:r>
                            <a:rPr lang="en-US" altLang="zh-CN" sz="2600" b="0" i="1" dirty="0" smtClean="0">
                              <a:latin typeface="Cambria Math"/>
                            </a:rPr>
                            <m:t>𝑝</m:t>
                          </m:r>
                        </m:sub>
                      </m:sSub>
                      <m:r>
                        <a:rPr lang="en-US" altLang="zh-CN" sz="2600" b="0" i="1" dirty="0" smtClean="0">
                          <a:latin typeface="Cambria Math"/>
                        </a:rPr>
                        <m:t>)</m:t>
                      </m:r>
                    </m:oMath>
                  </m:oMathPara>
                </a14:m>
                <a:endParaRPr lang="en-US" altLang="zh-CN" sz="2600" dirty="0" smtClean="0"/>
              </a:p>
              <a:p>
                <a:pPr marL="411480" lvl="1" indent="0">
                  <a:buNone/>
                </a:pPr>
                <a:endParaRPr lang="en-US" altLang="zh-CN" sz="26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21</a:t>
            </a:fld>
            <a:endParaRPr lang="zh-CN" altLang="en-US"/>
          </a:p>
        </p:txBody>
      </p:sp>
    </p:spTree>
    <p:extLst>
      <p:ext uri="{BB962C8B-B14F-4D97-AF65-F5344CB8AC3E}">
        <p14:creationId xmlns:p14="http://schemas.microsoft.com/office/powerpoint/2010/main" val="698528420"/>
      </p:ext>
    </p:extLst>
  </p:cSld>
  <p:clrMapOvr>
    <a:masterClrMapping/>
  </p:clrMapOvr>
  <p:transition spd="slow" advTm="43558">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dirty="0"/>
                  <a:t>Two step </a:t>
                </a:r>
                <a:r>
                  <a:rPr lang="en-US" altLang="zh-CN" sz="2800" dirty="0" smtClean="0"/>
                  <a:t>framework (</a:t>
                </a:r>
                <a14:m>
                  <m:oMath xmlns:m="http://schemas.openxmlformats.org/officeDocument/2006/math">
                    <m:r>
                      <a:rPr lang="en-US" altLang="zh-CN" sz="2800" i="1" dirty="0">
                        <a:latin typeface="Cambria Math"/>
                      </a:rPr>
                      <m:t>𝑘</m:t>
                    </m:r>
                  </m:oMath>
                </a14:m>
                <a:r>
                  <a:rPr lang="en-US" altLang="zh-CN" sz="2800" i="1" dirty="0"/>
                  <a:t>-</a:t>
                </a:r>
                <a:r>
                  <a:rPr lang="en-US" altLang="zh-CN" sz="2800" i="1" dirty="0" err="1"/>
                  <a:t>hit_Alg</a:t>
                </a:r>
                <a:r>
                  <a:rPr lang="en-US" altLang="zh-CN" sz="2800" dirty="0"/>
                  <a:t>)</a:t>
                </a:r>
              </a:p>
              <a:p>
                <a:pPr lvl="1"/>
                <a:r>
                  <a:rPr lang="en-US" altLang="zh-CN" sz="2400" dirty="0"/>
                  <a:t>Step 1 (</a:t>
                </a:r>
                <a:r>
                  <a:rPr lang="en-US" altLang="zh-CN" sz="2400" b="1" dirty="0" smtClean="0"/>
                  <a:t>Standalone </a:t>
                </a:r>
                <a14:m>
                  <m:oMath xmlns:m="http://schemas.openxmlformats.org/officeDocument/2006/math">
                    <m:r>
                      <a:rPr lang="en-US" altLang="zh-CN" sz="2400" b="1" i="1" dirty="0">
                        <a:latin typeface="Cambria Math"/>
                      </a:rPr>
                      <m:t>𝑯𝑷</m:t>
                    </m:r>
                  </m:oMath>
                </a14:m>
                <a:r>
                  <a:rPr lang="en-US" altLang="zh-CN" sz="2400" b="1" dirty="0"/>
                  <a:t> computation</a:t>
                </a:r>
                <a:r>
                  <a:rPr lang="en-US" altLang="zh-CN" sz="2400" dirty="0"/>
                  <a:t>): For each tuple </a:t>
                </a:r>
                <a14:m>
                  <m:oMath xmlns:m="http://schemas.openxmlformats.org/officeDocument/2006/math">
                    <m:r>
                      <a:rPr lang="en-US" altLang="zh-CN" sz="2400" i="1" dirty="0">
                        <a:latin typeface="Cambria Math"/>
                      </a:rPr>
                      <m:t>𝑝</m:t>
                    </m:r>
                  </m:oMath>
                </a14:m>
                <a:r>
                  <a:rPr lang="en-US" altLang="zh-CN" sz="2400" dirty="0"/>
                  <a:t> in </a:t>
                </a:r>
                <a14:m>
                  <m:oMath xmlns:m="http://schemas.openxmlformats.org/officeDocument/2006/math">
                    <m:r>
                      <a:rPr lang="en-US" altLang="zh-CN" sz="2400" i="1" dirty="0">
                        <a:latin typeface="Cambria Math"/>
                      </a:rPr>
                      <m:t>𝐷</m:t>
                    </m:r>
                  </m:oMath>
                </a14:m>
                <a:r>
                  <a:rPr lang="en-US" altLang="zh-CN" sz="2400" dirty="0"/>
                  <a:t>, we compute the standalone hit probability of </a:t>
                </a:r>
                <a14:m>
                  <m:oMath xmlns:m="http://schemas.openxmlformats.org/officeDocument/2006/math">
                    <m:r>
                      <a:rPr lang="en-US" altLang="zh-CN" sz="2400" i="1" dirty="0">
                        <a:latin typeface="Cambria Math"/>
                      </a:rPr>
                      <m:t>𝑝</m:t>
                    </m:r>
                  </m:oMath>
                </a14:m>
                <a:r>
                  <a:rPr lang="en-US" altLang="zh-CN" sz="2400" dirty="0"/>
                  <a:t> (i.e., </a:t>
                </a:r>
                <a14:m>
                  <m:oMath xmlns:m="http://schemas.openxmlformats.org/officeDocument/2006/math">
                    <m:r>
                      <a:rPr lang="en-US" altLang="zh-CN" sz="2400" i="1" dirty="0">
                        <a:latin typeface="Cambria Math"/>
                      </a:rPr>
                      <m:t>𝐻𝑃</m:t>
                    </m:r>
                    <m:r>
                      <a:rPr lang="en-US" altLang="zh-CN" sz="2400" i="1" dirty="0">
                        <a:latin typeface="Cambria Math"/>
                      </a:rPr>
                      <m:t>(</m:t>
                    </m:r>
                    <m:r>
                      <a:rPr lang="en-US" altLang="zh-CN" sz="2400" i="1" dirty="0">
                        <a:latin typeface="Cambria Math"/>
                      </a:rPr>
                      <m:t>𝑝</m:t>
                    </m:r>
                    <m:r>
                      <a:rPr lang="en-US" altLang="zh-CN" sz="2400" i="1" dirty="0">
                        <a:latin typeface="Cambria Math"/>
                      </a:rPr>
                      <m:t>)</m:t>
                    </m:r>
                  </m:oMath>
                </a14:m>
                <a:r>
                  <a:rPr lang="en-US" altLang="zh-CN" sz="2400" dirty="0"/>
                  <a:t>) based </a:t>
                </a:r>
                <a:r>
                  <a:rPr lang="en-US" altLang="zh-CN" sz="2400" dirty="0" smtClean="0"/>
                  <a:t>on the distribution. </a:t>
                </a:r>
                <a:r>
                  <a:rPr lang="en-US" altLang="zh-CN" sz="2400" dirty="0"/>
                  <a:t>Computing HP is equivalent to computing the </a:t>
                </a:r>
                <a:r>
                  <a:rPr lang="en-US" altLang="zh-CN" sz="2400" dirty="0" smtClean="0"/>
                  <a:t>hitting solid angle.</a:t>
                </a:r>
                <a:endParaRPr lang="en-US" altLang="zh-CN" sz="2400" dirty="0"/>
              </a:p>
              <a:p>
                <a:pPr lvl="1"/>
                <a:r>
                  <a:rPr lang="en-US" altLang="zh-CN" sz="2400" dirty="0"/>
                  <a:t>Step 2 (</a:t>
                </a:r>
                <a:r>
                  <a:rPr lang="en-US" altLang="zh-CN" sz="2400" b="1" dirty="0"/>
                  <a:t>Output</a:t>
                </a:r>
                <a:r>
                  <a:rPr lang="en-US" altLang="zh-CN" sz="2400" dirty="0"/>
                  <a:t>): We find a set </a:t>
                </a:r>
                <a14:m>
                  <m:oMath xmlns:m="http://schemas.openxmlformats.org/officeDocument/2006/math">
                    <m:r>
                      <a:rPr lang="en-US" altLang="zh-CN" sz="2400" i="1" dirty="0">
                        <a:latin typeface="Cambria Math"/>
                      </a:rPr>
                      <m:t>𝑆</m:t>
                    </m:r>
                  </m:oMath>
                </a14:m>
                <a:r>
                  <a:rPr lang="en-US" altLang="zh-CN" sz="2400" dirty="0"/>
                  <a:t> of </a:t>
                </a:r>
                <a14:m>
                  <m:oMath xmlns:m="http://schemas.openxmlformats.org/officeDocument/2006/math">
                    <m:r>
                      <a:rPr lang="en-US" altLang="zh-CN" sz="2400" i="1" dirty="0">
                        <a:latin typeface="Cambria Math"/>
                      </a:rPr>
                      <m:t>𝑘</m:t>
                    </m:r>
                  </m:oMath>
                </a14:m>
                <a:r>
                  <a:rPr lang="en-US" altLang="zh-CN" sz="2400" dirty="0"/>
                  <a:t> tuples in </a:t>
                </a:r>
                <a14:m>
                  <m:oMath xmlns:m="http://schemas.openxmlformats.org/officeDocument/2006/math">
                    <m:r>
                      <a:rPr lang="en-US" altLang="zh-CN" sz="2400" i="1" dirty="0">
                        <a:latin typeface="Cambria Math"/>
                      </a:rPr>
                      <m:t>𝐷</m:t>
                    </m:r>
                  </m:oMath>
                </a14:m>
                <a:r>
                  <a:rPr lang="en-US" altLang="zh-CN" sz="2400" dirty="0"/>
                  <a:t> with the greatest standalone hit probabilities.</a:t>
                </a:r>
              </a:p>
              <a:p>
                <a:r>
                  <a:rPr lang="en-US" altLang="zh-CN" sz="2800" b="1" dirty="0" smtClean="0"/>
                  <a:t>Theorem</a:t>
                </a:r>
                <a:endParaRPr lang="en-US" altLang="zh-CN" sz="2800" b="1" dirty="0"/>
              </a:p>
              <a:p>
                <a:pPr lvl="1"/>
                <a:r>
                  <a:rPr lang="en-US" altLang="zh-CN" sz="2400" dirty="0"/>
                  <a:t>The general framework of </a:t>
                </a:r>
                <a14:m>
                  <m:oMath xmlns:m="http://schemas.openxmlformats.org/officeDocument/2006/math">
                    <m:r>
                      <a:rPr lang="en-US" altLang="zh-CN" sz="2400" i="1" dirty="0">
                        <a:latin typeface="Cambria Math"/>
                      </a:rPr>
                      <m:t>𝑘</m:t>
                    </m:r>
                  </m:oMath>
                </a14:m>
                <a:r>
                  <a:rPr lang="en-US" altLang="zh-CN" sz="2400" i="1" dirty="0"/>
                  <a:t>-</a:t>
                </a:r>
                <a:r>
                  <a:rPr lang="en-US" altLang="zh-CN" sz="2400" i="1" dirty="0" err="1"/>
                  <a:t>hit_Alg</a:t>
                </a:r>
                <a:r>
                  <a:rPr lang="en-US" altLang="zh-CN" sz="2400" dirty="0"/>
                  <a:t> returns the optimal solution of a </a:t>
                </a:r>
                <a14:m>
                  <m:oMath xmlns:m="http://schemas.openxmlformats.org/officeDocument/2006/math">
                    <m:r>
                      <a:rPr lang="en-US" altLang="zh-CN" sz="2400" i="1" dirty="0">
                        <a:latin typeface="Cambria Math"/>
                      </a:rPr>
                      <m:t>𝑘</m:t>
                    </m:r>
                  </m:oMath>
                </a14:m>
                <a:r>
                  <a:rPr lang="en-US" altLang="zh-CN" sz="2400" dirty="0"/>
                  <a:t>-hit query.</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144" r="-24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22</a:t>
            </a:fld>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2030150" y="2090753"/>
                <a:ext cx="4176464" cy="461665"/>
              </a:xfrm>
              <a:prstGeom prst="rect">
                <a:avLst/>
              </a:prstGeom>
              <a:noFill/>
            </p:spPr>
            <p:txBody>
              <a:bodyPr wrap="square" rtlCol="0">
                <a:spAutoFit/>
              </a:bodyPr>
              <a:lstStyle/>
              <a:p>
                <a:r>
                  <a:rPr lang="en-US" altLang="zh-CN" sz="2400" b="1" dirty="0">
                    <a:solidFill>
                      <a:srgbClr val="FF0000"/>
                    </a:solidFill>
                  </a:rPr>
                  <a:t>Standalone </a:t>
                </a:r>
                <a14:m>
                  <m:oMath xmlns:m="http://schemas.openxmlformats.org/officeDocument/2006/math">
                    <m:r>
                      <a:rPr lang="en-US" altLang="zh-CN" sz="2400" b="1" i="1" dirty="0" smtClean="0">
                        <a:solidFill>
                          <a:srgbClr val="FF0000"/>
                        </a:solidFill>
                        <a:latin typeface="Cambria Math"/>
                      </a:rPr>
                      <m:t>𝑯𝑷</m:t>
                    </m:r>
                  </m:oMath>
                </a14:m>
                <a:r>
                  <a:rPr lang="en-US" altLang="zh-CN" sz="2400" b="1" dirty="0">
                    <a:solidFill>
                      <a:srgbClr val="FF0000"/>
                    </a:solidFill>
                  </a:rPr>
                  <a:t> computation</a:t>
                </a:r>
                <a:endParaRPr lang="zh-CN" altLang="en-US" sz="2400" b="1"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30150" y="2090753"/>
                <a:ext cx="4176464" cy="461665"/>
              </a:xfrm>
              <a:prstGeom prst="rect">
                <a:avLst/>
              </a:prstGeom>
              <a:blipFill rotWithShape="1">
                <a:blip r:embed="rId4"/>
                <a:stretch>
                  <a:fillRect l="-2190"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2461141"/>
      </p:ext>
    </p:extLst>
  </p:cSld>
  <p:clrMapOvr>
    <a:masterClrMapping/>
  </p:clrMapOvr>
  <p:transition spd="slow" advTm="4355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sz="2800" b="1" dirty="0" smtClean="0">
                    <a:solidFill>
                      <a:srgbClr val="FF0000"/>
                    </a:solidFill>
                  </a:rPr>
                  <a:t>Standalone </a:t>
                </a:r>
                <a14:m>
                  <m:oMath xmlns:m="http://schemas.openxmlformats.org/officeDocument/2006/math">
                    <m:r>
                      <a:rPr lang="en-US" altLang="zh-CN" sz="2800" b="1" i="1" dirty="0">
                        <a:solidFill>
                          <a:srgbClr val="FF0000"/>
                        </a:solidFill>
                        <a:latin typeface="Cambria Math"/>
                      </a:rPr>
                      <m:t>𝑯𝑷</m:t>
                    </m:r>
                  </m:oMath>
                </a14:m>
                <a:r>
                  <a:rPr lang="en-US" altLang="zh-CN" sz="2800" b="1" dirty="0">
                    <a:solidFill>
                      <a:srgbClr val="FF0000"/>
                    </a:solidFill>
                  </a:rPr>
                  <a:t> computation </a:t>
                </a:r>
                <a:endParaRPr lang="en-US" altLang="zh-CN" sz="2800" b="1" dirty="0" smtClean="0">
                  <a:solidFill>
                    <a:srgbClr val="FF0000"/>
                  </a:solidFill>
                </a:endParaRPr>
              </a:p>
              <a:p>
                <a:pPr lvl="1"/>
                <a:r>
                  <a:rPr lang="en-US" altLang="zh-CN" sz="2600" dirty="0" smtClean="0"/>
                  <a:t>Computing solid angle is challenging!</a:t>
                </a:r>
              </a:p>
              <a:p>
                <a:pPr lvl="1"/>
                <a:r>
                  <a:rPr lang="en-US" altLang="zh-CN" sz="2600" dirty="0" smtClean="0"/>
                  <a:t>Instead, consider a </a:t>
                </a:r>
                <a:r>
                  <a:rPr lang="en-US" altLang="zh-CN" sz="2600" b="1" i="1" u="sng" dirty="0" smtClean="0"/>
                  <a:t>sampling-based</a:t>
                </a:r>
                <a:r>
                  <a:rPr lang="en-US" altLang="zh-CN" sz="2600" i="1" u="sng" dirty="0" smtClean="0"/>
                  <a:t> </a:t>
                </a:r>
                <a:r>
                  <a:rPr lang="en-US" altLang="zh-CN" sz="2600" b="1" i="1" u="sng" dirty="0" smtClean="0"/>
                  <a:t>HP computation</a:t>
                </a:r>
                <a:r>
                  <a:rPr lang="en-US" altLang="zh-CN" sz="2600" dirty="0" smtClean="0"/>
                  <a:t>, which is applied for any distribution of utility functions.</a:t>
                </a:r>
              </a:p>
              <a:p>
                <a:r>
                  <a:rPr lang="en-US" altLang="zh-CN" sz="2800" b="1" dirty="0" smtClean="0"/>
                  <a:t>Theorem</a:t>
                </a:r>
              </a:p>
              <a:p>
                <a:pPr lvl="1"/>
                <a:r>
                  <a:rPr lang="en-US" altLang="zh-CN" sz="2800" dirty="0" smtClean="0"/>
                  <a:t>Given a confidence parameter </a:t>
                </a:r>
                <a14:m>
                  <m:oMath xmlns:m="http://schemas.openxmlformats.org/officeDocument/2006/math">
                    <m:r>
                      <a:rPr lang="en-US" altLang="zh-CN" sz="2800" i="1" dirty="0" smtClean="0">
                        <a:latin typeface="Cambria Math"/>
                      </a:rPr>
                      <m:t>𝛿</m:t>
                    </m:r>
                    <m:r>
                      <a:rPr lang="en-US" altLang="zh-CN" sz="2800" i="1" dirty="0" smtClean="0">
                        <a:latin typeface="Cambria Math"/>
                      </a:rPr>
                      <m:t>∈ [0,1]</m:t>
                    </m:r>
                  </m:oMath>
                </a14:m>
                <a:r>
                  <a:rPr lang="en-US" altLang="zh-CN" sz="2800" dirty="0" smtClean="0"/>
                  <a:t> and an error parameter </a:t>
                </a:r>
                <a14:m>
                  <m:oMath xmlns:m="http://schemas.openxmlformats.org/officeDocument/2006/math">
                    <m:r>
                      <a:rPr lang="en-US" altLang="zh-CN" sz="2800" i="1" dirty="0" smtClean="0">
                        <a:latin typeface="Cambria Math"/>
                      </a:rPr>
                      <m:t>𝜖</m:t>
                    </m:r>
                    <m:r>
                      <a:rPr lang="en-US" altLang="zh-CN" sz="2800" i="1" dirty="0" smtClean="0">
                        <a:latin typeface="Cambria Math"/>
                      </a:rPr>
                      <m:t>∈ [0,1]</m:t>
                    </m:r>
                  </m:oMath>
                </a14:m>
                <a:r>
                  <a:rPr lang="en-US" altLang="zh-CN" sz="2800" dirty="0" smtClean="0"/>
                  <a:t>, if the sampling size N is at least </a:t>
                </a:r>
                <a14:m>
                  <m:oMath xmlns:m="http://schemas.openxmlformats.org/officeDocument/2006/math">
                    <m:f>
                      <m:fPr>
                        <m:ctrlPr>
                          <a:rPr lang="en-US" altLang="zh-CN" sz="2800" b="0" i="1" smtClean="0">
                            <a:latin typeface="Cambria Math"/>
                          </a:rPr>
                        </m:ctrlPr>
                      </m:fPr>
                      <m:num>
                        <m:r>
                          <a:rPr lang="en-US" altLang="zh-CN" sz="2800" b="0" i="1" smtClean="0">
                            <a:latin typeface="Cambria Math"/>
                          </a:rPr>
                          <m:t>8</m:t>
                        </m:r>
                        <m:sSub>
                          <m:sSubPr>
                            <m:ctrlPr>
                              <a:rPr lang="en-US" altLang="zh-CN" sz="2800" b="0" i="1" smtClean="0">
                                <a:latin typeface="Cambria Math"/>
                              </a:rPr>
                            </m:ctrlPr>
                          </m:sSubPr>
                          <m:e>
                            <m:r>
                              <a:rPr lang="en-US" altLang="zh-CN" sz="2800" b="0" i="1" smtClean="0">
                                <a:latin typeface="Cambria Math"/>
                              </a:rPr>
                              <m:t>𝑠</m:t>
                            </m:r>
                          </m:e>
                          <m:sub>
                            <m:r>
                              <a:rPr lang="en-US" altLang="zh-CN" sz="2800" b="0" i="1" smtClean="0">
                                <a:latin typeface="Cambria Math"/>
                              </a:rPr>
                              <m:t>1</m:t>
                            </m:r>
                          </m:sub>
                        </m:sSub>
                        <m:sSup>
                          <m:sSupPr>
                            <m:ctrlPr>
                              <a:rPr lang="en-US" altLang="zh-CN" sz="2800" b="0" i="1" smtClean="0">
                                <a:latin typeface="Cambria Math"/>
                              </a:rPr>
                            </m:ctrlPr>
                          </m:sSupPr>
                          <m:e>
                            <m:r>
                              <a:rPr lang="en-US" altLang="zh-CN" sz="2800" b="0" i="1" smtClean="0">
                                <a:latin typeface="Cambria Math"/>
                              </a:rPr>
                              <m:t>𝑘</m:t>
                            </m:r>
                          </m:e>
                          <m:sup>
                            <m:r>
                              <a:rPr lang="en-US" altLang="zh-CN" sz="2800" b="0" i="1" smtClean="0">
                                <a:latin typeface="Cambria Math"/>
                              </a:rPr>
                              <m:t>2</m:t>
                            </m:r>
                          </m:sup>
                        </m:sSup>
                        <m:r>
                          <a:rPr lang="en-US" altLang="zh-CN" sz="2800" b="0" i="1" smtClean="0">
                            <a:latin typeface="Cambria Math"/>
                          </a:rPr>
                          <m:t>(</m:t>
                        </m:r>
                        <m:r>
                          <a:rPr lang="en-US" altLang="zh-CN" sz="2800" b="0" i="1" smtClean="0">
                            <a:latin typeface="Cambria Math"/>
                          </a:rPr>
                          <m:t>𝑙𝑛</m:t>
                        </m:r>
                        <m:r>
                          <a:rPr lang="en-US" altLang="zh-CN" sz="2800" b="0" i="1" smtClean="0">
                            <a:latin typeface="Cambria Math"/>
                          </a:rPr>
                          <m:t>2−</m:t>
                        </m:r>
                        <m:r>
                          <a:rPr lang="en-US" altLang="zh-CN" sz="2800" b="0" i="1" smtClean="0">
                            <a:latin typeface="Cambria Math"/>
                          </a:rPr>
                          <m:t>𝑙𝑛</m:t>
                        </m:r>
                        <m:r>
                          <a:rPr lang="en-US" altLang="zh-CN" sz="2800" b="0" i="1" smtClean="0">
                            <a:latin typeface="Cambria Math"/>
                          </a:rPr>
                          <m:t> </m:t>
                        </m:r>
                        <m:sSup>
                          <m:sSupPr>
                            <m:ctrlPr>
                              <a:rPr lang="en-US" altLang="zh-CN" sz="2800" b="0" i="1" smtClean="0">
                                <a:latin typeface="Cambria Math"/>
                              </a:rPr>
                            </m:ctrlPr>
                          </m:sSupPr>
                          <m:e>
                            <m:d>
                              <m:dPr>
                                <m:ctrlPr>
                                  <a:rPr lang="en-US" altLang="zh-CN" sz="2800" b="0" i="1" smtClean="0">
                                    <a:latin typeface="Cambria Math"/>
                                  </a:rPr>
                                </m:ctrlPr>
                              </m:dPr>
                              <m:e>
                                <m:f>
                                  <m:fPr>
                                    <m:ctrlPr>
                                      <a:rPr lang="en-US" altLang="zh-CN" sz="2800" b="0" i="1" smtClean="0">
                                        <a:latin typeface="Cambria Math"/>
                                      </a:rPr>
                                    </m:ctrlPr>
                                  </m:fPr>
                                  <m:num>
                                    <m:r>
                                      <a:rPr lang="en-US" altLang="zh-CN" sz="2800" b="0" i="1" smtClean="0">
                                        <a:latin typeface="Cambria Math"/>
                                      </a:rPr>
                                      <m:t>2</m:t>
                                    </m:r>
                                  </m:num>
                                  <m:den>
                                    <m:r>
                                      <a:rPr lang="en-US" altLang="zh-CN" sz="2800" b="0" i="1" smtClean="0">
                                        <a:latin typeface="Cambria Math"/>
                                      </a:rPr>
                                      <m:t>𝛿</m:t>
                                    </m:r>
                                  </m:den>
                                </m:f>
                              </m:e>
                            </m:d>
                          </m:e>
                          <m:sup>
                            <m:f>
                              <m:fPr>
                                <m:ctrlPr>
                                  <a:rPr lang="en-US" altLang="zh-CN" sz="2800" b="0" i="1" smtClean="0">
                                    <a:latin typeface="Cambria Math"/>
                                  </a:rPr>
                                </m:ctrlPr>
                              </m:fPr>
                              <m:num>
                                <m:r>
                                  <a:rPr lang="en-US" altLang="zh-CN" sz="2800" b="0" i="1" smtClean="0">
                                    <a:latin typeface="Cambria Math"/>
                                  </a:rPr>
                                  <m:t>1</m:t>
                                </m:r>
                              </m:num>
                              <m:den>
                                <m:r>
                                  <a:rPr lang="en-US" altLang="zh-CN" sz="2800" b="0" i="1" smtClean="0">
                                    <a:latin typeface="Cambria Math"/>
                                  </a:rPr>
                                  <m:t>𝑘</m:t>
                                </m:r>
                              </m:den>
                            </m:f>
                          </m:sup>
                        </m:sSup>
                        <m:r>
                          <a:rPr lang="en-US" altLang="zh-CN" sz="2800" b="0" i="1" smtClean="0">
                            <a:latin typeface="Cambria Math"/>
                          </a:rPr>
                          <m:t>)</m:t>
                        </m:r>
                      </m:num>
                      <m:den>
                        <m:sSup>
                          <m:sSupPr>
                            <m:ctrlPr>
                              <a:rPr lang="en-US" altLang="zh-CN" sz="2800" b="0" i="1" smtClean="0">
                                <a:latin typeface="Cambria Math"/>
                              </a:rPr>
                            </m:ctrlPr>
                          </m:sSupPr>
                          <m:e>
                            <m:r>
                              <a:rPr lang="en-US" altLang="zh-CN" sz="2800" b="0" i="1" smtClean="0">
                                <a:latin typeface="Cambria Math"/>
                              </a:rPr>
                              <m:t>𝜖</m:t>
                            </m:r>
                          </m:e>
                          <m:sup>
                            <m:r>
                              <a:rPr lang="en-US" altLang="zh-CN" sz="2800" b="0" i="1" smtClean="0">
                                <a:latin typeface="Cambria Math"/>
                              </a:rPr>
                              <m:t>2</m:t>
                            </m:r>
                          </m:sup>
                        </m:sSup>
                      </m:den>
                    </m:f>
                  </m:oMath>
                </a14:m>
                <a:r>
                  <a:rPr lang="en-US" altLang="zh-CN" sz="2800" dirty="0" smtClean="0"/>
                  <a:t>, then with confidence </a:t>
                </a:r>
                <a14:m>
                  <m:oMath xmlns:m="http://schemas.openxmlformats.org/officeDocument/2006/math">
                    <m:r>
                      <a:rPr lang="en-US" altLang="zh-CN" sz="2800" i="1" dirty="0" smtClean="0">
                        <a:latin typeface="Cambria Math"/>
                      </a:rPr>
                      <m:t>1−</m:t>
                    </m:r>
                    <m:r>
                      <a:rPr lang="en-US" altLang="zh-CN" sz="2800" i="1" dirty="0" smtClean="0">
                        <a:latin typeface="Cambria Math"/>
                      </a:rPr>
                      <m:t>𝛿</m:t>
                    </m:r>
                  </m:oMath>
                </a14:m>
                <a:r>
                  <a:rPr lang="en-US" altLang="zh-CN" sz="2800" dirty="0" smtClean="0"/>
                  <a:t>, </a:t>
                </a:r>
              </a:p>
              <a:p>
                <a:pPr marL="411480" lvl="1" indent="0" algn="ctr">
                  <a:buNone/>
                </a:pPr>
                <a14:m>
                  <m:oMath xmlns:m="http://schemas.openxmlformats.org/officeDocument/2006/math">
                    <m:d>
                      <m:dPr>
                        <m:begChr m:val="|"/>
                        <m:endChr m:val="|"/>
                        <m:ctrlPr>
                          <a:rPr lang="en-US" altLang="zh-CN" sz="2800" i="1" dirty="0" smtClean="0">
                            <a:latin typeface="Cambria Math"/>
                          </a:rPr>
                        </m:ctrlPr>
                      </m:dPr>
                      <m:e>
                        <m:r>
                          <a:rPr lang="en-US" altLang="zh-CN" sz="2800" i="1" dirty="0" smtClean="0">
                            <a:latin typeface="Cambria Math"/>
                          </a:rPr>
                          <m:t>𝐻𝑃</m:t>
                        </m:r>
                        <m:d>
                          <m:dPr>
                            <m:ctrlPr>
                              <a:rPr lang="en-US" altLang="zh-CN" sz="2800" i="1" dirty="0" smtClean="0">
                                <a:latin typeface="Cambria Math"/>
                              </a:rPr>
                            </m:ctrlPr>
                          </m:dPr>
                          <m:e>
                            <m:r>
                              <a:rPr lang="en-US" altLang="zh-CN" sz="2800" i="1" dirty="0" smtClean="0">
                                <a:latin typeface="Cambria Math"/>
                              </a:rPr>
                              <m:t>𝑆</m:t>
                            </m:r>
                          </m:e>
                        </m:d>
                        <m:r>
                          <a:rPr lang="en-US" altLang="zh-CN" sz="2800" i="1" dirty="0" smtClean="0">
                            <a:latin typeface="Cambria Math"/>
                          </a:rPr>
                          <m:t>– </m:t>
                        </m:r>
                        <m:r>
                          <a:rPr lang="en-US" altLang="zh-CN" sz="2800" i="1" dirty="0" smtClean="0">
                            <a:latin typeface="Cambria Math"/>
                          </a:rPr>
                          <m:t>𝐻𝑃</m:t>
                        </m:r>
                        <m:d>
                          <m:dPr>
                            <m:ctrlPr>
                              <a:rPr lang="en-US" altLang="zh-CN" sz="2800" i="1" dirty="0" smtClean="0">
                                <a:latin typeface="Cambria Math"/>
                              </a:rPr>
                            </m:ctrlPr>
                          </m:dPr>
                          <m:e>
                            <m:sSub>
                              <m:sSubPr>
                                <m:ctrlPr>
                                  <a:rPr lang="en-US" altLang="zh-CN" sz="2800" i="1" dirty="0" err="1" smtClean="0">
                                    <a:latin typeface="Cambria Math"/>
                                  </a:rPr>
                                </m:ctrlPr>
                              </m:sSubPr>
                              <m:e>
                                <m:r>
                                  <a:rPr lang="en-US" altLang="zh-CN" sz="2800" i="1" dirty="0" err="1" smtClean="0">
                                    <a:latin typeface="Cambria Math"/>
                                  </a:rPr>
                                  <m:t>𝑆</m:t>
                                </m:r>
                              </m:e>
                              <m:sub>
                                <m:r>
                                  <a:rPr lang="en-US" altLang="zh-CN" sz="2800" i="1" dirty="0" err="1" smtClean="0">
                                    <a:latin typeface="Cambria Math"/>
                                  </a:rPr>
                                  <m:t>𝑜</m:t>
                                </m:r>
                              </m:sub>
                            </m:sSub>
                          </m:e>
                        </m:d>
                      </m:e>
                    </m:d>
                    <m:r>
                      <a:rPr lang="en-US" altLang="zh-CN" sz="2800" i="1" dirty="0" smtClean="0">
                        <a:latin typeface="Cambria Math"/>
                      </a:rPr>
                      <m:t>≤ </m:t>
                    </m:r>
                    <m:r>
                      <a:rPr lang="en-US" altLang="zh-CN" sz="2800" i="1" dirty="0" smtClean="0">
                        <a:latin typeface="Cambria Math"/>
                      </a:rPr>
                      <m:t>𝜖</m:t>
                    </m:r>
                  </m:oMath>
                </a14:m>
                <a:r>
                  <a:rPr lang="en-US" altLang="zh-CN" sz="2800" dirty="0" smtClean="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906" r="-144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23</a:t>
            </a:fld>
            <a:endParaRPr lang="zh-CN" altLang="en-US"/>
          </a:p>
        </p:txBody>
      </p:sp>
    </p:spTree>
    <p:extLst>
      <p:ext uri="{BB962C8B-B14F-4D97-AF65-F5344CB8AC3E}">
        <p14:creationId xmlns:p14="http://schemas.microsoft.com/office/powerpoint/2010/main" val="2568999721"/>
      </p:ext>
    </p:extLst>
  </p:cSld>
  <p:clrMapOvr>
    <a:masterClrMapping/>
  </p:clrMapOvr>
  <p:transition spd="slow" advTm="43558">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en-US" altLang="zh-CN" sz="4800" dirty="0"/>
              <a:t>Algorithm </a:t>
            </a:r>
            <a:r>
              <a:rPr lang="en-US" altLang="zh-CN" sz="4800" i="1" dirty="0"/>
              <a:t>k-</a:t>
            </a:r>
            <a:r>
              <a:rPr lang="en-US" altLang="zh-CN" sz="4800" i="1" dirty="0" err="1"/>
              <a:t>Hit_Alg</a:t>
            </a:r>
            <a:r>
              <a:rPr lang="en-US" altLang="zh-CN" sz="4800" dirty="0"/>
              <a:t> - Geometry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3200" dirty="0">
                    <a:solidFill>
                      <a:srgbClr val="FF0000"/>
                    </a:solidFill>
                  </a:rPr>
                  <a:t>S</a:t>
                </a:r>
                <a:r>
                  <a:rPr lang="en-US" altLang="zh-CN" sz="3200" dirty="0" smtClean="0">
                    <a:solidFill>
                      <a:srgbClr val="FF0000"/>
                    </a:solidFill>
                  </a:rPr>
                  <a:t>ampling-based </a:t>
                </a:r>
                <a14:m>
                  <m:oMath xmlns:m="http://schemas.openxmlformats.org/officeDocument/2006/math">
                    <m:r>
                      <a:rPr lang="en-US" altLang="zh-CN" sz="3200" i="1" dirty="0" smtClean="0">
                        <a:solidFill>
                          <a:srgbClr val="FF0000"/>
                        </a:solidFill>
                        <a:latin typeface="Cambria Math"/>
                      </a:rPr>
                      <m:t>𝐻𝑃</m:t>
                    </m:r>
                  </m:oMath>
                </a14:m>
                <a:r>
                  <a:rPr lang="en-US" altLang="zh-CN" sz="3200" dirty="0" smtClean="0">
                    <a:solidFill>
                      <a:srgbClr val="FF0000"/>
                    </a:solidFill>
                  </a:rPr>
                  <a:t> computation</a:t>
                </a:r>
                <a:r>
                  <a:rPr lang="en-US" altLang="zh-CN" sz="2800" dirty="0" smtClean="0"/>
                  <a:t> in </a:t>
                </a:r>
                <a:r>
                  <a:rPr lang="en-US" altLang="zh-CN" sz="2800" dirty="0"/>
                  <a:t>5</a:t>
                </a:r>
                <a:r>
                  <a:rPr lang="en-US" altLang="zh-CN" sz="2800" dirty="0" smtClean="0"/>
                  <a:t> steps</a:t>
                </a:r>
                <a:endParaRPr lang="en-US" altLang="zh-CN" sz="3200" dirty="0" smtClean="0"/>
              </a:p>
              <a:p>
                <a:pPr lvl="1"/>
                <a:r>
                  <a:rPr lang="en-US" altLang="zh-CN" sz="3000" dirty="0" smtClean="0"/>
                  <a:t>Step 1 (Hyperplane Set Construction)</a:t>
                </a:r>
              </a:p>
              <a:p>
                <a:pPr lvl="1"/>
                <a:r>
                  <a:rPr lang="en-US" altLang="zh-CN" sz="3000" dirty="0" smtClean="0"/>
                  <a:t>Step 2 (Index Construction)</a:t>
                </a:r>
              </a:p>
              <a:p>
                <a:pPr lvl="1"/>
                <a:r>
                  <a:rPr lang="en-US" altLang="zh-CN" sz="3000" dirty="0" smtClean="0"/>
                  <a:t>Step 3 (Sample Random </a:t>
                </a:r>
                <a:r>
                  <a:rPr lang="en-US" altLang="zh-CN" sz="3000" dirty="0"/>
                  <a:t>V</a:t>
                </a:r>
                <a:r>
                  <a:rPr lang="en-US" altLang="zh-CN" sz="3000" dirty="0" smtClean="0"/>
                  <a:t>ectors)</a:t>
                </a:r>
              </a:p>
              <a:p>
                <a:pPr lvl="1"/>
                <a:r>
                  <a:rPr lang="en-US" altLang="zh-CN" sz="3000" dirty="0" smtClean="0"/>
                  <a:t>Step 4 (Ray Shooting Query)</a:t>
                </a:r>
              </a:p>
              <a:p>
                <a:pPr lvl="1"/>
                <a:r>
                  <a:rPr lang="en-US" altLang="zh-CN" sz="3000" dirty="0" smtClean="0"/>
                  <a:t>Step 5 (Counting)</a:t>
                </a:r>
                <a:endParaRPr lang="zh-CN" altLang="en-US" sz="3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240" t="-152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66F4DE12-D17A-437C-B382-42C3CF92D3FF}" type="slidenum">
              <a:rPr lang="zh-CN" altLang="en-US" smtClean="0"/>
              <a:pPr/>
              <a:t>24</a:t>
            </a:fld>
            <a:endParaRPr lang="en-US" altLang="zh-CN"/>
          </a:p>
        </p:txBody>
      </p:sp>
    </p:spTree>
    <p:custDataLst>
      <p:tags r:id="rId1"/>
    </p:custDataLst>
    <p:extLst>
      <p:ext uri="{BB962C8B-B14F-4D97-AF65-F5344CB8AC3E}">
        <p14:creationId xmlns:p14="http://schemas.microsoft.com/office/powerpoint/2010/main" val="2354017736"/>
      </p:ext>
    </p:extLst>
  </p:cSld>
  <p:clrMapOvr>
    <a:masterClrMapping/>
  </p:clrMapOvr>
  <p:transition spd="slow" advTm="2857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smtClean="0"/>
              <a:t>5. Experiment</a:t>
            </a:r>
            <a:endParaRPr lang="zh-CN" altLang="en-US" dirty="0"/>
          </a:p>
        </p:txBody>
      </p:sp>
      <p:sp>
        <p:nvSpPr>
          <p:cNvPr id="27651" name="Rectangle 3"/>
          <p:cNvSpPr>
            <a:spLocks noGrp="1" noChangeArrowheads="1"/>
          </p:cNvSpPr>
          <p:nvPr>
            <p:ph idx="1"/>
          </p:nvPr>
        </p:nvSpPr>
        <p:spPr/>
        <p:txBody>
          <a:bodyPr/>
          <a:lstStyle/>
          <a:p>
            <a:r>
              <a:rPr lang="en-US" altLang="zh-CN" sz="2800" dirty="0" smtClean="0"/>
              <a:t>Datasets</a:t>
            </a:r>
          </a:p>
          <a:p>
            <a:pPr lvl="2"/>
            <a:r>
              <a:rPr lang="en-US" altLang="zh-CN" sz="2400" dirty="0"/>
              <a:t>Household dataset (6d): n = 903077, d = 6</a:t>
            </a:r>
          </a:p>
          <a:p>
            <a:pPr lvl="2"/>
            <a:r>
              <a:rPr lang="en-US" altLang="zh-CN" sz="2400" dirty="0"/>
              <a:t>Household dataset (10d): n = 1103241, d = 10</a:t>
            </a:r>
          </a:p>
          <a:p>
            <a:pPr lvl="2"/>
            <a:r>
              <a:rPr lang="en-US" altLang="zh-CN" sz="2400" b="1" dirty="0"/>
              <a:t>NBA dataset</a:t>
            </a:r>
            <a:r>
              <a:rPr lang="en-US" altLang="zh-CN" sz="2400" dirty="0"/>
              <a:t>: n = 21962, d = 5</a:t>
            </a:r>
          </a:p>
          <a:p>
            <a:pPr lvl="2"/>
            <a:r>
              <a:rPr lang="en-US" altLang="zh-CN" sz="2400" dirty="0"/>
              <a:t>Color dataset: n = 68040, d = 9</a:t>
            </a:r>
          </a:p>
          <a:p>
            <a:pPr lvl="2"/>
            <a:r>
              <a:rPr lang="en-US" altLang="zh-CN" sz="2400" dirty="0"/>
              <a:t>Stocks dataset: n = 122574, d = 5</a:t>
            </a:r>
          </a:p>
          <a:p>
            <a:pPr lvl="1"/>
            <a:endParaRPr lang="en-US" altLang="zh-CN" dirty="0" smtClean="0"/>
          </a:p>
          <a:p>
            <a:pPr lvl="1"/>
            <a:endParaRPr lang="zh-CN" altLang="en-US" dirty="0"/>
          </a:p>
        </p:txBody>
      </p:sp>
      <p:sp>
        <p:nvSpPr>
          <p:cNvPr id="5" name="灯片编号占位符 5"/>
          <p:cNvSpPr>
            <a:spLocks noGrp="1"/>
          </p:cNvSpPr>
          <p:nvPr>
            <p:ph type="sldNum" sz="quarter" idx="12"/>
          </p:nvPr>
        </p:nvSpPr>
        <p:spPr/>
        <p:txBody>
          <a:bodyPr/>
          <a:lstStyle/>
          <a:p>
            <a:fld id="{E927E902-39B3-436E-B6D5-CC62A056CC04}" type="slidenum">
              <a:rPr lang="zh-CN" altLang="en-US"/>
              <a:pPr/>
              <a:t>25</a:t>
            </a:fld>
            <a:endParaRPr lang="en-US" altLang="zh-CN"/>
          </a:p>
        </p:txBody>
      </p:sp>
    </p:spTree>
    <p:custDataLst>
      <p:tags r:id="rId1"/>
    </p:custDataLst>
    <p:extLst>
      <p:ext uri="{BB962C8B-B14F-4D97-AF65-F5344CB8AC3E}">
        <p14:creationId xmlns:p14="http://schemas.microsoft.com/office/powerpoint/2010/main" val="2347896689"/>
      </p:ext>
    </p:extLst>
  </p:cSld>
  <p:clrMapOvr>
    <a:masterClrMapping/>
  </p:clrMapOvr>
  <p:transition spd="slow" advTm="1979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 calcmode="lin" valueType="num">
                                      <p:cBhvr additive="base">
                                        <p:cTn id="2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27651">
                                            <p:txEl>
                                              <p:pRg st="3" end="3"/>
                                            </p:txEl>
                                          </p:spTgt>
                                        </p:tgtEl>
                                        <p:attrNameLst>
                                          <p:attrName>style.color</p:attrName>
                                        </p:attrNameLst>
                                      </p:cBhvr>
                                      <p:to>
                                        <a:srgbClr val="FF0000"/>
                                      </p:to>
                                    </p:animClr>
                                    <p:animClr clrSpc="rgb" dir="cw">
                                      <p:cBhvr>
                                        <p:cTn id="33" dur="500" fill="hold"/>
                                        <p:tgtEl>
                                          <p:spTgt spid="27651">
                                            <p:txEl>
                                              <p:pRg st="3" end="3"/>
                                            </p:txEl>
                                          </p:spTgt>
                                        </p:tgtEl>
                                        <p:attrNameLst>
                                          <p:attrName>fillcolor</p:attrName>
                                        </p:attrNameLst>
                                      </p:cBhvr>
                                      <p:to>
                                        <a:srgbClr val="FF0000"/>
                                      </p:to>
                                    </p:animClr>
                                    <p:set>
                                      <p:cBhvr>
                                        <p:cTn id="34" dur="500" fill="hold"/>
                                        <p:tgtEl>
                                          <p:spTgt spid="27651">
                                            <p:txEl>
                                              <p:pRg st="3" end="3"/>
                                            </p:txEl>
                                          </p:spTgt>
                                        </p:tgtEl>
                                        <p:attrNameLst>
                                          <p:attrName>fill.type</p:attrName>
                                        </p:attrNameLst>
                                      </p:cBhvr>
                                      <p:to>
                                        <p:strVal val="solid"/>
                                      </p:to>
                                    </p:set>
                                    <p:set>
                                      <p:cBhvr>
                                        <p:cTn id="35" dur="500" fill="hold"/>
                                        <p:tgtEl>
                                          <p:spTgt spid="27651">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Experiments on </a:t>
            </a:r>
            <a:r>
              <a:rPr lang="en-US" altLang="zh-CN" dirty="0" smtClean="0"/>
              <a:t>“</a:t>
            </a:r>
            <a:r>
              <a:rPr lang="en-US" altLang="zh-CN" dirty="0" smtClean="0">
                <a:solidFill>
                  <a:srgbClr val="FF0000"/>
                </a:solidFill>
              </a:rPr>
              <a:t>NBA</a:t>
            </a:r>
            <a:r>
              <a:rPr lang="en-US" altLang="zh-CN" dirty="0" smtClean="0"/>
              <a:t>” dataset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400" dirty="0" smtClean="0"/>
                  <a:t>Effect of </a:t>
                </a:r>
                <a14:m>
                  <m:oMath xmlns:m="http://schemas.openxmlformats.org/officeDocument/2006/math">
                    <m:r>
                      <a:rPr lang="en-US" altLang="zh-CN" sz="2400" i="1" dirty="0" smtClean="0">
                        <a:solidFill>
                          <a:srgbClr val="FF0000"/>
                        </a:solidFill>
                        <a:latin typeface="Cambria Math"/>
                      </a:rPr>
                      <m:t>𝑘</m:t>
                    </m:r>
                  </m:oMath>
                </a14:m>
                <a:r>
                  <a:rPr lang="en-US" altLang="zh-CN" sz="2400" dirty="0" smtClean="0"/>
                  <a:t> on Hit Probability/Query Time/Memory Usage</a:t>
                </a: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t="-1017" r="-72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66F4DE12-D17A-437C-B382-42C3CF92D3FF}" type="slidenum">
              <a:rPr lang="zh-CN" altLang="en-US" smtClean="0"/>
              <a:pPr/>
              <a:t>26</a:t>
            </a:fld>
            <a:endParaRPr lang="en-US" altLang="zh-CN"/>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1" y="2839041"/>
            <a:ext cx="2696317" cy="203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3" y="2876263"/>
            <a:ext cx="2820122" cy="199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780928"/>
            <a:ext cx="284572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18" y="2374228"/>
            <a:ext cx="8172400" cy="26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2018" y="4978418"/>
            <a:ext cx="8172400" cy="1200329"/>
          </a:xfrm>
          <a:prstGeom prst="rect">
            <a:avLst/>
          </a:prstGeom>
          <a:noFill/>
        </p:spPr>
        <p:txBody>
          <a:bodyPr wrap="square" rtlCol="0">
            <a:spAutoFit/>
          </a:bodyPr>
          <a:lstStyle/>
          <a:p>
            <a:r>
              <a:rPr lang="en-US" altLang="zh-CN" sz="2400" dirty="0" smtClean="0"/>
              <a:t>For the NBA dataset, </a:t>
            </a:r>
            <a:r>
              <a:rPr lang="en-US" altLang="zh-CN" sz="2400" i="1" dirty="0" smtClean="0">
                <a:solidFill>
                  <a:srgbClr val="FF0000"/>
                </a:solidFill>
              </a:rPr>
              <a:t>k-</a:t>
            </a:r>
            <a:r>
              <a:rPr lang="en-US" altLang="zh-CN" sz="2400" i="1" dirty="0" err="1" smtClean="0">
                <a:solidFill>
                  <a:srgbClr val="FF0000"/>
                </a:solidFill>
              </a:rPr>
              <a:t>hit_Alg</a:t>
            </a:r>
            <a:r>
              <a:rPr lang="en-US" altLang="zh-CN" sz="2400" dirty="0" smtClean="0"/>
              <a:t> gives the greatest hitting probability with a reasonable query time (within 1 second), using memory of a reasonable size (within 400 KB).</a:t>
            </a:r>
            <a:endParaRPr lang="zh-CN" altLang="en-US" sz="2400" dirty="0"/>
          </a:p>
        </p:txBody>
      </p:sp>
    </p:spTree>
    <p:custDataLst>
      <p:tags r:id="rId1"/>
    </p:custDataLst>
    <p:extLst>
      <p:ext uri="{BB962C8B-B14F-4D97-AF65-F5344CB8AC3E}">
        <p14:creationId xmlns:p14="http://schemas.microsoft.com/office/powerpoint/2010/main" val="3038762306"/>
      </p:ext>
    </p:extLst>
  </p:cSld>
  <p:clrMapOvr>
    <a:masterClrMapping/>
  </p:clrMapOvr>
  <p:transition spd="slow" advTm="233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circle(in)">
                                      <p:cBhvr>
                                        <p:cTn id="14" dur="2000"/>
                                        <p:tgtEl>
                                          <p:spTgt spid="1030"/>
                                        </p:tgtEl>
                                      </p:cBhvr>
                                    </p:animEffect>
                                  </p:childTnLst>
                                </p:cTn>
                              </p:par>
                              <p:par>
                                <p:cTn id="15" presetID="6"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 Conclusion</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We proposed a k-hit query, which returns a set of k tuples such that the probability that one of the k tuples is considered as the “best” tuple by a user is maximized.</a:t>
            </a:r>
          </a:p>
          <a:p>
            <a:r>
              <a:rPr lang="en-US" altLang="zh-CN" sz="2800" dirty="0" smtClean="0"/>
              <a:t>We proposed an algorithm called k-</a:t>
            </a:r>
            <a:r>
              <a:rPr lang="en-US" altLang="zh-CN" sz="2800" dirty="0" err="1" smtClean="0"/>
              <a:t>hit_Alg</a:t>
            </a:r>
            <a:r>
              <a:rPr lang="en-US" altLang="zh-CN" sz="2800" dirty="0" smtClean="0"/>
              <a:t> for answering the k-hit query.</a:t>
            </a:r>
            <a:endParaRPr lang="zh-CN" altLang="en-US" sz="2800" dirty="0"/>
          </a:p>
        </p:txBody>
      </p:sp>
      <p:sp>
        <p:nvSpPr>
          <p:cNvPr id="5" name="灯片编号占位符 4"/>
          <p:cNvSpPr>
            <a:spLocks noGrp="1"/>
          </p:cNvSpPr>
          <p:nvPr>
            <p:ph type="sldNum" sz="quarter" idx="12"/>
          </p:nvPr>
        </p:nvSpPr>
        <p:spPr/>
        <p:txBody>
          <a:bodyPr/>
          <a:lstStyle/>
          <a:p>
            <a:fld id="{4D52EBF8-6EF0-4B01-B3D7-FE444BF8DA43}" type="slidenum">
              <a:rPr lang="zh-CN" altLang="en-US" smtClean="0"/>
              <a:t>27</a:t>
            </a:fld>
            <a:endParaRPr lang="zh-CN" altLang="en-US"/>
          </a:p>
        </p:txBody>
      </p:sp>
    </p:spTree>
    <p:custDataLst>
      <p:tags r:id="rId1"/>
    </p:custDataLst>
    <p:extLst>
      <p:ext uri="{BB962C8B-B14F-4D97-AF65-F5344CB8AC3E}">
        <p14:creationId xmlns:p14="http://schemas.microsoft.com/office/powerpoint/2010/main" val="3810847212"/>
      </p:ext>
    </p:extLst>
  </p:cSld>
  <p:clrMapOvr>
    <a:masterClrMapping/>
  </p:clrMapOvr>
  <p:transition spd="slow" advTm="2345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2492896"/>
            <a:ext cx="8077200" cy="1673352"/>
          </a:xfrm>
        </p:spPr>
        <p:txBody>
          <a:bodyPr>
            <a:noAutofit/>
          </a:bodyPr>
          <a:lstStyle/>
          <a:p>
            <a:pPr algn="ctr"/>
            <a:r>
              <a:rPr lang="en-US" altLang="zh-CN" sz="4000" dirty="0" smtClean="0"/>
              <a:t/>
            </a:r>
            <a:br>
              <a:rPr lang="en-US" altLang="zh-CN" sz="4000" dirty="0" smtClean="0"/>
            </a:br>
            <a:r>
              <a:rPr lang="en-US" altLang="zh-CN" sz="4000" dirty="0" smtClean="0"/>
              <a:t/>
            </a:r>
            <a:br>
              <a:rPr lang="en-US" altLang="zh-CN" sz="4000" dirty="0" smtClean="0"/>
            </a:br>
            <a:r>
              <a:rPr lang="en-US" altLang="zh-CN" sz="5400" dirty="0" smtClean="0">
                <a:effectLst>
                  <a:outerShdw blurRad="50800" dist="50800" dir="5400000" algn="ctr" rotWithShape="0">
                    <a:schemeClr val="accent3">
                      <a:lumMod val="75000"/>
                    </a:schemeClr>
                  </a:outerShdw>
                </a:effectLst>
              </a:rPr>
              <a:t>THANK YOU!</a:t>
            </a:r>
            <a:endParaRPr lang="zh-CN" altLang="en-US" sz="4000" dirty="0">
              <a:effectLst>
                <a:outerShdw blurRad="50800" dist="50800" dir="5400000" algn="ctr" rotWithShape="0">
                  <a:schemeClr val="accent3">
                    <a:lumMod val="75000"/>
                  </a:schemeClr>
                </a:outerShdw>
              </a:effectLst>
            </a:endParaRPr>
          </a:p>
        </p:txBody>
      </p:sp>
      <p:sp>
        <p:nvSpPr>
          <p:cNvPr id="5" name="KSO_FN"/>
          <p:cNvSpPr>
            <a:spLocks noGrp="1" noChangeArrowheads="1"/>
          </p:cNvSpPr>
          <p:nvPr>
            <p:ph type="sldNum" sz="quarter" idx="12"/>
          </p:nvPr>
        </p:nvSpPr>
        <p:spPr/>
        <p:txBody>
          <a:bodyPr/>
          <a:lstStyle/>
          <a:p>
            <a:fld id="{97BCF1DE-6520-4E2D-AE72-D841DED28DB0}" type="slidenum">
              <a:rPr lang="zh-CN" altLang="en-US"/>
              <a:pPr/>
              <a:t>28</a:t>
            </a:fld>
            <a:endParaRPr lang="en-US" altLang="zh-CN"/>
          </a:p>
        </p:txBody>
      </p:sp>
      <p:sp>
        <p:nvSpPr>
          <p:cNvPr id="2" name="TextBox 1"/>
          <p:cNvSpPr txBox="1"/>
          <p:nvPr/>
        </p:nvSpPr>
        <p:spPr>
          <a:xfrm>
            <a:off x="2715706" y="783449"/>
            <a:ext cx="5024645" cy="646331"/>
          </a:xfrm>
          <a:prstGeom prst="rect">
            <a:avLst/>
          </a:prstGeom>
          <a:noFill/>
        </p:spPr>
        <p:txBody>
          <a:bodyPr wrap="square" rtlCol="0">
            <a:spAutoFit/>
          </a:bodyPr>
          <a:lstStyle/>
          <a:p>
            <a:pPr algn="ctr"/>
            <a:r>
              <a:rPr lang="en-US" altLang="zh-CN" sz="3600" dirty="0" smtClean="0"/>
              <a:t>ANY QUESTIONS?</a:t>
            </a:r>
            <a:endParaRPr lang="zh-CN" altLang="en-US" sz="3600" dirty="0"/>
          </a:p>
        </p:txBody>
      </p:sp>
    </p:spTree>
    <p:custDataLst>
      <p:tags r:id="rId1"/>
    </p:custDataLst>
    <p:extLst>
      <p:ext uri="{BB962C8B-B14F-4D97-AF65-F5344CB8AC3E}">
        <p14:creationId xmlns:p14="http://schemas.microsoft.com/office/powerpoint/2010/main" val="3609731102"/>
      </p:ext>
    </p:extLst>
  </p:cSld>
  <p:clrMapOvr>
    <a:masterClrMapping/>
  </p:clrMapOvr>
  <p:transition spd="slow" advTm="581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lstStyle/>
          <a:p>
            <a:r>
              <a:rPr lang="en-US" altLang="zh-CN" dirty="0"/>
              <a:t>An online car selling service </a:t>
            </a:r>
            <a:r>
              <a:rPr lang="en-US" altLang="zh-CN" dirty="0" smtClean="0"/>
              <a:t>place a </a:t>
            </a:r>
            <a:r>
              <a:rPr lang="en-US" altLang="zh-CN" dirty="0"/>
              <a:t>car showroom in a prominent place of its webpage, where a very limited number of cars are shown</a:t>
            </a:r>
            <a:r>
              <a:rPr lang="en-US" altLang="zh-CN" dirty="0" smtClean="0"/>
              <a:t>.</a:t>
            </a:r>
          </a:p>
          <a:p>
            <a:pPr marL="114300" indent="0">
              <a:buNone/>
            </a:pPr>
            <a:endParaRPr lang="en-US" altLang="zh-CN" dirty="0"/>
          </a:p>
          <a:p>
            <a:r>
              <a:rPr lang="en-US" altLang="zh-CN" dirty="0" smtClean="0"/>
              <a:t>How can we determine which</a:t>
            </a:r>
          </a:p>
          <a:p>
            <a:pPr marL="114300" indent="0">
              <a:buNone/>
            </a:pPr>
            <a:r>
              <a:rPr lang="en-US" altLang="zh-CN" dirty="0"/>
              <a:t> </a:t>
            </a:r>
            <a:r>
              <a:rPr lang="en-US" altLang="zh-CN" dirty="0" smtClean="0"/>
              <a:t>   cars</a:t>
            </a:r>
            <a:r>
              <a:rPr lang="en-US" altLang="zh-CN" dirty="0"/>
              <a:t> </a:t>
            </a:r>
            <a:r>
              <a:rPr lang="en-US" altLang="zh-CN" dirty="0" smtClean="0"/>
              <a:t>to be shown to the users?</a:t>
            </a:r>
          </a:p>
          <a:p>
            <a:endParaRPr lang="en-US" altLang="zh-CN" dirty="0" smtClean="0"/>
          </a:p>
        </p:txBody>
      </p:sp>
      <p:sp>
        <p:nvSpPr>
          <p:cNvPr id="4" name="灯片编号占位符 3"/>
          <p:cNvSpPr>
            <a:spLocks noGrp="1"/>
          </p:cNvSpPr>
          <p:nvPr>
            <p:ph type="sldNum" sz="quarter" idx="12"/>
          </p:nvPr>
        </p:nvSpPr>
        <p:spPr/>
        <p:txBody>
          <a:bodyPr/>
          <a:lstStyle/>
          <a:p>
            <a:fld id="{4D52EBF8-6EF0-4B01-B3D7-FE444BF8DA43}" type="slidenum">
              <a:rPr lang="zh-CN" altLang="en-US" smtClean="0"/>
              <a:t>3</a:t>
            </a:fld>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02" y="2780928"/>
            <a:ext cx="3521160" cy="378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2819924"/>
      </p:ext>
    </p:extLst>
  </p:cSld>
  <p:clrMapOvr>
    <a:masterClrMapping/>
  </p:clrMapOvr>
  <p:transition spd="slow" advTm="2295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We expect to show “good” cars to the users.</a:t>
            </a:r>
          </a:p>
          <a:p>
            <a:r>
              <a:rPr lang="en-US" altLang="zh-CN" sz="2400" dirty="0"/>
              <a:t>Here, a "good" car means a</a:t>
            </a:r>
            <a:r>
              <a:rPr lang="en-US" altLang="zh-CN" sz="2400" dirty="0" smtClean="0"/>
              <a:t> </a:t>
            </a:r>
            <a:r>
              <a:rPr lang="en-US" altLang="zh-CN" sz="2400" dirty="0"/>
              <a:t>car that a user would be interested in</a:t>
            </a:r>
            <a:r>
              <a:rPr lang="en-US" altLang="zh-CN" sz="2400" dirty="0" smtClean="0"/>
              <a:t>.</a:t>
            </a:r>
          </a:p>
          <a:p>
            <a:r>
              <a:rPr lang="en-US" altLang="zh-CN" sz="2400" dirty="0"/>
              <a:t>In the literature, </a:t>
            </a:r>
            <a:r>
              <a:rPr lang="en-US" altLang="zh-CN" sz="2400" dirty="0" smtClean="0"/>
              <a:t>we are given a </a:t>
            </a:r>
            <a:r>
              <a:rPr lang="en-US" altLang="zh-CN" sz="2400" dirty="0"/>
              <a:t>utility </a:t>
            </a:r>
            <a:r>
              <a:rPr lang="en-US" altLang="zh-CN" sz="2400" dirty="0" smtClean="0"/>
              <a:t>function for the user. With </a:t>
            </a:r>
            <a:r>
              <a:rPr lang="en-US" altLang="zh-CN" sz="2400" dirty="0"/>
              <a:t>this utility function, existing studies could </a:t>
            </a:r>
            <a:r>
              <a:rPr lang="en-US" altLang="zh-CN" sz="2400" dirty="0" smtClean="0"/>
              <a:t>find </a:t>
            </a:r>
            <a:r>
              <a:rPr lang="en-US" altLang="zh-CN" sz="2400" dirty="0"/>
              <a:t>the best car that this user is interested in</a:t>
            </a:r>
            <a:r>
              <a:rPr lang="en-US" altLang="zh-CN" sz="2400" dirty="0" smtClean="0"/>
              <a:t>.</a:t>
            </a:r>
          </a:p>
          <a:p>
            <a:r>
              <a:rPr lang="en-US" altLang="zh-CN" sz="2400" dirty="0"/>
              <a:t>In this paper, we are given a distribution of users' </a:t>
            </a:r>
            <a:r>
              <a:rPr lang="en-US" altLang="zh-CN" sz="2400" dirty="0" smtClean="0"/>
              <a:t>utility functions </a:t>
            </a:r>
            <a:r>
              <a:rPr lang="en-US" altLang="zh-CN" sz="2400" dirty="0"/>
              <a:t>(called </a:t>
            </a:r>
            <a:r>
              <a:rPr lang="en-US" altLang="zh-CN" sz="2400" i="1" dirty="0">
                <a:solidFill>
                  <a:srgbClr val="FF0000"/>
                </a:solidFill>
              </a:rPr>
              <a:t>probabilistic utility functions</a:t>
            </a:r>
            <a:r>
              <a:rPr lang="en-US" altLang="zh-CN" sz="2400" dirty="0"/>
              <a:t>).</a:t>
            </a:r>
            <a:endParaRPr lang="en-US" altLang="zh-CN" sz="2400" dirty="0" smtClean="0"/>
          </a:p>
        </p:txBody>
      </p:sp>
      <p:sp>
        <p:nvSpPr>
          <p:cNvPr id="4" name="灯片编号占位符 3"/>
          <p:cNvSpPr>
            <a:spLocks noGrp="1"/>
          </p:cNvSpPr>
          <p:nvPr>
            <p:ph type="sldNum" sz="quarter" idx="12"/>
          </p:nvPr>
        </p:nvSpPr>
        <p:spPr/>
        <p:txBody>
          <a:bodyPr/>
          <a:lstStyle/>
          <a:p>
            <a:fld id="{4D52EBF8-6EF0-4B01-B3D7-FE444BF8DA43}" type="slidenum">
              <a:rPr lang="zh-CN" altLang="en-US" smtClean="0"/>
              <a:t>4</a:t>
            </a:fld>
            <a:endParaRPr lang="zh-CN" altLang="en-US"/>
          </a:p>
        </p:txBody>
      </p:sp>
    </p:spTree>
    <p:custDataLst>
      <p:tags r:id="rId1"/>
    </p:custDataLst>
    <p:extLst>
      <p:ext uri="{BB962C8B-B14F-4D97-AF65-F5344CB8AC3E}">
        <p14:creationId xmlns:p14="http://schemas.microsoft.com/office/powerpoint/2010/main" val="1053078182"/>
      </p:ext>
    </p:extLst>
  </p:cSld>
  <p:clrMapOvr>
    <a:masterClrMapping/>
  </p:clrMapOvr>
  <p:transition spd="slow" advTm="1583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sz="3600" dirty="0" smtClean="0"/>
              <a:t>How to obtain the distribution?</a:t>
            </a:r>
          </a:p>
          <a:p>
            <a:pPr lvl="1"/>
            <a:r>
              <a:rPr lang="en-US" altLang="zh-CN" sz="3200" dirty="0" smtClean="0"/>
              <a:t>User log information</a:t>
            </a:r>
          </a:p>
          <a:p>
            <a:pPr lvl="1"/>
            <a:r>
              <a:rPr lang="en-US" altLang="zh-CN" sz="3200" dirty="0" smtClean="0"/>
              <a:t>Statistics from the users</a:t>
            </a:r>
          </a:p>
          <a:p>
            <a:r>
              <a:rPr lang="en-US" altLang="zh-CN" sz="3400" dirty="0" smtClean="0"/>
              <a:t>The distribution has been used by existing systems/models</a:t>
            </a:r>
          </a:p>
          <a:p>
            <a:pPr lvl="1"/>
            <a:r>
              <a:rPr lang="en-US" altLang="zh-CN" sz="3200" dirty="0" smtClean="0"/>
              <a:t>User’s recommendation systems</a:t>
            </a:r>
          </a:p>
          <a:p>
            <a:pPr lvl="1"/>
            <a:r>
              <a:rPr lang="en-US" altLang="zh-CN" sz="3200" dirty="0" smtClean="0"/>
              <a:t>Bayesian Learning models</a:t>
            </a:r>
          </a:p>
          <a:p>
            <a:pPr lvl="1"/>
            <a:r>
              <a:rPr lang="en-US" altLang="zh-CN" sz="3200" dirty="0" smtClean="0"/>
              <a:t>User’s preference elicitations</a:t>
            </a:r>
          </a:p>
          <a:p>
            <a:r>
              <a:rPr lang="en-US" altLang="zh-CN" sz="3400" dirty="0"/>
              <a:t>The distribution on utility functions can be applied over not only a </a:t>
            </a:r>
            <a:r>
              <a:rPr lang="en-US" altLang="zh-CN" sz="3400" i="1" dirty="0">
                <a:solidFill>
                  <a:srgbClr val="FF0000"/>
                </a:solidFill>
              </a:rPr>
              <a:t>group of</a:t>
            </a:r>
            <a:r>
              <a:rPr lang="en-US" altLang="zh-CN" sz="3400" dirty="0"/>
              <a:t> users but also a </a:t>
            </a:r>
            <a:r>
              <a:rPr lang="en-US" altLang="zh-CN" sz="3400" i="1" dirty="0">
                <a:solidFill>
                  <a:srgbClr val="FF0000"/>
                </a:solidFill>
              </a:rPr>
              <a:t>single</a:t>
            </a:r>
            <a:r>
              <a:rPr lang="en-US" altLang="zh-CN" sz="3400" dirty="0"/>
              <a:t> user. This can help companies a lot for decision-making such as </a:t>
            </a:r>
            <a:r>
              <a:rPr lang="en-US" altLang="zh-CN" sz="3400" dirty="0" smtClean="0"/>
              <a:t>an </a:t>
            </a:r>
            <a:r>
              <a:rPr lang="en-US" altLang="zh-CN" sz="3400" dirty="0"/>
              <a:t>effective promotion to a particular group of users.</a:t>
            </a:r>
            <a:endParaRPr lang="zh-CN" altLang="en-US" sz="3000" dirty="0"/>
          </a:p>
          <a:p>
            <a:pPr lvl="1"/>
            <a:endParaRPr lang="en-US" altLang="zh-CN" sz="3200" dirty="0" smtClean="0"/>
          </a:p>
        </p:txBody>
      </p:sp>
      <p:sp>
        <p:nvSpPr>
          <p:cNvPr id="4" name="灯片编号占位符 3"/>
          <p:cNvSpPr>
            <a:spLocks noGrp="1"/>
          </p:cNvSpPr>
          <p:nvPr>
            <p:ph type="sldNum" sz="quarter" idx="12"/>
          </p:nvPr>
        </p:nvSpPr>
        <p:spPr/>
        <p:txBody>
          <a:bodyPr/>
          <a:lstStyle/>
          <a:p>
            <a:fld id="{4D52EBF8-6EF0-4B01-B3D7-FE444BF8DA43}" type="slidenum">
              <a:rPr lang="zh-CN" altLang="en-US" smtClean="0"/>
              <a:t>5</a:t>
            </a:fld>
            <a:endParaRPr lang="zh-CN" altLang="en-US"/>
          </a:p>
        </p:txBody>
      </p:sp>
    </p:spTree>
    <p:extLst>
      <p:ext uri="{BB962C8B-B14F-4D97-AF65-F5344CB8AC3E}">
        <p14:creationId xmlns:p14="http://schemas.microsoft.com/office/powerpoint/2010/main" val="525091804"/>
      </p:ext>
    </p:extLst>
  </p:cSld>
  <p:clrMapOvr>
    <a:masterClrMapping/>
  </p:clrMapOvr>
  <p:transition spd="slow" advTm="4355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normAutofit/>
          </a:bodyPr>
          <a:lstStyle/>
          <a:p>
            <a:r>
              <a:rPr lang="en-US" altLang="zh-CN" sz="3000" dirty="0" smtClean="0"/>
              <a:t>Existing Approaches</a:t>
            </a:r>
          </a:p>
          <a:p>
            <a:pPr lvl="1"/>
            <a:r>
              <a:rPr lang="en-US" altLang="zh-CN" sz="2800" dirty="0" smtClean="0"/>
              <a:t>Top-k query</a:t>
            </a:r>
          </a:p>
          <a:p>
            <a:pPr lvl="1"/>
            <a:r>
              <a:rPr lang="en-US" altLang="zh-CN" sz="2800" dirty="0" smtClean="0"/>
              <a:t>Skyline query</a:t>
            </a:r>
          </a:p>
          <a:p>
            <a:pPr lvl="1"/>
            <a:endParaRPr lang="en-US" altLang="zh-CN" sz="2800" dirty="0" smtClean="0"/>
          </a:p>
        </p:txBody>
      </p:sp>
      <p:sp>
        <p:nvSpPr>
          <p:cNvPr id="4" name="灯片编号占位符 3"/>
          <p:cNvSpPr>
            <a:spLocks noGrp="1"/>
          </p:cNvSpPr>
          <p:nvPr>
            <p:ph type="sldNum" sz="quarter" idx="12"/>
          </p:nvPr>
        </p:nvSpPr>
        <p:spPr/>
        <p:txBody>
          <a:bodyPr/>
          <a:lstStyle/>
          <a:p>
            <a:fld id="{4D52EBF8-6EF0-4B01-B3D7-FE444BF8DA43}" type="slidenum">
              <a:rPr lang="zh-CN" altLang="en-US" smtClean="0"/>
              <a:t>6</a:t>
            </a:fld>
            <a:endParaRPr lang="zh-CN" altLang="en-US"/>
          </a:p>
        </p:txBody>
      </p:sp>
    </p:spTree>
    <p:custDataLst>
      <p:tags r:id="rId1"/>
    </p:custDataLst>
    <p:extLst>
      <p:ext uri="{BB962C8B-B14F-4D97-AF65-F5344CB8AC3E}">
        <p14:creationId xmlns:p14="http://schemas.microsoft.com/office/powerpoint/2010/main" val="4189131561"/>
      </p:ext>
    </p:extLst>
  </p:cSld>
  <p:clrMapOvr>
    <a:masterClrMapping/>
  </p:clrMapOvr>
  <p:transition spd="slow" advTm="1966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Top-k queries and skyline queries have their own limitations.</a:t>
            </a:r>
          </a:p>
          <a:p>
            <a:pPr lvl="1"/>
            <a:r>
              <a:rPr lang="en-US" altLang="zh-CN" sz="2600" dirty="0" smtClean="0"/>
              <a:t>Top-k queries assume that the utility function of a single user is known. But, it is possible that the utility function of a single user is not known in some cases.</a:t>
            </a:r>
          </a:p>
          <a:p>
            <a:pPr lvl="1"/>
            <a:r>
              <a:rPr lang="en-US" altLang="zh-CN" sz="2600" dirty="0" smtClean="0"/>
              <a:t>Skyline queries may return too many outputs.</a:t>
            </a:r>
          </a:p>
        </p:txBody>
      </p:sp>
      <p:sp>
        <p:nvSpPr>
          <p:cNvPr id="4" name="灯片编号占位符 3"/>
          <p:cNvSpPr>
            <a:spLocks noGrp="1"/>
          </p:cNvSpPr>
          <p:nvPr>
            <p:ph type="sldNum" sz="quarter" idx="12"/>
          </p:nvPr>
        </p:nvSpPr>
        <p:spPr/>
        <p:txBody>
          <a:bodyPr/>
          <a:lstStyle/>
          <a:p>
            <a:fld id="{4D52EBF8-6EF0-4B01-B3D7-FE444BF8DA43}" type="slidenum">
              <a:rPr lang="zh-CN" altLang="en-US" smtClean="0"/>
              <a:t>7</a:t>
            </a:fld>
            <a:endParaRPr lang="zh-CN" altLang="en-US"/>
          </a:p>
        </p:txBody>
      </p:sp>
    </p:spTree>
    <p:custDataLst>
      <p:tags r:id="rId1"/>
    </p:custDataLst>
    <p:extLst>
      <p:ext uri="{BB962C8B-B14F-4D97-AF65-F5344CB8AC3E}">
        <p14:creationId xmlns:p14="http://schemas.microsoft.com/office/powerpoint/2010/main" val="1483392434"/>
      </p:ext>
    </p:extLst>
  </p:cSld>
  <p:clrMapOvr>
    <a:masterClrMapping/>
  </p:clrMapOvr>
  <p:transition spd="slow" advTm="2382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Top-k queries</a:t>
            </a:r>
          </a:p>
          <a:p>
            <a:pPr lvl="1"/>
            <a:r>
              <a:rPr lang="en-US" altLang="zh-CN" sz="2400" dirty="0" smtClean="0"/>
              <a:t>Top-k queries on certain databases with certain utility functions (ICDE12, TKDE07)</a:t>
            </a:r>
          </a:p>
          <a:p>
            <a:pPr lvl="1"/>
            <a:r>
              <a:rPr lang="en-US" altLang="zh-CN" sz="2400" dirty="0" smtClean="0"/>
              <a:t>Top-k queries on uncertain databases with certain utility </a:t>
            </a:r>
            <a:r>
              <a:rPr lang="en-US" altLang="zh-CN" sz="2400" dirty="0"/>
              <a:t>functions (</a:t>
            </a:r>
            <a:r>
              <a:rPr lang="en-US" altLang="zh-CN" sz="2400" dirty="0" smtClean="0"/>
              <a:t>ICDE07</a:t>
            </a:r>
            <a:r>
              <a:rPr lang="en-US" altLang="zh-CN" sz="2400" dirty="0"/>
              <a:t>, </a:t>
            </a:r>
            <a:r>
              <a:rPr lang="en-US" altLang="zh-CN" sz="2400" dirty="0" smtClean="0"/>
              <a:t>SIGMOD08)</a:t>
            </a:r>
          </a:p>
          <a:p>
            <a:pPr lvl="1"/>
            <a:r>
              <a:rPr lang="en-US" altLang="zh-CN" sz="2400" dirty="0" smtClean="0"/>
              <a:t>Top-k queries on certain databases with uncertain utility functions (</a:t>
            </a:r>
            <a:r>
              <a:rPr lang="en-US" altLang="zh-CN" sz="2400" b="1" dirty="0" smtClean="0"/>
              <a:t>our work</a:t>
            </a:r>
            <a:r>
              <a:rPr lang="en-US" altLang="zh-CN" sz="2400" dirty="0" smtClean="0"/>
              <a:t>)</a:t>
            </a:r>
          </a:p>
          <a:p>
            <a:r>
              <a:rPr lang="en-US" altLang="zh-CN" sz="2400" dirty="0" smtClean="0"/>
              <a:t>Other queries</a:t>
            </a:r>
          </a:p>
          <a:p>
            <a:pPr lvl="1"/>
            <a:r>
              <a:rPr lang="en-US" altLang="zh-CN" sz="2400" dirty="0" smtClean="0"/>
              <a:t>Skyline queries (ICDE01,SIGMOD06)</a:t>
            </a:r>
          </a:p>
          <a:p>
            <a:pPr lvl="1"/>
            <a:r>
              <a:rPr lang="en-US" altLang="zh-CN" sz="2400" dirty="0" smtClean="0"/>
              <a:t>K-Regret queries (VLDB10,SIGMOD12,ICDE14)</a:t>
            </a:r>
          </a:p>
          <a:p>
            <a:pPr lvl="1"/>
            <a:r>
              <a:rPr lang="en-US" altLang="zh-CN" sz="2400" dirty="0" smtClean="0"/>
              <a:t>Order-based skyline queries (SIGMOD10)</a:t>
            </a:r>
          </a:p>
        </p:txBody>
      </p:sp>
      <p:sp>
        <p:nvSpPr>
          <p:cNvPr id="4" name="灯片编号占位符 3"/>
          <p:cNvSpPr>
            <a:spLocks noGrp="1"/>
          </p:cNvSpPr>
          <p:nvPr>
            <p:ph type="sldNum" sz="quarter" idx="12"/>
          </p:nvPr>
        </p:nvSpPr>
        <p:spPr/>
        <p:txBody>
          <a:bodyPr/>
          <a:lstStyle/>
          <a:p>
            <a:fld id="{4D52EBF8-6EF0-4B01-B3D7-FE444BF8DA43}" type="slidenum">
              <a:rPr lang="zh-CN" altLang="en-US" smtClean="0"/>
              <a:t>8</a:t>
            </a:fld>
            <a:endParaRPr lang="zh-CN" altLang="en-US"/>
          </a:p>
        </p:txBody>
      </p:sp>
    </p:spTree>
    <p:extLst>
      <p:ext uri="{BB962C8B-B14F-4D97-AF65-F5344CB8AC3E}">
        <p14:creationId xmlns:p14="http://schemas.microsoft.com/office/powerpoint/2010/main" val="1229903946"/>
      </p:ext>
    </p:extLst>
  </p:cSld>
  <p:clrMapOvr>
    <a:masterClrMapping/>
  </p:clrMapOvr>
  <p:transition spd="slow" advTm="4355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Introduction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b="1" dirty="0" smtClean="0"/>
                  <a:t>Most Closely Related Work</a:t>
                </a:r>
                <a:r>
                  <a:rPr lang="en-US" altLang="zh-CN" dirty="0" smtClean="0"/>
                  <a:t> “Call to order: a hierarchical browsing approach to eliciting users’ preference” (SIGMOD 2010)</a:t>
                </a:r>
              </a:p>
              <a:p>
                <a:pPr lvl="1"/>
                <a:r>
                  <a:rPr lang="en-US" altLang="zh-CN" dirty="0" smtClean="0"/>
                  <a:t>The paper proposed an </a:t>
                </a:r>
                <a:r>
                  <a:rPr lang="en-US" altLang="zh-CN" i="1" dirty="0" smtClean="0"/>
                  <a:t>order-based representative skyline </a:t>
                </a:r>
                <a:r>
                  <a:rPr lang="en-US" altLang="zh-CN" dirty="0" smtClean="0"/>
                  <a:t>problem.</a:t>
                </a:r>
              </a:p>
              <a:p>
                <a:pPr lvl="1"/>
                <a:r>
                  <a:rPr lang="en-US" altLang="zh-CN" dirty="0" smtClean="0"/>
                  <a:t>Consider the distribution of utility functions.</a:t>
                </a:r>
              </a:p>
              <a:p>
                <a:pPr lvl="1"/>
                <a:r>
                  <a:rPr lang="en-US" altLang="zh-CN" dirty="0" smtClean="0"/>
                  <a:t>Find a set of k tuples (e.g., </a:t>
                </a:r>
                <a14:m>
                  <m:oMath xmlns:m="http://schemas.openxmlformats.org/officeDocument/2006/math">
                    <m:r>
                      <a:rPr lang="en-US" altLang="zh-CN" i="1" dirty="0" smtClean="0">
                        <a:latin typeface="Cambria Math"/>
                      </a:rPr>
                      <m:t>𝑘</m:t>
                    </m:r>
                  </m:oMath>
                </a14:m>
                <a:r>
                  <a:rPr lang="en-US" altLang="zh-CN" dirty="0" smtClean="0"/>
                  <a:t> cars) such that the similarity between the selection set and the whole dataset is maximized.</a:t>
                </a:r>
              </a:p>
              <a:p>
                <a:pPr lvl="1"/>
                <a:r>
                  <a:rPr lang="en-US" altLang="zh-CN" dirty="0" smtClean="0"/>
                  <a:t>The </a:t>
                </a:r>
                <a:r>
                  <a:rPr lang="en-US" altLang="zh-CN" b="1" dirty="0" smtClean="0"/>
                  <a:t>similarity</a:t>
                </a:r>
                <a:r>
                  <a:rPr lang="en-US" altLang="zh-CN" dirty="0" smtClean="0"/>
                  <a:t> between the selection set and the whole dataset is defined based on a number of parameters, namely </a:t>
                </a:r>
                <a14:m>
                  <m:oMath xmlns:m="http://schemas.openxmlformats.org/officeDocument/2006/math">
                    <m:r>
                      <a:rPr lang="en-US" altLang="zh-CN" i="1" dirty="0" smtClean="0">
                        <a:latin typeface="Cambria Math"/>
                      </a:rPr>
                      <m:t>𝛼</m:t>
                    </m:r>
                  </m:oMath>
                </a14:m>
                <a:r>
                  <a:rPr lang="en-US" altLang="zh-CN" dirty="0" smtClean="0"/>
                  <a:t>, </a:t>
                </a:r>
                <a14:m>
                  <m:oMath xmlns:m="http://schemas.openxmlformats.org/officeDocument/2006/math">
                    <m:r>
                      <a:rPr lang="en-US" altLang="zh-CN" i="1" dirty="0" smtClean="0">
                        <a:latin typeface="Cambria Math"/>
                      </a:rPr>
                      <m:t>𝑚</m:t>
                    </m:r>
                  </m:oMath>
                </a14:m>
                <a:r>
                  <a:rPr lang="en-US" altLang="zh-CN" dirty="0" smtClean="0"/>
                  <a:t> and </a:t>
                </a:r>
                <a14:m>
                  <m:oMath xmlns:m="http://schemas.openxmlformats.org/officeDocument/2006/math">
                    <m:r>
                      <a:rPr lang="en-US" altLang="zh-CN" i="1" dirty="0" smtClean="0">
                        <a:latin typeface="Cambria Math"/>
                      </a:rPr>
                      <m:t>𝑘</m:t>
                    </m:r>
                  </m:oMath>
                </a14:m>
                <a:r>
                  <a:rPr lang="en-US" altLang="zh-CN" dirty="0" smtClean="0"/>
                  <a:t>.</a:t>
                </a:r>
              </a:p>
              <a:p>
                <a:r>
                  <a:rPr lang="en-US" altLang="zh-CN" dirty="0" smtClean="0"/>
                  <a:t>Disadvantages:</a:t>
                </a:r>
              </a:p>
              <a:p>
                <a:pPr lvl="1"/>
                <a:r>
                  <a:rPr lang="en-US" altLang="zh-CN" dirty="0"/>
                  <a:t>It does not maximize the number of users who are </a:t>
                </a:r>
                <a:r>
                  <a:rPr lang="en-US" altLang="zh-CN" dirty="0" smtClean="0"/>
                  <a:t>interested in the </a:t>
                </a:r>
                <a:r>
                  <a:rPr lang="en-US" altLang="zh-CN" dirty="0"/>
                  <a:t>selection set.</a:t>
                </a:r>
              </a:p>
              <a:p>
                <a:pPr lvl="1"/>
                <a:r>
                  <a:rPr lang="en-US" altLang="zh-CN" dirty="0"/>
                  <a:t>The user parameters are not user-friendly.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525" r="-72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D52EBF8-6EF0-4B01-B3D7-FE444BF8DA43}" type="slidenum">
              <a:rPr lang="zh-CN" altLang="en-US" smtClean="0"/>
              <a:t>9</a:t>
            </a:fld>
            <a:endParaRPr lang="zh-CN" altLang="en-US"/>
          </a:p>
        </p:txBody>
      </p:sp>
    </p:spTree>
    <p:extLst>
      <p:ext uri="{BB962C8B-B14F-4D97-AF65-F5344CB8AC3E}">
        <p14:creationId xmlns:p14="http://schemas.microsoft.com/office/powerpoint/2010/main" val="4019666384"/>
      </p:ext>
    </p:extLst>
  </p:cSld>
  <p:clrMapOvr>
    <a:masterClrMapping/>
  </p:clrMapOvr>
  <p:transition spd="slow" advTm="4678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5|0.3|0.3|0.5|0.7|0.7"/>
</p:tagLst>
</file>

<file path=ppt/tags/tag10.xml><?xml version="1.0" encoding="utf-8"?>
<p:tagLst xmlns:a="http://schemas.openxmlformats.org/drawingml/2006/main" xmlns:r="http://schemas.openxmlformats.org/officeDocument/2006/relationships" xmlns:p="http://schemas.openxmlformats.org/presentationml/2006/main">
  <p:tag name="TIMING" val="|18.2"/>
</p:tagLst>
</file>

<file path=ppt/tags/tag11.xml><?xml version="1.0" encoding="utf-8"?>
<p:tagLst xmlns:a="http://schemas.openxmlformats.org/drawingml/2006/main" xmlns:r="http://schemas.openxmlformats.org/officeDocument/2006/relationships" xmlns:p="http://schemas.openxmlformats.org/presentationml/2006/main">
  <p:tag name="TIMING" val="|0.5|19.5"/>
</p:tagLst>
</file>

<file path=ppt/tags/tag12.xml><?xml version="1.0" encoding="utf-8"?>
<p:tagLst xmlns:a="http://schemas.openxmlformats.org/drawingml/2006/main" xmlns:r="http://schemas.openxmlformats.org/officeDocument/2006/relationships" xmlns:p="http://schemas.openxmlformats.org/presentationml/2006/main">
  <p:tag name="TIMING" val="|5.3|2.9|0.9"/>
</p:tagLst>
</file>

<file path=ppt/tags/tag13.xml><?xml version="1.0" encoding="utf-8"?>
<p:tagLst xmlns:a="http://schemas.openxmlformats.org/drawingml/2006/main" xmlns:r="http://schemas.openxmlformats.org/officeDocument/2006/relationships" xmlns:p="http://schemas.openxmlformats.org/presentationml/2006/main">
  <p:tag name="TIMING" val="|0.2|1.4|8.1|1.6|1.4"/>
</p:tagLst>
</file>

<file path=ppt/tags/tag14.xml><?xml version="1.0" encoding="utf-8"?>
<p:tagLst xmlns:a="http://schemas.openxmlformats.org/drawingml/2006/main" xmlns:r="http://schemas.openxmlformats.org/officeDocument/2006/relationships" xmlns:p="http://schemas.openxmlformats.org/presentationml/2006/main">
  <p:tag name="TIMING" val="|3.3"/>
</p:tagLst>
</file>

<file path=ppt/tags/tag15.xml><?xml version="1.0" encoding="utf-8"?>
<p:tagLst xmlns:a="http://schemas.openxmlformats.org/drawingml/2006/main" xmlns:r="http://schemas.openxmlformats.org/officeDocument/2006/relationships" xmlns:p="http://schemas.openxmlformats.org/presentationml/2006/main">
  <p:tag name="TIMING" val="|1.9|8.8"/>
</p:tagLst>
</file>

<file path=ppt/tags/tag16.xml><?xml version="1.0" encoding="utf-8"?>
<p:tagLst xmlns:a="http://schemas.openxmlformats.org/drawingml/2006/main" xmlns:r="http://schemas.openxmlformats.org/officeDocument/2006/relationships" xmlns:p="http://schemas.openxmlformats.org/presentationml/2006/main">
  <p:tag name="TIMING" val="|0.3|4.9|4.6"/>
</p:tagLst>
</file>

<file path=ppt/tags/tag17.xml><?xml version="1.0" encoding="utf-8"?>
<p:tagLst xmlns:a="http://schemas.openxmlformats.org/drawingml/2006/main" xmlns:r="http://schemas.openxmlformats.org/officeDocument/2006/relationships" xmlns:p="http://schemas.openxmlformats.org/presentationml/2006/main">
  <p:tag name="TIMING" val="|17.9|2"/>
</p:tagLst>
</file>

<file path=ppt/tags/tag18.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1.4|15.7"/>
</p:tagLst>
</file>

<file path=ppt/tags/tag3.xml><?xml version="1.0" encoding="utf-8"?>
<p:tagLst xmlns:a="http://schemas.openxmlformats.org/drawingml/2006/main" xmlns:r="http://schemas.openxmlformats.org/officeDocument/2006/relationships" xmlns:p="http://schemas.openxmlformats.org/presentationml/2006/main">
  <p:tag name="TIMING" val="|0.6|2.3|4.4|5.2"/>
</p:tagLst>
</file>

<file path=ppt/tags/tag4.xml><?xml version="1.0" encoding="utf-8"?>
<p:tagLst xmlns:a="http://schemas.openxmlformats.org/drawingml/2006/main" xmlns:r="http://schemas.openxmlformats.org/officeDocument/2006/relationships" xmlns:p="http://schemas.openxmlformats.org/presentationml/2006/main">
  <p:tag name="TIMING" val="|2.9|1.5|7.2|4.3|2.5"/>
</p:tagLst>
</file>

<file path=ppt/tags/tag5.xml><?xml version="1.0" encoding="utf-8"?>
<p:tagLst xmlns:a="http://schemas.openxmlformats.org/drawingml/2006/main" xmlns:r="http://schemas.openxmlformats.org/officeDocument/2006/relationships" xmlns:p="http://schemas.openxmlformats.org/presentationml/2006/main">
  <p:tag name="TIMING" val="|0.3|2|9.7"/>
</p:tagLst>
</file>

<file path=ppt/tags/tag6.xml><?xml version="1.0" encoding="utf-8"?>
<p:tagLst xmlns:a="http://schemas.openxmlformats.org/drawingml/2006/main" xmlns:r="http://schemas.openxmlformats.org/officeDocument/2006/relationships" xmlns:p="http://schemas.openxmlformats.org/presentationml/2006/main">
  <p:tag name="TIMING" val="|0.2|13.6|7.2"/>
</p:tagLst>
</file>

<file path=ppt/tags/tag7.xml><?xml version="1.0" encoding="utf-8"?>
<p:tagLst xmlns:a="http://schemas.openxmlformats.org/drawingml/2006/main" xmlns:r="http://schemas.openxmlformats.org/officeDocument/2006/relationships" xmlns:p="http://schemas.openxmlformats.org/presentationml/2006/main">
  <p:tag name="TIMING" val="|0.5|17.4|3.7|8.4|23.2|0.2|8.5|17.8|6|9.5"/>
</p:tagLst>
</file>

<file path=ppt/tags/tag8.xml><?xml version="1.0" encoding="utf-8"?>
<p:tagLst xmlns:a="http://schemas.openxmlformats.org/drawingml/2006/main" xmlns:r="http://schemas.openxmlformats.org/officeDocument/2006/relationships" xmlns:p="http://schemas.openxmlformats.org/presentationml/2006/main">
  <p:tag name="TIMING" val="|0.3|2.1|4.3|20.4|1.3"/>
</p:tagLst>
</file>

<file path=ppt/tags/tag9.xml><?xml version="1.0" encoding="utf-8"?>
<p:tagLst xmlns:a="http://schemas.openxmlformats.org/drawingml/2006/main" xmlns:r="http://schemas.openxmlformats.org/officeDocument/2006/relationships" xmlns:p="http://schemas.openxmlformats.org/presentationml/2006/main">
  <p:tag name="TIMING" val="|10.3|1.5|1.1|0.6|0.7|6.3|0.8|1.3|1.5|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邻">
  <a:themeElements>
    <a:clrScheme name="相邻">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邻">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3835</TotalTime>
  <Words>3667</Words>
  <Application>Microsoft Office PowerPoint</Application>
  <PresentationFormat>全屏显示(4:3)</PresentationFormat>
  <Paragraphs>381</Paragraphs>
  <Slides>28</Slides>
  <Notes>28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相邻</vt:lpstr>
      <vt:lpstr>K-Hit Query: Top-k Query Processing with Probabilistic Utility Function   SIGMOD2015</vt:lpstr>
      <vt:lpstr>Outline</vt:lpstr>
      <vt:lpstr>1. Introduction</vt:lpstr>
      <vt:lpstr>1. Introduction</vt:lpstr>
      <vt:lpstr>1. Introduction</vt:lpstr>
      <vt:lpstr>1. Introduction</vt:lpstr>
      <vt:lpstr>1. Introduction</vt:lpstr>
      <vt:lpstr>1. Introduction</vt:lpstr>
      <vt:lpstr>1. Introduction</vt:lpstr>
      <vt:lpstr>2. Contributions</vt:lpstr>
      <vt:lpstr>3. Problem Definition</vt:lpstr>
      <vt:lpstr>3. Problem Definition</vt:lpstr>
      <vt:lpstr>3. Problem Definition</vt:lpstr>
      <vt:lpstr>4. Algorithm k-Hit_Alg - Geometry Property</vt:lpstr>
      <vt:lpstr>4. Algorithm k-Hit_Alg - Geometry Property</vt:lpstr>
      <vt:lpstr>An Example in 2-d</vt:lpstr>
      <vt:lpstr>An Example in 2-d</vt:lpstr>
      <vt:lpstr>4. Algorithm k-Hit_Alg - Geometry Property</vt:lpstr>
      <vt:lpstr>4. Algorithm k-Hit_Alg - Geometry Property</vt:lpstr>
      <vt:lpstr>4. Algorithm k-Hit_Alg - Geometry Property</vt:lpstr>
      <vt:lpstr>4. Algorithm k-Hit_Alg - Geometry Property</vt:lpstr>
      <vt:lpstr>4. Algorithm k-Hit_Alg - Geometry Property</vt:lpstr>
      <vt:lpstr>4. Algorithm k-Hit_Alg - Geometry Property</vt:lpstr>
      <vt:lpstr>4. Algorithm k-Hit_Alg - Geometry Property</vt:lpstr>
      <vt:lpstr>5. Experiment</vt:lpstr>
      <vt:lpstr>Experiments on “NBA” dataset</vt:lpstr>
      <vt:lpstr>6. Conclusion</vt:lpstr>
      <vt:lpstr>  THANK YOU!</vt:lpstr>
    </vt:vector>
  </TitlesOfParts>
  <Company>hkust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K-Hit Query: Top-k Query Processing with Probabilistic Utility Function</dc:title>
  <dc:creator>ppeng</dc:creator>
  <cp:lastModifiedBy>ppeng</cp:lastModifiedBy>
  <cp:revision>133</cp:revision>
  <dcterms:created xsi:type="dcterms:W3CDTF">2015-04-28T04:59:56Z</dcterms:created>
  <dcterms:modified xsi:type="dcterms:W3CDTF">2015-09-14T00:06:33Z</dcterms:modified>
</cp:coreProperties>
</file>