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58" r:id="rId2"/>
    <p:sldId id="259" r:id="rId3"/>
    <p:sldId id="269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68" r:id="rId19"/>
    <p:sldId id="279" r:id="rId20"/>
    <p:sldId id="280" r:id="rId21"/>
    <p:sldId id="282" r:id="rId22"/>
    <p:sldId id="286" r:id="rId23"/>
    <p:sldId id="290" r:id="rId24"/>
    <p:sldId id="300" r:id="rId25"/>
    <p:sldId id="301" r:id="rId26"/>
    <p:sldId id="299" r:id="rId27"/>
    <p:sldId id="289" r:id="rId28"/>
    <p:sldId id="288" r:id="rId29"/>
    <p:sldId id="291" r:id="rId30"/>
    <p:sldId id="292" r:id="rId31"/>
    <p:sldId id="293" r:id="rId32"/>
    <p:sldId id="294" r:id="rId33"/>
    <p:sldId id="295" r:id="rId34"/>
    <p:sldId id="296" r:id="rId35"/>
    <p:sldId id="287" r:id="rId36"/>
    <p:sldId id="304" r:id="rId37"/>
    <p:sldId id="305" r:id="rId38"/>
    <p:sldId id="307" r:id="rId39"/>
    <p:sldId id="281" r:id="rId40"/>
    <p:sldId id="284" r:id="rId41"/>
    <p:sldId id="285" r:id="rId42"/>
    <p:sldId id="297" r:id="rId43"/>
    <p:sldId id="298" r:id="rId44"/>
    <p:sldId id="302" r:id="rId45"/>
    <p:sldId id="303" r:id="rId46"/>
    <p:sldId id="309" r:id="rId47"/>
    <p:sldId id="308" r:id="rId48"/>
    <p:sldId id="306" r:id="rId49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99"/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2" autoAdjust="0"/>
    <p:restoredTop sz="95407" autoAdjust="0"/>
  </p:normalViewPr>
  <p:slideViewPr>
    <p:cSldViewPr snapToGrid="0">
      <p:cViewPr varScale="1">
        <p:scale>
          <a:sx n="89" d="100"/>
          <a:sy n="89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3725-F9E0-472C-A572-6E90FE45785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63D4-A70C-43A2-A216-479B596B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66DF-ED2D-44D8-B3DD-9001B66801E5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14A5-8DAD-44F6-8DC8-9B9B0B395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2202DD-12C2-4914-B301-2390D9AC94B6}" type="slidenum">
              <a:rPr lang="en-GB" altLang="zh-CN" sz="1200" b="0">
                <a:solidFill>
                  <a:schemeClr val="tx1"/>
                </a:solidFill>
                <a:ea typeface="SimSun" panose="02010600030101010101" pitchFamily="2" charset="-122"/>
              </a:rPr>
              <a:pPr/>
              <a:t>1</a:t>
            </a:fld>
            <a:endParaRPr lang="en-GB" altLang="zh-CN" sz="12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CN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4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zh-TW" altLang="en-US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zh-TW" altLang="en-US" noProof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7A01B-69BE-4408-B175-CCAB897BA818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1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465E1-8264-4C8A-B5C7-F34C89134E55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3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6E9F-D8CE-4DB7-B501-1DE272420024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53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77C2B-E5D1-43C7-8FF1-D8C4261BA56D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31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2026179"/>
            <a:ext cx="7781924" cy="4129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38FB3-FA55-43E9-AD40-1517FC485010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8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62149-BDF6-4213-B0EE-91F4233343F4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5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DA8A-D067-479E-8873-06A63A6DB782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534A5-3A47-4A72-8C0A-AEE474379A2E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7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8FB3-22C1-4B3A-99FB-0C1D5D4127DA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9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0904F-0D3D-4DA2-9AF6-136F0151440C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44EE-884D-4606-834F-3254ADC0A4BC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0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423C7-1640-479F-AFE6-E2807D9D7DC2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2CF77C2B-E5D1-43C7-8FF1-D8C4261BA56D}" type="datetime1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endParaRPr lang="zh-CN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" y="10391"/>
            <a:ext cx="9140641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809" y="994838"/>
            <a:ext cx="8430380" cy="1541579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/>
              <a:t>Efficient k-Regret Query Algorithm with Restriction-free Bound for any Dimensionality</a:t>
            </a:r>
            <a:endParaRPr lang="en-US" altLang="zh-CN" sz="2000" b="1" dirty="0">
              <a:ea typeface="SimSun" panose="02010600030101010101" pitchFamily="2" charset="-122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981224" y="2783634"/>
            <a:ext cx="7181550" cy="1667595"/>
          </a:xfrm>
        </p:spPr>
        <p:txBody>
          <a:bodyPr>
            <a:noAutofit/>
          </a:bodyPr>
          <a:lstStyle/>
          <a:p>
            <a:r>
              <a:rPr lang="en-US" altLang="zh-CN" sz="1800" b="1" dirty="0">
                <a:ea typeface="Verdana" panose="020B0604030504040204" pitchFamily="34" charset="0"/>
                <a:cs typeface="Arial" panose="020B0604020202020204" pitchFamily="34" charset="0"/>
              </a:rPr>
              <a:t>XIE </a:t>
            </a:r>
            <a:r>
              <a:rPr lang="en-US" altLang="zh-CN" sz="1800" b="1" dirty="0" smtClean="0">
                <a:ea typeface="Verdana" panose="020B0604030504040204" pitchFamily="34" charset="0"/>
                <a:cs typeface="Arial" panose="020B0604020202020204" pitchFamily="34" charset="0"/>
              </a:rPr>
              <a:t>Min, 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The Hong Kong Univ. of Sci. and Tech</a:t>
            </a:r>
            <a:r>
              <a:rPr lang="en-US" altLang="zh-CN" sz="1800" dirty="0" smtClean="0"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sz="1800" dirty="0" smtClean="0">
                <a:ea typeface="Verdana" panose="020B0604030504040204" pitchFamily="34" charset="0"/>
                <a:cs typeface="Arial" panose="020B0604020202020204" pitchFamily="34" charset="0"/>
              </a:rPr>
              <a:t>Raymond Chi-Wing Wong, 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The Hong Kong Univ. of Sci. and Tech</a:t>
            </a:r>
          </a:p>
          <a:p>
            <a:r>
              <a:rPr lang="en-US" altLang="zh-CN" sz="1800" dirty="0" smtClean="0">
                <a:ea typeface="Verdana" panose="020B0604030504040204" pitchFamily="34" charset="0"/>
                <a:cs typeface="Arial" panose="020B0604020202020204" pitchFamily="34" charset="0"/>
              </a:rPr>
              <a:t>Jian Li, Tsinghua University</a:t>
            </a:r>
          </a:p>
          <a:p>
            <a:r>
              <a:rPr lang="en-US" altLang="zh-CN" sz="1800" dirty="0" smtClean="0">
                <a:ea typeface="Verdana" panose="020B0604030504040204" pitchFamily="34" charset="0"/>
                <a:cs typeface="Arial" panose="020B0604020202020204" pitchFamily="34" charset="0"/>
              </a:rPr>
              <a:t>Cheng Long, Queen’s University Belfast</a:t>
            </a:r>
          </a:p>
          <a:p>
            <a:r>
              <a:rPr lang="en-US" altLang="zh-CN" sz="1800" dirty="0" smtClean="0">
                <a:ea typeface="Verdana" panose="020B0604030504040204" pitchFamily="34" charset="0"/>
                <a:cs typeface="Arial" panose="020B0604020202020204" pitchFamily="34" charset="0"/>
              </a:rPr>
              <a:t>Ashwin </a:t>
            </a:r>
            <a:r>
              <a:rPr lang="en-US" altLang="zh-CN" sz="18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Lall</a:t>
            </a:r>
            <a:r>
              <a:rPr lang="en-US" altLang="zh-CN" sz="1800" dirty="0" smtClean="0">
                <a:ea typeface="Verdana" panose="020B0604030504040204" pitchFamily="34" charset="0"/>
                <a:cs typeface="Arial" panose="020B0604020202020204" pitchFamily="34" charset="0"/>
              </a:rPr>
              <a:t>, Denison University</a:t>
            </a:r>
            <a:endParaRPr lang="en-US" altLang="zh-CN" sz="1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12512"/>
      </p:ext>
    </p:extLst>
  </p:cSld>
  <p:clrMapOvr>
    <a:masterClrMapping/>
  </p:clrMapOvr>
  <p:transition spd="slow" advTm="199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Problem Definition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3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879" y="2026347"/>
                <a:ext cx="8069301" cy="4831653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en-US" altLang="zh-CN" dirty="0"/>
                  <a:t>Assume that user’s happiness is measured by an unknown </a:t>
                </a:r>
                <a:r>
                  <a:rPr lang="en-US" altLang="zh-CN" b="1" dirty="0"/>
                  <a:t>utility function</a:t>
                </a:r>
              </a:p>
              <a:p>
                <a:pPr algn="just"/>
                <a:r>
                  <a:rPr lang="en-US" altLang="zh-CN" dirty="0"/>
                  <a:t>A utility function f : a mapping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r>
                  <a:rPr lang="en-US" altLang="zh-CN" dirty="0">
                    <a:sym typeface="Wingdings" panose="05000000000000000000" pitchFamily="2" charset="2"/>
                  </a:rPr>
                  <a:t>The </a:t>
                </a:r>
                <a:r>
                  <a:rPr lang="en-US" altLang="zh-CN" b="1" dirty="0">
                    <a:sym typeface="Wingdings" panose="05000000000000000000" pitchFamily="2" charset="2"/>
                  </a:rPr>
                  <a:t>utility</a:t>
                </a:r>
                <a:r>
                  <a:rPr lang="en-US" altLang="zh-CN" dirty="0">
                    <a:sym typeface="Wingdings" panose="05000000000000000000" pitchFamily="2" charset="2"/>
                  </a:rPr>
                  <a:t> of a point p</a:t>
                </a:r>
                <a:r>
                  <a:rPr lang="en-US" altLang="zh-CN" i="1" dirty="0">
                    <a:sym typeface="Wingdings" panose="05000000000000000000" pitchFamily="2" charset="2"/>
                  </a:rPr>
                  <a:t> </a:t>
                </a:r>
                <a:r>
                  <a:rPr lang="en-US" altLang="zh-CN" dirty="0">
                    <a:sym typeface="Wingdings" panose="05000000000000000000" pitchFamily="2" charset="2"/>
                  </a:rPr>
                  <a:t>w.r.t. f : </a:t>
                </a:r>
                <a:r>
                  <a:rPr lang="en-US" altLang="zh-CN" dirty="0"/>
                  <a:t> f(p)</a:t>
                </a:r>
              </a:p>
              <a:p>
                <a:pPr algn="just"/>
                <a:r>
                  <a:rPr lang="en-US" altLang="zh-CN" dirty="0"/>
                  <a:t>A user wants to obtain a point which </a:t>
                </a:r>
                <a:r>
                  <a:rPr lang="en-US" altLang="zh-CN" b="1" dirty="0"/>
                  <a:t>maximizes</a:t>
                </a:r>
                <a:r>
                  <a:rPr lang="en-US" altLang="zh-CN" dirty="0"/>
                  <a:t> his/her utility w.r.t. his/her utility function</a:t>
                </a:r>
              </a:p>
              <a:p>
                <a:pPr algn="just"/>
                <a:endParaRPr lang="en-US" altLang="zh-CN" dirty="0"/>
              </a:p>
              <a:p>
                <a:pPr algn="just"/>
                <a:r>
                  <a:rPr lang="en-US" altLang="zh-CN" dirty="0"/>
                  <a:t>The input to our problem</a:t>
                </a:r>
              </a:p>
              <a:p>
                <a:pPr lvl="1" algn="just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ℙ: </a:t>
                </a:r>
                <a:r>
                  <a:rPr lang="en-US" altLang="zh-CN" dirty="0"/>
                  <a:t>a tuple set with n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tuples in a d-dimensional space</a:t>
                </a:r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just"/>
                <a:r>
                  <a:rPr lang="en-US" altLang="zh-CN" dirty="0"/>
                  <a:t>k: a positive integer, the size of the solution set</a:t>
                </a:r>
                <a:endParaRPr lang="en-US" altLang="zh-CN" i="1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879" y="2026347"/>
                <a:ext cx="8069301" cy="4831653"/>
              </a:xfrm>
              <a:blipFill rotWithShape="0">
                <a:blip r:embed="rId2"/>
                <a:stretch>
                  <a:fillRect l="-302" t="-1892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5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(cont.)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1153" y="2090092"/>
                <a:ext cx="7585316" cy="451774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b="1" dirty="0"/>
                  <a:t>Regret ratio</a:t>
                </a:r>
              </a:p>
              <a:p>
                <a:pPr lvl="1"/>
                <a:r>
                  <a:rPr lang="en-US" altLang="zh-CN" dirty="0"/>
                  <a:t>Given a 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altLang="zh-CN" b="0" dirty="0">
                    <a:ea typeface="Cambria Math" panose="02040503050406030204" pitchFamily="18" charset="0"/>
                  </a:rPr>
                  <a:t>, and a </a:t>
                </a:r>
                <a:r>
                  <a:rPr lang="en-US" altLang="zh-CN" dirty="0"/>
                  <a:t>user with utility function</a:t>
                </a:r>
                <a:r>
                  <a:rPr lang="en-US" altLang="zh-CN" b="0" dirty="0">
                    <a:ea typeface="Cambria Math" panose="02040503050406030204" pitchFamily="18" charset="0"/>
                  </a:rPr>
                  <a:t> f</a:t>
                </a:r>
              </a:p>
              <a:p>
                <a:pPr lvl="1"/>
                <a:r>
                  <a:rPr lang="en-US" altLang="zh-CN" dirty="0">
                    <a:ea typeface="Cambria Math" panose="02040503050406030204" pitchFamily="18" charset="0"/>
                  </a:rPr>
                  <a:t>The regret ratio of S w.r.t. f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dirty="0"/>
                  <a:t>The user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will be happy if the regret ratio is close to 0</a:t>
                </a:r>
              </a:p>
              <a:p>
                <a:pPr marL="457200" lvl="1" indent="0">
                  <a:buNone/>
                </a:pPr>
                <a:endParaRPr lang="en-US" altLang="zh-CN" i="1" dirty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However, it might be difficult </a:t>
                </a:r>
                <a:r>
                  <a:rPr lang="en-US" dirty="0"/>
                  <a:t>to obtain the </a:t>
                </a:r>
                <a:r>
                  <a:rPr lang="en-US" dirty="0" smtClean="0"/>
                  <a:t>exact utility </a:t>
                </a:r>
                <a:r>
                  <a:rPr lang="en-US" dirty="0"/>
                  <a:t>function </a:t>
                </a:r>
                <a:r>
                  <a:rPr lang="en-US" dirty="0" smtClean="0"/>
                  <a:t>of a user. Thus, we </a:t>
                </a:r>
                <a:r>
                  <a:rPr lang="en-US" dirty="0"/>
                  <a:t>assume that the utility </a:t>
                </a:r>
                <a:r>
                  <a:rPr lang="en-US" dirty="0" smtClean="0"/>
                  <a:t>functions are </a:t>
                </a:r>
                <a:r>
                  <a:rPr lang="en-US" dirty="0"/>
                  <a:t>in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function </a:t>
                </a:r>
                <a:r>
                  <a:rPr lang="en-US" b="1" dirty="0"/>
                  <a:t>class</a:t>
                </a:r>
                <a:r>
                  <a:rPr lang="en-US" dirty="0"/>
                  <a:t>, denoted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𝐹𝐶</m:t>
                    </m:r>
                  </m:oMath>
                </a14:m>
                <a:endParaRPr lang="en-US" altLang="zh-CN" i="1" dirty="0">
                  <a:ea typeface="Cambria Math" panose="02040503050406030204" pitchFamily="18" charset="0"/>
                </a:endParaRPr>
              </a:p>
              <a:p>
                <a:endParaRPr lang="en-US" altLang="zh-CN" b="1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CN" b="1" dirty="0" smtClean="0">
                    <a:ea typeface="Cambria Math" panose="02040503050406030204" pitchFamily="18" charset="0"/>
                  </a:rPr>
                  <a:t>Maximum </a:t>
                </a:r>
                <a:r>
                  <a:rPr lang="en-US" altLang="zh-CN" b="1" dirty="0">
                    <a:ea typeface="Cambria Math" panose="02040503050406030204" pitchFamily="18" charset="0"/>
                  </a:rPr>
                  <a:t>regret ratio</a:t>
                </a:r>
              </a:p>
              <a:p>
                <a:pPr lvl="1"/>
                <a:r>
                  <a:rPr lang="en-US" altLang="zh-CN" dirty="0"/>
                  <a:t>Given a set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, and a function class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𝐹𝐶</m:t>
                    </m:r>
                  </m:oMath>
                </a14:m>
                <a:endParaRPr lang="en-US" altLang="zh-CN" i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dirty="0"/>
                  <a:t>The maximum regret ratio of S over</a:t>
                </a:r>
                <a:r>
                  <a:rPr lang="en-US" altLang="zh-CN" i="1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𝐹𝐶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dirty="0"/>
                  <a:t>The </a:t>
                </a:r>
                <a:r>
                  <a:rPr lang="en-US" altLang="zh-CN" b="1" dirty="0"/>
                  <a:t>worst-case regret ratio </a:t>
                </a:r>
                <a:r>
                  <a:rPr lang="en-US" altLang="zh-CN" dirty="0"/>
                  <a:t>w.r.t a utility function in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𝐹𝐶</m:t>
                    </m:r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endParaRPr lang="en-US" altLang="zh-CN" b="0" i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153" y="2090092"/>
                <a:ext cx="7585316" cy="4517742"/>
              </a:xfrm>
              <a:blipFill rotWithShape="0">
                <a:blip r:embed="rId2"/>
                <a:stretch>
                  <a:fillRect l="-80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559286" y="3105509"/>
            <a:ext cx="1446691" cy="795309"/>
            <a:chOff x="7559286" y="3105509"/>
            <a:chExt cx="1446691" cy="795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>
                  <a:off x="7559286" y="3299494"/>
                  <a:ext cx="1446691" cy="60132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600" dirty="0"/>
                    <a:t>the maximum utility of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a14:m>
                  <a:endParaRPr kumimoji="1" lang="en-US" sz="1600" dirty="0">
                    <a:latin typeface="Tahoma" pitchFamily="34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9286" y="3299494"/>
                  <a:ext cx="1446691" cy="601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4527" b="-5714"/>
                  </a:stretch>
                </a:blipFill>
                <a:ln w="381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7703389" y="3105509"/>
              <a:ext cx="207034" cy="1939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7559285" y="2027587"/>
            <a:ext cx="1446691" cy="801877"/>
            <a:chOff x="7559285" y="2027587"/>
            <a:chExt cx="1446691" cy="801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 bwMode="auto">
                <a:xfrm>
                  <a:off x="7559285" y="2027587"/>
                  <a:ext cx="1446691" cy="60132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600" dirty="0" smtClean="0"/>
                    <a:t>the maximum utility of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endParaRPr kumimoji="1" lang="en-US" sz="1600" dirty="0">
                    <a:latin typeface="Tahoma" pitchFamily="34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9285" y="2027587"/>
                  <a:ext cx="1446691" cy="6013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527" b="-6731"/>
                  </a:stretch>
                </a:blipFill>
                <a:ln w="381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H="1">
              <a:off x="7703389" y="2628911"/>
              <a:ext cx="103517" cy="2005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82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2300"/>
            <a:ext cx="7886700" cy="4351338"/>
          </a:xfrm>
        </p:spPr>
        <p:txBody>
          <a:bodyPr/>
          <a:lstStyle/>
          <a:p>
            <a:r>
              <a:rPr lang="en-US" altLang="zh-CN" sz="2400" dirty="0"/>
              <a:t>The car database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ℙ</a:t>
            </a:r>
            <a:r>
              <a:rPr lang="en-US" altLang="zh-CN" sz="2400" dirty="0"/>
              <a:t> consists of 6 tuples.</a:t>
            </a:r>
            <a:endParaRPr lang="zh-CN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037506"/>
                  </p:ext>
                </p:extLst>
              </p:nvPr>
            </p:nvGraphicFramePr>
            <p:xfrm>
              <a:off x="628650" y="2774630"/>
              <a:ext cx="3791907" cy="258366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3969">
                      <a:extLst>
                        <a:ext uri="{9D8B030D-6E8A-4147-A177-3AD203B41FA5}">
                          <a16:colId xmlns:a16="http://schemas.microsoft.com/office/drawing/2014/main" xmlns="" val="2752546808"/>
                        </a:ext>
                      </a:extLst>
                    </a:gridCol>
                    <a:gridCol w="1263969">
                      <a:extLst>
                        <a:ext uri="{9D8B030D-6E8A-4147-A177-3AD203B41FA5}">
                          <a16:colId xmlns:a16="http://schemas.microsoft.com/office/drawing/2014/main" xmlns="" val="2066206860"/>
                        </a:ext>
                      </a:extLst>
                    </a:gridCol>
                    <a:gridCol w="1263969">
                      <a:extLst>
                        <a:ext uri="{9D8B030D-6E8A-4147-A177-3AD203B41FA5}">
                          <a16:colId xmlns:a16="http://schemas.microsoft.com/office/drawing/2014/main" xmlns="" val="2272855869"/>
                        </a:ext>
                      </a:extLst>
                    </a:gridCol>
                  </a:tblGrid>
                  <a:tr h="399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Car </a:t>
                          </a:r>
                          <a:r>
                            <a:rPr lang="en-US" altLang="zh-CN" sz="1600" dirty="0" smtClean="0"/>
                            <a:t>(</a:t>
                          </a:r>
                          <a:r>
                            <a:rPr lang="en-US" altLang="zh-CN" sz="1600" u="none" dirty="0" smtClean="0"/>
                            <a:t>p</a:t>
                          </a:r>
                          <a:r>
                            <a:rPr lang="en-US" altLang="zh-CN" sz="1600" dirty="0" smtClean="0"/>
                            <a:t>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HP (p[1])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MPG (p[2])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05194007"/>
                      </a:ext>
                    </a:extLst>
                  </a:tr>
                  <a:tr h="3893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21199250"/>
                      </a:ext>
                    </a:extLst>
                  </a:tr>
                  <a:tr h="358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64664652"/>
                      </a:ext>
                    </a:extLst>
                  </a:tr>
                  <a:tr h="3595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68067218"/>
                      </a:ext>
                    </a:extLst>
                  </a:tr>
                  <a:tr h="358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60509039"/>
                      </a:ext>
                    </a:extLst>
                  </a:tr>
                  <a:tr h="3595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0.35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36411346"/>
                      </a:ext>
                    </a:extLst>
                  </a:tr>
                  <a:tr h="3595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610118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9037506"/>
                  </p:ext>
                </p:extLst>
              </p:nvPr>
            </p:nvGraphicFramePr>
            <p:xfrm>
              <a:off x="628650" y="2774630"/>
              <a:ext cx="3791907" cy="258667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6396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52546808"/>
                        </a:ext>
                      </a:extLst>
                    </a:gridCol>
                    <a:gridCol w="126396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66206860"/>
                        </a:ext>
                      </a:extLst>
                    </a:gridCol>
                    <a:gridCol w="126396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72855869"/>
                        </a:ext>
                      </a:extLst>
                    </a:gridCol>
                  </a:tblGrid>
                  <a:tr h="399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Car </a:t>
                          </a:r>
                          <a:r>
                            <a:rPr lang="en-US" altLang="zh-CN" sz="1600" dirty="0" smtClean="0"/>
                            <a:t>(</a:t>
                          </a:r>
                          <a:r>
                            <a:rPr lang="en-US" altLang="zh-CN" sz="1600" u="none" dirty="0" smtClean="0"/>
                            <a:t>p</a:t>
                          </a:r>
                          <a:r>
                            <a:rPr lang="en-US" altLang="zh-CN" sz="1600" dirty="0" smtClean="0"/>
                            <a:t>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HP (p[1])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MPG (p[2])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05194007"/>
                      </a:ext>
                    </a:extLst>
                  </a:tr>
                  <a:tr h="3893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81" t="-107813" r="-201442" b="-47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21199250"/>
                      </a:ext>
                    </a:extLst>
                  </a:tr>
                  <a:tr h="358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81" t="-225424" r="-201442" b="-4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64664652"/>
                      </a:ext>
                    </a:extLst>
                  </a:tr>
                  <a:tr h="360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81" t="-325424" r="-201442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68067218"/>
                      </a:ext>
                    </a:extLst>
                  </a:tr>
                  <a:tr h="358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81" t="-425424" r="-201442" b="-2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60509039"/>
                      </a:ext>
                    </a:extLst>
                  </a:tr>
                  <a:tr h="360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81" t="-525424" r="-201442" b="-1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0.35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36411346"/>
                      </a:ext>
                    </a:extLst>
                  </a:tr>
                  <a:tr h="360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81" t="-625424" r="-201442" b="-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6101184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4846426" y="2452033"/>
            <a:ext cx="4176804" cy="3388135"/>
            <a:chOff x="1254385" y="1818566"/>
            <a:chExt cx="6231790" cy="467999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743397" y="5931397"/>
              <a:ext cx="38628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68922" y="2247193"/>
              <a:ext cx="0" cy="369271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317724" y="2842792"/>
              <a:ext cx="195697" cy="1956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Oval 9"/>
            <p:cNvSpPr/>
            <p:nvPr/>
          </p:nvSpPr>
          <p:spPr>
            <a:xfrm>
              <a:off x="6040461" y="5200315"/>
              <a:ext cx="195697" cy="1956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3840999" y="3897852"/>
              <a:ext cx="195697" cy="1956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Oval 11"/>
            <p:cNvSpPr/>
            <p:nvPr/>
          </p:nvSpPr>
          <p:spPr>
            <a:xfrm>
              <a:off x="4827988" y="3322948"/>
              <a:ext cx="195697" cy="1956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3" name="Oval 12"/>
            <p:cNvSpPr/>
            <p:nvPr/>
          </p:nvSpPr>
          <p:spPr>
            <a:xfrm>
              <a:off x="4023935" y="5079666"/>
              <a:ext cx="195697" cy="1956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4" name="Oval 13"/>
            <p:cNvSpPr/>
            <p:nvPr/>
          </p:nvSpPr>
          <p:spPr>
            <a:xfrm>
              <a:off x="5759677" y="3937520"/>
              <a:ext cx="195697" cy="1956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9810" y="2098899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2874" y="3542415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94294" y="4835866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6939" y="2637663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5296" y="3287591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1548" y="4584169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822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5643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8465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91286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108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6930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09751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82573" algn="l" defTabSz="345643" rtl="0" eaLnBrk="1" latinLnBrk="0" hangingPunct="1">
                <a:defRPr sz="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5590" y="5931397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4385" y="1818566"/>
              <a:ext cx="2063338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MPG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37138" y="5833428"/>
              <a:ext cx="1080585" cy="5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1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Example (cont.)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Assume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0.4,0.6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881868"/>
                  </p:ext>
                </p:extLst>
              </p:nvPr>
            </p:nvGraphicFramePr>
            <p:xfrm>
              <a:off x="1609632" y="3058031"/>
              <a:ext cx="6096000" cy="319541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xmlns="" val="418266004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41266674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40826404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3994986370"/>
                        </a:ext>
                      </a:extLst>
                    </a:gridCol>
                  </a:tblGrid>
                  <a:tr h="4468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Car (</a:t>
                          </a:r>
                          <a:r>
                            <a:rPr lang="en-US" altLang="zh-CN" sz="2000" u="none" dirty="0"/>
                            <a:t>p</a:t>
                          </a:r>
                          <a:r>
                            <a:rPr lang="en-US" altLang="zh-CN" sz="2000" dirty="0"/>
                            <a:t>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000" smtClean="0">
                                        <a:latin typeface="Cambria Math" panose="02040503050406030204" pitchFamily="18" charset="0"/>
                                      </a:rPr>
                                      <m:t>0.4,0.6</m:t>
                                    </m:r>
                                  </m:sub>
                                </m:sSub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altLang="zh-CN" sz="20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,0.</m:t>
                                    </m:r>
                                    <m:r>
                                      <a:rPr lang="en-US" altLang="zh-CN" sz="200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altLang="zh-CN" sz="20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,0.</m:t>
                                    </m:r>
                                    <m:r>
                                      <a:rPr lang="en-US" altLang="zh-CN" sz="20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30303374"/>
                      </a:ext>
                    </a:extLst>
                  </a:tr>
                  <a:tr h="432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0.68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0.84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0.44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953833947"/>
                      </a:ext>
                    </a:extLst>
                  </a:tr>
                  <a:tr h="432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0.78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0.84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0.69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671881521"/>
                      </a:ext>
                    </a:extLst>
                  </a:tr>
                  <a:tr h="432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0.72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0.66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0.81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506933496"/>
                      </a:ext>
                    </a:extLst>
                  </a:tr>
                  <a:tr h="432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0.52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0.36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0.76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4006840324"/>
                      </a:ext>
                    </a:extLst>
                  </a:tr>
                  <a:tr h="462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0.26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0.23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0.305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1237650999"/>
                      </a:ext>
                    </a:extLst>
                  </a:tr>
                  <a:tr h="432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0.48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0.54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0.39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975140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881868"/>
                  </p:ext>
                </p:extLst>
              </p:nvPr>
            </p:nvGraphicFramePr>
            <p:xfrm>
              <a:off x="1609632" y="3058031"/>
              <a:ext cx="6096000" cy="341420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8266004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266674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826404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94986370"/>
                        </a:ext>
                      </a:extLst>
                    </a:gridCol>
                  </a:tblGrid>
                  <a:tr h="4528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Car (</a:t>
                          </a:r>
                          <a:r>
                            <a:rPr lang="en-US" altLang="zh-CN" sz="2000" u="none" dirty="0"/>
                            <a:t>p</a:t>
                          </a:r>
                          <a:r>
                            <a:rPr lang="en-US" altLang="zh-CN" sz="2000" dirty="0"/>
                            <a:t>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6757" r="-200797" b="-67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800" t="-6757" r="-101600" b="-67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800" t="-6757" r="-1600" b="-6716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30303374"/>
                      </a:ext>
                    </a:extLst>
                  </a:tr>
                  <a:tr h="492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" t="-97531" r="-302000" b="-5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0.68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0.84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0.44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53833947"/>
                      </a:ext>
                    </a:extLst>
                  </a:tr>
                  <a:tr h="492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" t="-197531" r="-302000" b="-4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0.78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0.84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0.69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71881521"/>
                      </a:ext>
                    </a:extLst>
                  </a:tr>
                  <a:tr h="494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" t="-293902" r="-302000" b="-30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0.72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0.66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0.81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06933496"/>
                      </a:ext>
                    </a:extLst>
                  </a:tr>
                  <a:tr h="492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" t="-398765" r="-302000" b="-2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0.52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0.36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0.76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06840324"/>
                      </a:ext>
                    </a:extLst>
                  </a:tr>
                  <a:tr h="494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" t="-498765" r="-302000" b="-1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0.26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0.23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0.305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37650999"/>
                      </a:ext>
                    </a:extLst>
                  </a:tr>
                  <a:tr h="494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" t="-598765" r="-302000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/>
                            <a:t>0.48</a:t>
                          </a:r>
                          <a:endParaRPr lang="en-US" altLang="zh-CN" sz="20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0.54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2000" kern="1200" dirty="0"/>
                            <a:t>0.39</a:t>
                          </a:r>
                          <a:endParaRPr lang="en-US" altLang="zh-CN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751407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84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432" y="3055160"/>
                <a:ext cx="8281406" cy="332249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sz="2400" b="0" dirty="0">
                    <a:ea typeface="Cambria Math" panose="02040503050406030204" pitchFamily="18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0.4,0.6</m:t>
                            </m:r>
                          </m:sub>
                        </m:sSub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0.4,0.6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0.4,0.6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 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0.4,0.6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0.4,0.6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ea typeface="Cambria Math" panose="02040503050406030204" pitchFamily="18" charset="0"/>
                  </a:rPr>
                  <a:t>		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 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0.68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0.78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=0.1282</m:t>
                    </m:r>
                  </m:oMath>
                </a14:m>
                <a:endParaRPr lang="en-US" altLang="zh-CN" sz="2400" b="0" dirty="0"/>
              </a:p>
              <a:p>
                <a:r>
                  <a:rPr lang="en-US" altLang="zh-CN" sz="2400" dirty="0"/>
                  <a:t>Similarly,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,0.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.0617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The maximum regret ratio</a:t>
                </a:r>
                <a:r>
                  <a:rPr lang="en-US" altLang="zh-CN" sz="2400" i="1" dirty="0"/>
                  <a:t> </a:t>
                </a:r>
                <a:r>
                  <a:rPr lang="en-US" altLang="zh-CN" sz="2400" dirty="0"/>
                  <a:t>of S</a:t>
                </a:r>
                <a:r>
                  <a:rPr lang="en-US" altLang="zh-CN" sz="2400" i="1" dirty="0"/>
                  <a:t> </a:t>
                </a:r>
                <a:r>
                  <a:rPr lang="en-US" altLang="zh-CN" sz="2400" dirty="0"/>
                  <a:t>over</a:t>
                </a:r>
                <a:r>
                  <a:rPr lang="en-US" altLang="zh-CN" sz="2400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𝐹𝐶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𝐹𝐶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lit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0.4,0.6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lit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0.2,0.8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lit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0.7,0.3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=0.1282</m:t>
                    </m:r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432" y="3055160"/>
                <a:ext cx="8281406" cy="3322491"/>
              </a:xfrm>
              <a:blipFill rotWithShape="0">
                <a:blip r:embed="rId2"/>
                <a:stretch>
                  <a:fillRect l="-74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18806"/>
                  </p:ext>
                </p:extLst>
              </p:nvPr>
            </p:nvGraphicFramePr>
            <p:xfrm>
              <a:off x="4715774" y="299895"/>
              <a:ext cx="4196576" cy="275526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9144">
                      <a:extLst>
                        <a:ext uri="{9D8B030D-6E8A-4147-A177-3AD203B41FA5}">
                          <a16:colId xmlns:a16="http://schemas.microsoft.com/office/drawing/2014/main" xmlns="" val="4182660041"/>
                        </a:ext>
                      </a:extLst>
                    </a:gridCol>
                    <a:gridCol w="1049144">
                      <a:extLst>
                        <a:ext uri="{9D8B030D-6E8A-4147-A177-3AD203B41FA5}">
                          <a16:colId xmlns:a16="http://schemas.microsoft.com/office/drawing/2014/main" xmlns="" val="412666747"/>
                        </a:ext>
                      </a:extLst>
                    </a:gridCol>
                    <a:gridCol w="1049144">
                      <a:extLst>
                        <a:ext uri="{9D8B030D-6E8A-4147-A177-3AD203B41FA5}">
                          <a16:colId xmlns:a16="http://schemas.microsoft.com/office/drawing/2014/main" xmlns="" val="408264041"/>
                        </a:ext>
                      </a:extLst>
                    </a:gridCol>
                    <a:gridCol w="1049144">
                      <a:extLst>
                        <a:ext uri="{9D8B030D-6E8A-4147-A177-3AD203B41FA5}">
                          <a16:colId xmlns:a16="http://schemas.microsoft.com/office/drawing/2014/main" xmlns="" val="3994986370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Car (</a:t>
                          </a:r>
                          <a:r>
                            <a:rPr lang="en-US" altLang="zh-CN" sz="1600" u="none" dirty="0"/>
                            <a:t>p</a:t>
                          </a:r>
                          <a:r>
                            <a:rPr lang="en-US" altLang="zh-CN" sz="1600" dirty="0"/>
                            <a:t>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0.4,0.6</m:t>
                                    </m:r>
                                  </m:sub>
                                </m:sSub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,0.</m:t>
                                    </m:r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,0.</m:t>
                                    </m:r>
                                    <m:r>
                                      <a:rPr lang="en-US" altLang="zh-CN" sz="16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303033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0.68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0.84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0.44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9538339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0.78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0.84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0.69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6718815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0.72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0.66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0.81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5069334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0.52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0.36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0.76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40068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0.26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0.23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0.305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12376509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0.48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0.54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0.39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xmlns="" val="3975140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18806"/>
                  </p:ext>
                </p:extLst>
              </p:nvPr>
            </p:nvGraphicFramePr>
            <p:xfrm>
              <a:off x="4715774" y="299895"/>
              <a:ext cx="4196576" cy="275799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491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82660041"/>
                        </a:ext>
                      </a:extLst>
                    </a:gridCol>
                    <a:gridCol w="10491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2666747"/>
                        </a:ext>
                      </a:extLst>
                    </a:gridCol>
                    <a:gridCol w="10491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8264041"/>
                        </a:ext>
                      </a:extLst>
                    </a:gridCol>
                    <a:gridCol w="10491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94986370"/>
                        </a:ext>
                      </a:extLst>
                    </a:gridCol>
                  </a:tblGrid>
                  <a:tr h="3805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Car (</a:t>
                          </a:r>
                          <a:r>
                            <a:rPr lang="en-US" altLang="zh-CN" sz="1600" u="none" dirty="0"/>
                            <a:t>p</a:t>
                          </a:r>
                          <a:r>
                            <a:rPr lang="en-US" altLang="zh-CN" sz="1600" dirty="0"/>
                            <a:t>)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4762" r="-201734" b="-631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163" t="-4762" r="-102907" b="-631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163" t="-4762" r="-2907" b="-631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303033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1" t="-101538" r="-303488" b="-5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0.68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0.84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0.44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538339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1" t="-201538" r="-303488" b="-4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0.78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0.84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0.69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718815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1" t="-301538" r="-303488" b="-3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0.72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0.66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0.81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069334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1" t="-401538" r="-303488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0.52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0.36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0.76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068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1" t="-501538" r="-303488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0.26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0.23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0.305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376509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1" t="-601538" r="-303488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/>
                            <a:t>0.48</a:t>
                          </a:r>
                          <a:endParaRPr lang="en-US" altLang="zh-CN" sz="16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0.54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kern="1200" dirty="0"/>
                            <a:t>0.39</a:t>
                          </a:r>
                          <a:endParaRPr lang="en-US" altLang="zh-CN" sz="16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751407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Arrow: Right 5"/>
          <p:cNvSpPr/>
          <p:nvPr/>
        </p:nvSpPr>
        <p:spPr>
          <a:xfrm>
            <a:off x="4295745" y="1181183"/>
            <a:ext cx="334536" cy="27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19963" y="492146"/>
                <a:ext cx="287873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0.4,0.6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63" y="492146"/>
                <a:ext cx="2878737" cy="5564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/>
          <p:cNvSpPr/>
          <p:nvPr/>
        </p:nvSpPr>
        <p:spPr>
          <a:xfrm>
            <a:off x="4295745" y="741273"/>
            <a:ext cx="334536" cy="27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3915" y="1194756"/>
                <a:ext cx="287873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0.4,0.6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15" y="1194756"/>
                <a:ext cx="2878737" cy="5564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5658928" y="155271"/>
            <a:ext cx="1216325" cy="3088257"/>
          </a:xfrm>
          <a:prstGeom prst="rect">
            <a:avLst/>
          </a:prstGeom>
          <a:noFill/>
          <a:ln w="57150">
            <a:prstDash val="lg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5612915">
            <a:off x="3851490" y="1730419"/>
            <a:ext cx="295474" cy="3317444"/>
          </a:xfrm>
          <a:prstGeom prst="downArrow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22918" y="440156"/>
            <a:ext cx="2872827" cy="741028"/>
          </a:xfrm>
          <a:prstGeom prst="ellipse">
            <a:avLst/>
          </a:prstGeom>
          <a:noFill/>
          <a:ln w="38100">
            <a:solidFill>
              <a:schemeClr val="tx2"/>
            </a:solidFill>
            <a:prstDash val="lg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54229" y="672340"/>
            <a:ext cx="1025722" cy="445485"/>
          </a:xfrm>
          <a:prstGeom prst="ellipse">
            <a:avLst/>
          </a:prstGeom>
          <a:noFill/>
          <a:ln w="38100">
            <a:solidFill>
              <a:schemeClr val="tx2"/>
            </a:solidFill>
            <a:prstDash val="lg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30165" y="3507504"/>
            <a:ext cx="1103359" cy="366102"/>
          </a:xfrm>
          <a:prstGeom prst="ellipse">
            <a:avLst/>
          </a:prstGeom>
          <a:noFill/>
          <a:ln w="38100">
            <a:solidFill>
              <a:schemeClr val="tx2"/>
            </a:solidFill>
            <a:prstDash val="lg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65664" y="1155691"/>
            <a:ext cx="2872827" cy="74102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lg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839722" y="1056676"/>
            <a:ext cx="1025722" cy="44548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lg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30164" y="3860995"/>
            <a:ext cx="1103359" cy="36610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lg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10" grpId="0"/>
      <p:bldP spid="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Utility Functions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1366" y="2052219"/>
                <a:ext cx="7866421" cy="4114800"/>
              </a:xfrm>
            </p:spPr>
            <p:txBody>
              <a:bodyPr/>
              <a:lstStyle/>
              <a:p>
                <a:r>
                  <a:rPr lang="en-US" altLang="zh-CN" sz="2800" dirty="0"/>
                  <a:t>A utility function f is </a:t>
                </a:r>
                <a:r>
                  <a:rPr lang="en-US" altLang="zh-CN" sz="2800" b="1" dirty="0"/>
                  <a:t>linear</a:t>
                </a:r>
                <a:r>
                  <a:rPr lang="en-US" altLang="zh-CN" sz="28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 where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800" i="1" dirty="0"/>
                  <a:t> </a:t>
                </a:r>
                <a:r>
                  <a:rPr lang="en-US" altLang="zh-CN" sz="2800" dirty="0"/>
                  <a:t>is a d-dimensional non-negative vector, </a:t>
                </a:r>
                <a:r>
                  <a:rPr lang="en-US" altLang="zh-CN" sz="2800" dirty="0" smtClean="0"/>
                  <a:t>called the </a:t>
                </a:r>
                <a:r>
                  <a:rPr lang="en-US" altLang="zh-CN" sz="2800" b="1" dirty="0"/>
                  <a:t>utility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400" i="1" dirty="0"/>
                  <a:t> </a:t>
                </a:r>
                <a:r>
                  <a:rPr lang="en-US" altLang="zh-CN" sz="2400" dirty="0"/>
                  <a:t>measures the </a:t>
                </a:r>
                <a:r>
                  <a:rPr lang="en-US" altLang="zh-CN" sz="2400" b="1" dirty="0"/>
                  <a:t>importance</a:t>
                </a:r>
                <a:r>
                  <a:rPr lang="en-US" altLang="zh-CN" sz="2400" dirty="0"/>
                  <a:t> of the </a:t>
                </a:r>
                <a:r>
                  <a:rPr lang="en-US" altLang="zh-CN" sz="2400" dirty="0" err="1"/>
                  <a:t>i-th</a:t>
                </a:r>
                <a:r>
                  <a:rPr lang="en-US" altLang="zh-CN" sz="2400" dirty="0"/>
                  <a:t> dimensional value in the user preference</a:t>
                </a:r>
                <a:endParaRPr lang="en-US" altLang="zh-CN" sz="2400" i="1" dirty="0"/>
              </a:p>
              <a:p>
                <a:r>
                  <a:rPr lang="en-US" altLang="zh-CN" sz="2800" dirty="0"/>
                  <a:t>We focus on the class of linear utility functions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sz="2800" dirty="0"/>
                  <a:t>: the maximum regret ratio of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altLang="zh-CN" sz="2800" dirty="0"/>
                  <a:t> over the class of linear utility functions</a:t>
                </a:r>
                <a:endParaRPr lang="en-US" altLang="zh-CN" sz="28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366" y="2052219"/>
                <a:ext cx="7866421" cy="4114800"/>
              </a:xfrm>
              <a:blipFill rotWithShape="0">
                <a:blip r:embed="rId2"/>
                <a:stretch>
                  <a:fillRect l="-310" t="-1778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7278" y="1980901"/>
                <a:ext cx="7764850" cy="463556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altLang="zh-CN" sz="2400" b="1" dirty="0"/>
                  <a:t>The k-regret query</a:t>
                </a:r>
                <a:r>
                  <a:rPr lang="en-US" altLang="zh-CN" sz="2400" dirty="0"/>
                  <a:t>:</a:t>
                </a:r>
              </a:p>
              <a:p>
                <a:pPr lvl="1" algn="just"/>
                <a:r>
                  <a:rPr lang="en-US" altLang="zh-CN" sz="2000" dirty="0"/>
                  <a:t>Given an integer k, we want a set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altLang="zh-CN" sz="2000" dirty="0"/>
                  <a:t> containing at most k</a:t>
                </a:r>
                <a:r>
                  <a:rPr lang="en-US" altLang="zh-CN" sz="2000" i="1" dirty="0"/>
                  <a:t> </a:t>
                </a:r>
                <a:r>
                  <a:rPr lang="en-US" altLang="zh-CN" sz="2000" dirty="0"/>
                  <a:t>points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sz="2000" dirty="0"/>
                  <a:t> is </a:t>
                </a:r>
                <a:r>
                  <a:rPr lang="en-US" altLang="zh-CN" sz="2000" b="1" dirty="0"/>
                  <a:t>minimized</a:t>
                </a:r>
                <a:r>
                  <a:rPr lang="en-US" altLang="zh-CN" sz="2000" dirty="0"/>
                  <a:t>.</a:t>
                </a:r>
              </a:p>
              <a:p>
                <a:pPr algn="just"/>
                <a:r>
                  <a:rPr lang="en-US" altLang="zh-CN" sz="2400" dirty="0"/>
                  <a:t>Proven to be </a:t>
                </a:r>
                <a:r>
                  <a:rPr lang="en-US" altLang="zh-CN" sz="2400" b="1" dirty="0" smtClean="0"/>
                  <a:t>NP-hard</a:t>
                </a:r>
                <a:r>
                  <a:rPr lang="en-US" altLang="zh-CN" sz="2400" dirty="0" smtClean="0"/>
                  <a:t> by </a:t>
                </a:r>
                <a:r>
                  <a:rPr lang="en-US" altLang="zh-CN" sz="2400" dirty="0"/>
                  <a:t>Chester et. </a:t>
                </a:r>
                <a:r>
                  <a:rPr lang="en-US" altLang="zh-CN" sz="2400" dirty="0" smtClean="0"/>
                  <a:t>[VLDB14]</a:t>
                </a:r>
                <a:endParaRPr lang="en-US" altLang="zh-CN" sz="2400" dirty="0"/>
              </a:p>
              <a:p>
                <a:pPr algn="just"/>
                <a:r>
                  <a:rPr lang="en-US" altLang="zh-CN" sz="2400" dirty="0"/>
                  <a:t>Existing studies</a:t>
                </a:r>
              </a:p>
              <a:p>
                <a:pPr lvl="1" algn="just"/>
                <a:r>
                  <a:rPr lang="en-US" altLang="zh-CN" sz="2000" dirty="0" smtClean="0"/>
                  <a:t>Cube [</a:t>
                </a:r>
                <a:r>
                  <a:rPr lang="en-US" altLang="zh-CN" sz="2000" dirty="0"/>
                  <a:t>VLDB10]</a:t>
                </a:r>
              </a:p>
              <a:p>
                <a:pPr lvl="1" algn="just"/>
                <a:r>
                  <a:rPr lang="en-US" altLang="zh-CN" sz="2000" dirty="0" smtClean="0"/>
                  <a:t>Greedy [</a:t>
                </a:r>
                <a:r>
                  <a:rPr lang="en-US" altLang="zh-CN" sz="2000" dirty="0"/>
                  <a:t>VLDB10]</a:t>
                </a:r>
              </a:p>
              <a:p>
                <a:pPr lvl="1" algn="just"/>
                <a:r>
                  <a:rPr lang="en-US" altLang="zh-CN" sz="2000" dirty="0" err="1" smtClean="0"/>
                  <a:t>GeoGreedy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&amp; </a:t>
                </a:r>
                <a:r>
                  <a:rPr lang="en-US" altLang="zh-CN" sz="2000" dirty="0" err="1"/>
                  <a:t>StoredList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[</a:t>
                </a:r>
                <a:r>
                  <a:rPr lang="en-US" altLang="zh-CN" sz="2000" dirty="0"/>
                  <a:t>ICDE14</a:t>
                </a:r>
                <a:r>
                  <a:rPr lang="en-US" altLang="zh-CN" sz="2000" dirty="0" smtClean="0"/>
                  <a:t>]</a:t>
                </a:r>
              </a:p>
              <a:p>
                <a:pPr lvl="1" algn="just"/>
                <a:r>
                  <a:rPr lang="en-US" altLang="zh-CN" sz="2000" dirty="0" smtClean="0"/>
                  <a:t>RMS_HS [SEA17]</a:t>
                </a:r>
              </a:p>
              <a:p>
                <a:pPr lvl="1" algn="just"/>
                <a:r>
                  <a:rPr lang="en-US" altLang="zh-CN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ε-</a:t>
                </a:r>
                <a:r>
                  <a:rPr lang="en-US" altLang="zh-CN" sz="2000" dirty="0" smtClean="0"/>
                  <a:t>kernel [ICDT17]</a:t>
                </a:r>
              </a:p>
              <a:p>
                <a:pPr lvl="1" algn="just"/>
                <a:r>
                  <a:rPr lang="en-US" altLang="zh-CN" sz="2000" dirty="0" smtClean="0"/>
                  <a:t>DMM [SIGMOD 17]</a:t>
                </a:r>
              </a:p>
              <a:p>
                <a:pPr lvl="1" algn="just"/>
                <a:r>
                  <a:rPr lang="en-US" altLang="zh-CN" sz="2000" dirty="0" smtClean="0"/>
                  <a:t>…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278" y="1980901"/>
                <a:ext cx="7764850" cy="4635560"/>
              </a:xfrm>
              <a:blipFill rotWithShape="0">
                <a:blip r:embed="rId2"/>
                <a:stretch>
                  <a:fillRect l="-157" t="-1053" r="-864" b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4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Requirements for </a:t>
            </a:r>
            <a:r>
              <a:rPr lang="en-US" sz="3600" dirty="0"/>
              <a:t>the </a:t>
            </a:r>
            <a:r>
              <a:rPr lang="en-US" sz="3600" dirty="0" smtClean="0"/>
              <a:t>k-Regret Query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7080" y="2068453"/>
                <a:ext cx="7866421" cy="4114800"/>
              </a:xfrm>
            </p:spPr>
            <p:txBody>
              <a:bodyPr/>
              <a:lstStyle/>
              <a:p>
                <a:r>
                  <a:rPr lang="en-US" sz="2400" dirty="0" smtClean="0"/>
                  <a:t>We consider the following four requirements </a:t>
                </a:r>
                <a:r>
                  <a:rPr lang="en-US" sz="2400" dirty="0"/>
                  <a:t>for evaluating </a:t>
                </a:r>
                <a:r>
                  <a:rPr lang="en-US" sz="2400" dirty="0" smtClean="0"/>
                  <a:t>an algorithm </a:t>
                </a:r>
                <a:r>
                  <a:rPr lang="en-US" sz="2400" dirty="0"/>
                  <a:t>A for the k-regret query</a:t>
                </a:r>
                <a:r>
                  <a:rPr lang="en-US" sz="2400" dirty="0" smtClean="0"/>
                  <a:t>:</a:t>
                </a:r>
              </a:p>
              <a:p>
                <a:pPr lvl="1"/>
                <a:r>
                  <a:rPr lang="en-US" sz="2000" b="1" dirty="0"/>
                  <a:t>Restriction-free Bound </a:t>
                </a:r>
                <a:r>
                  <a:rPr lang="en-US" sz="2000" dirty="0" smtClean="0"/>
                  <a:t>Requirement</a:t>
                </a:r>
              </a:p>
              <a:p>
                <a:pPr lvl="1"/>
                <a:r>
                  <a:rPr lang="en-US" sz="2000" b="1" dirty="0" smtClean="0"/>
                  <a:t>Dimensionality</a:t>
                </a:r>
                <a:r>
                  <a:rPr lang="en-US" sz="2000" dirty="0" smtClean="0"/>
                  <a:t> Requirement</a:t>
                </a:r>
              </a:p>
              <a:p>
                <a:pPr lvl="2"/>
                <a:r>
                  <a:rPr lang="en-US" sz="1600" dirty="0" smtClean="0"/>
                  <a:t>Algorithm A could </a:t>
                </a:r>
                <a:r>
                  <a:rPr lang="en-US" sz="1600" dirty="0"/>
                  <a:t>be </a:t>
                </a:r>
                <a:r>
                  <a:rPr lang="en-US" sz="1600" dirty="0" smtClean="0"/>
                  <a:t>executed on </a:t>
                </a:r>
                <a:r>
                  <a:rPr lang="en-US" sz="1600" dirty="0"/>
                  <a:t>datasets of </a:t>
                </a:r>
                <a:r>
                  <a:rPr lang="en-US" sz="1600" b="1" dirty="0"/>
                  <a:t>any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dimensionality</a:t>
                </a:r>
              </a:p>
              <a:p>
                <a:pPr lvl="1"/>
                <a:r>
                  <a:rPr lang="en-US" sz="2000" b="1" dirty="0" smtClean="0"/>
                  <a:t>Efficiency</a:t>
                </a:r>
                <a:r>
                  <a:rPr lang="en-US" sz="2000" dirty="0" smtClean="0"/>
                  <a:t> Requirement</a:t>
                </a:r>
              </a:p>
              <a:p>
                <a:pPr lvl="2"/>
                <a:r>
                  <a:rPr lang="en-US" sz="1600" dirty="0"/>
                  <a:t>Algorithm A is </a:t>
                </a:r>
                <a:r>
                  <a:rPr lang="en-US" sz="1600" b="1" dirty="0" smtClean="0"/>
                  <a:t>efficient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in practice.</a:t>
                </a:r>
                <a:endParaRPr lang="en-US" sz="1600" dirty="0" smtClean="0"/>
              </a:p>
              <a:p>
                <a:pPr lvl="1"/>
                <a:r>
                  <a:rPr lang="en-US" sz="2000" b="1" dirty="0" smtClean="0"/>
                  <a:t>Quality</a:t>
                </a:r>
                <a:r>
                  <a:rPr lang="en-US" sz="2000" dirty="0" smtClean="0"/>
                  <a:t> Requirement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600" dirty="0"/>
                  <a:t> of the </a:t>
                </a:r>
                <a:r>
                  <a:rPr lang="en-US" sz="1600" dirty="0" smtClean="0"/>
                  <a:t>set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returned by algorithm A should be </a:t>
                </a:r>
                <a:r>
                  <a:rPr lang="en-US" sz="1600" b="1" dirty="0" smtClean="0"/>
                  <a:t>small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in </a:t>
                </a:r>
                <a:r>
                  <a:rPr lang="en-US" sz="1600" dirty="0" smtClean="0"/>
                  <a:t>practice</a:t>
                </a:r>
                <a:endParaRPr lang="en-US" sz="16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080" y="2068453"/>
                <a:ext cx="7866421" cy="4114800"/>
              </a:xfrm>
              <a:blipFill rotWithShape="0">
                <a:blip r:embed="rId2"/>
                <a:stretch>
                  <a:fillRect l="-155" t="-1185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50830" y="2864350"/>
            <a:ext cx="4623758" cy="3964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600" dirty="0"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0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Restriction-free Bound </a:t>
            </a:r>
            <a:r>
              <a:rPr lang="en-US" sz="3600" dirty="0" smtClean="0"/>
              <a:t>Requirement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586" y="2128838"/>
                <a:ext cx="8382389" cy="4114800"/>
              </a:xfrm>
            </p:spPr>
            <p:txBody>
              <a:bodyPr/>
              <a:lstStyle/>
              <a:p>
                <a:r>
                  <a:rPr lang="en-US" sz="2400" dirty="0" smtClean="0"/>
                  <a:t>There is </a:t>
                </a:r>
                <a:r>
                  <a:rPr lang="en-US" sz="2400" b="1" dirty="0"/>
                  <a:t>no </a:t>
                </a:r>
                <a:r>
                  <a:rPr lang="en-US" sz="2400" b="1" dirty="0" smtClean="0"/>
                  <a:t>restriction</a:t>
                </a:r>
                <a:r>
                  <a:rPr lang="en-US" sz="2400" dirty="0" smtClean="0"/>
                  <a:t> on </a:t>
                </a:r>
                <a:r>
                  <a:rPr lang="en-US" sz="2400" dirty="0"/>
                  <a:t>the bound </a:t>
                </a:r>
                <a:r>
                  <a:rPr lang="en-US" sz="2400" dirty="0" smtClean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/>
                  <a:t> of the set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returned by algorithm </a:t>
                </a:r>
                <a:r>
                  <a:rPr lang="en-US" sz="2400" dirty="0" smtClean="0"/>
                  <a:t>A</a:t>
                </a:r>
              </a:p>
              <a:p>
                <a:pPr lvl="1"/>
                <a:r>
                  <a:rPr lang="en-US" sz="2000" dirty="0" smtClean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 1]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/>
                  <a:t>If the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in the range </a:t>
                </a:r>
                <a:r>
                  <a:rPr lang="en-US" sz="2000" dirty="0" smtClean="0"/>
                  <a:t>0 </a:t>
                </a:r>
                <a:r>
                  <a:rPr lang="en-US" sz="2000" dirty="0"/>
                  <a:t>and 1 for </a:t>
                </a:r>
                <a:r>
                  <a:rPr lang="en-US" sz="2000" b="1" dirty="0"/>
                  <a:t>any</a:t>
                </a:r>
                <a:r>
                  <a:rPr lang="en-US" sz="2000" dirty="0"/>
                  <a:t> setting, we say that A </a:t>
                </a:r>
                <a:r>
                  <a:rPr lang="en-US" sz="2000" dirty="0" smtClean="0"/>
                  <a:t>satisfies </a:t>
                </a:r>
                <a:r>
                  <a:rPr lang="en-US" sz="2000" dirty="0"/>
                  <a:t>the restriction-free bound </a:t>
                </a:r>
                <a:r>
                  <a:rPr lang="en-US" sz="2000" dirty="0" smtClean="0"/>
                  <a:t>requirement</a:t>
                </a:r>
              </a:p>
              <a:p>
                <a:pPr lvl="1"/>
                <a:r>
                  <a:rPr lang="en-US" sz="2000" dirty="0" smtClean="0"/>
                  <a:t>If the </a:t>
                </a:r>
                <a:r>
                  <a:rPr lang="en-US" sz="2000" dirty="0"/>
                  <a:t>bound is in the range between 0 and 1 in some </a:t>
                </a:r>
                <a:r>
                  <a:rPr lang="en-US" sz="2000" b="1" dirty="0"/>
                  <a:t>restricted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cases, this </a:t>
                </a:r>
                <a:r>
                  <a:rPr lang="en-US" sz="2000" dirty="0"/>
                  <a:t>algorithm does not satisfy the </a:t>
                </a:r>
                <a:r>
                  <a:rPr lang="en-US" sz="2000" dirty="0" smtClean="0"/>
                  <a:t>requirement</a:t>
                </a:r>
              </a:p>
              <a:p>
                <a:r>
                  <a:rPr lang="en-US" sz="2400" dirty="0"/>
                  <a:t>A</a:t>
                </a:r>
                <a:r>
                  <a:rPr lang="en-US" sz="2400" dirty="0" smtClean="0"/>
                  <a:t>n </a:t>
                </a:r>
                <a:r>
                  <a:rPr lang="en-US" sz="2400" dirty="0"/>
                  <a:t>algorithm which does not satisfy the restriction-free </a:t>
                </a:r>
                <a:r>
                  <a:rPr lang="en-US" sz="2400" dirty="0" smtClean="0"/>
                  <a:t>bound requirement </a:t>
                </a:r>
                <a:r>
                  <a:rPr lang="en-US" sz="2400" b="1" dirty="0"/>
                  <a:t>cannot</a:t>
                </a:r>
                <a:r>
                  <a:rPr lang="en-US" sz="2400" dirty="0"/>
                  <a:t> give a theoretical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in </a:t>
                </a:r>
                <a:r>
                  <a:rPr lang="en-US" sz="2400" dirty="0"/>
                  <a:t>some cases and may give an </a:t>
                </a:r>
                <a:r>
                  <a:rPr lang="en-US" sz="2400" b="1" dirty="0"/>
                  <a:t>invalid</a:t>
                </a:r>
                <a:r>
                  <a:rPr lang="en-US" sz="2400" dirty="0"/>
                  <a:t> bound (e.g., </a:t>
                </a:r>
                <a:r>
                  <a:rPr lang="en-US" sz="2400" dirty="0" smtClean="0"/>
                  <a:t>a bound </a:t>
                </a:r>
                <a:r>
                  <a:rPr lang="en-US" sz="2400" dirty="0"/>
                  <a:t>greater than 1) in other </a:t>
                </a:r>
                <a:r>
                  <a:rPr lang="en-US" sz="2400" dirty="0" smtClean="0"/>
                  <a:t>cases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586" y="2128838"/>
                <a:ext cx="8382389" cy="4114800"/>
              </a:xfrm>
              <a:blipFill rotWithShape="0">
                <a:blip r:embed="rId2"/>
                <a:stretch>
                  <a:fillRect l="-145" t="-1333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2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Definition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6091" y="2017713"/>
                <a:ext cx="7772400" cy="4114800"/>
              </a:xfrm>
            </p:spPr>
            <p:txBody>
              <a:bodyPr/>
              <a:lstStyle/>
              <a:p>
                <a:r>
                  <a:rPr lang="en-US" sz="2800" dirty="0" smtClean="0"/>
                  <a:t>The existing methods </a:t>
                </a:r>
                <a:r>
                  <a:rPr lang="en-US" sz="2800" b="1" dirty="0"/>
                  <a:t>cannot</a:t>
                </a:r>
                <a:r>
                  <a:rPr lang="en-US" sz="2800" dirty="0"/>
                  <a:t> address the </a:t>
                </a:r>
                <a:r>
                  <a:rPr lang="en-US" sz="2800" dirty="0" smtClean="0"/>
                  <a:t>k-regret query </a:t>
                </a:r>
                <a:r>
                  <a:rPr lang="en-US" sz="2800" dirty="0"/>
                  <a:t>well since </a:t>
                </a:r>
                <a:r>
                  <a:rPr lang="en-US" sz="2800" dirty="0" smtClean="0"/>
                  <a:t>they do </a:t>
                </a:r>
                <a:r>
                  <a:rPr lang="en-US" sz="2800" dirty="0"/>
                  <a:t>not satisfy </a:t>
                </a:r>
                <a:r>
                  <a:rPr lang="en-US" sz="2800" dirty="0" smtClean="0"/>
                  <a:t>all four </a:t>
                </a:r>
                <a:r>
                  <a:rPr lang="en-US" sz="2800" dirty="0"/>
                  <a:t>requirements </a:t>
                </a:r>
                <a:r>
                  <a:rPr lang="en-US" sz="2800" dirty="0" smtClean="0"/>
                  <a:t>simultaneously</a:t>
                </a:r>
              </a:p>
              <a:p>
                <a:r>
                  <a:rPr lang="en-US" sz="2800" dirty="0" smtClean="0"/>
                  <a:t>In this paper, we </a:t>
                </a:r>
                <a:r>
                  <a:rPr lang="en-US" sz="2800" dirty="0"/>
                  <a:t>study the k-regret query and propose </a:t>
                </a:r>
                <a:r>
                  <a:rPr lang="en-US" sz="2800" dirty="0" smtClean="0"/>
                  <a:t>a new </a:t>
                </a:r>
                <a:r>
                  <a:rPr lang="en-US" sz="2800" dirty="0"/>
                  <a:t>algorithm called </a:t>
                </a:r>
                <a:r>
                  <a:rPr lang="en-US" sz="2800" b="1" dirty="0" smtClean="0"/>
                  <a:t>Sphere</a:t>
                </a:r>
              </a:p>
              <a:p>
                <a:pPr lvl="1"/>
                <a:r>
                  <a:rPr lang="en-US" sz="2400" dirty="0" smtClean="0"/>
                  <a:t>It has </a:t>
                </a:r>
                <a:r>
                  <a:rPr lang="en-US" sz="2400" dirty="0"/>
                  <a:t>a </a:t>
                </a:r>
                <a:r>
                  <a:rPr lang="en-US" sz="2400" b="1" dirty="0"/>
                  <a:t>restriction-free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It is executable in datasets of </a:t>
                </a:r>
                <a:r>
                  <a:rPr lang="en-US" sz="2400" b="1" dirty="0" smtClean="0"/>
                  <a:t>any</a:t>
                </a:r>
                <a:r>
                  <a:rPr lang="en-US" sz="2400" dirty="0" smtClean="0"/>
                  <a:t> dimensionality</a:t>
                </a:r>
              </a:p>
              <a:p>
                <a:pPr lvl="1"/>
                <a:r>
                  <a:rPr lang="en-US" sz="2400" dirty="0" smtClean="0"/>
                  <a:t>It is </a:t>
                </a:r>
                <a:r>
                  <a:rPr lang="en-US" sz="2400" b="1" dirty="0" smtClean="0"/>
                  <a:t>asymptotically optimal </a:t>
                </a:r>
                <a:r>
                  <a:rPr lang="en-US" sz="2400" dirty="0" smtClean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/>
                  <a:t>It adapts a 20 times </a:t>
                </a:r>
                <a:r>
                  <a:rPr lang="en-US" sz="2400" b="1" dirty="0"/>
                  <a:t>faster</a:t>
                </a:r>
                <a:r>
                  <a:rPr lang="en-US" sz="2400" dirty="0"/>
                  <a:t> greedy strategy compared with the existing greedy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091" y="2017713"/>
                <a:ext cx="7772400" cy="4114800"/>
              </a:xfrm>
              <a:blipFill rotWithShape="0">
                <a:blip r:embed="rId2"/>
                <a:stretch>
                  <a:fillRect l="-392" t="-1630" r="-54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6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– High Level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648" y="2114551"/>
                <a:ext cx="8803045" cy="4586287"/>
              </a:xfrm>
            </p:spPr>
            <p:txBody>
              <a:bodyPr/>
              <a:lstStyle/>
              <a:p>
                <a:r>
                  <a:rPr lang="en-US" sz="2400" dirty="0" smtClean="0"/>
                  <a:t>Given a utility 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, we want to guarantee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is </a:t>
                </a:r>
                <a:r>
                  <a:rPr lang="en-US" sz="2000" b="1" dirty="0" smtClean="0"/>
                  <a:t>high</a:t>
                </a:r>
                <a:r>
                  <a:rPr lang="en-US" sz="2000" dirty="0" smtClean="0"/>
                  <a:t> and is </a:t>
                </a:r>
                <a:r>
                  <a:rPr lang="en-US" sz="2000" b="1" dirty="0" smtClean="0"/>
                  <a:t>close</a:t>
                </a:r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So that the regret ratio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/>
                  <a:t>bounded</a:t>
                </a:r>
                <a:endParaRPr lang="en-US" sz="2400" dirty="0" smtClean="0"/>
              </a:p>
              <a:p>
                <a:r>
                  <a:rPr lang="en-US" sz="2400" b="1" dirty="0" smtClean="0"/>
                  <a:t>Step </a:t>
                </a:r>
                <a:r>
                  <a:rPr lang="en-US" sz="2400" b="1" dirty="0"/>
                  <a:t>1</a:t>
                </a:r>
                <a:r>
                  <a:rPr lang="en-US" sz="2400" dirty="0"/>
                  <a:t> (Initialization</a:t>
                </a:r>
                <a:r>
                  <a:rPr lang="en-US" sz="2400" dirty="0" smtClean="0"/>
                  <a:t>): </a:t>
                </a:r>
              </a:p>
              <a:p>
                <a:pPr lvl="1"/>
                <a:r>
                  <a:rPr lang="en-US" altLang="zh-CN" sz="2000" dirty="0" smtClean="0">
                    <a:ea typeface="Cambria Math" panose="02040503050406030204" pitchFamily="18" charset="0"/>
                  </a:rPr>
                  <a:t>A baseline guarantee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  <a:p>
                <a:r>
                  <a:rPr lang="en-US" sz="2400" b="1" dirty="0"/>
                  <a:t>Step 2</a:t>
                </a:r>
                <a:r>
                  <a:rPr lang="en-US" sz="2400" dirty="0"/>
                  <a:t> (Constructing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 smtClean="0"/>
                  <a:t>): </a:t>
                </a:r>
              </a:p>
              <a:p>
                <a:pPr lvl="1"/>
                <a:r>
                  <a:rPr lang="en-US" sz="2000" dirty="0" smtClean="0"/>
                  <a:t>Construct some “representative” utility functions</a:t>
                </a:r>
                <a:endParaRPr lang="en-US" sz="2000" dirty="0"/>
              </a:p>
              <a:p>
                <a:r>
                  <a:rPr lang="en-US" sz="2400" b="1" dirty="0"/>
                  <a:t>Step 3</a:t>
                </a:r>
                <a:r>
                  <a:rPr lang="en-US" sz="2400" dirty="0"/>
                  <a:t> (Finding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400" dirty="0"/>
                  <a:t>-basis</a:t>
                </a:r>
                <a:r>
                  <a:rPr lang="en-US" sz="2400" dirty="0" smtClean="0"/>
                  <a:t>):</a:t>
                </a:r>
              </a:p>
              <a:p>
                <a:pPr lvl="1"/>
                <a:r>
                  <a:rPr lang="en-US" sz="2000" dirty="0" smtClean="0"/>
                  <a:t>Find points with high utilities w.r.t. the representative utility functions</a:t>
                </a:r>
                <a:endParaRPr lang="en-US" sz="2000" dirty="0"/>
              </a:p>
              <a:p>
                <a:r>
                  <a:rPr lang="en-US" sz="2400" b="1" dirty="0"/>
                  <a:t>Step 4</a:t>
                </a:r>
                <a:r>
                  <a:rPr lang="en-US" sz="2400" dirty="0"/>
                  <a:t> (Inserting additional points</a:t>
                </a:r>
                <a:r>
                  <a:rPr lang="en-US" sz="2400" dirty="0" smtClean="0"/>
                  <a:t>):</a:t>
                </a:r>
              </a:p>
              <a:p>
                <a:pPr lvl="1"/>
                <a:r>
                  <a:rPr lang="en-US" sz="1800" dirty="0" smtClean="0"/>
                  <a:t>A greedy procedure with efficient pruning strategies</a:t>
                </a:r>
                <a:endParaRPr lang="en-US" sz="1800" dirty="0"/>
              </a:p>
              <a:p>
                <a:endParaRPr lang="en-US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48" y="2114551"/>
                <a:ext cx="8803045" cy="4586287"/>
              </a:xfrm>
              <a:blipFill rotWithShape="0">
                <a:blip r:embed="rId2"/>
                <a:stretch>
                  <a:fillRect l="-139" t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12284" y="2656005"/>
                <a:ext cx="2431691" cy="568169"/>
              </a:xfrm>
              <a:prstGeom prst="rect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284" y="2656005"/>
                <a:ext cx="2431691" cy="568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34482" y="4208106"/>
            <a:ext cx="8309493" cy="16141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15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Intuitions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2212" y="2114551"/>
                <a:ext cx="8215217" cy="4500853"/>
              </a:xfrm>
            </p:spPr>
            <p:txBody>
              <a:bodyPr/>
              <a:lstStyle/>
              <a:p>
                <a:r>
                  <a:rPr lang="en-US" sz="2800" b="1" dirty="0" smtClean="0"/>
                  <a:t>Step 2</a:t>
                </a:r>
                <a:r>
                  <a:rPr lang="en-US" sz="2800" dirty="0"/>
                  <a:t> (Constructing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/>
                  <a:t>): </a:t>
                </a:r>
                <a:endParaRPr lang="en-US" sz="2800" dirty="0" smtClean="0"/>
              </a:p>
              <a:p>
                <a:pPr lvl="1"/>
                <a:r>
                  <a:rPr lang="en-US" sz="2400" dirty="0"/>
                  <a:t>Construct some “</a:t>
                </a:r>
                <a:r>
                  <a:rPr lang="en-US" sz="2400" b="1" dirty="0"/>
                  <a:t>representative</a:t>
                </a:r>
                <a:r>
                  <a:rPr lang="en-US" sz="2400" dirty="0"/>
                  <a:t>” utility </a:t>
                </a:r>
                <a:r>
                  <a:rPr lang="en-US" sz="2400" dirty="0" smtClean="0"/>
                  <a:t>functions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For any utility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, we can find a “</a:t>
                </a:r>
                <a:r>
                  <a:rPr lang="en-US" sz="2400" b="1" dirty="0" smtClean="0"/>
                  <a:t>similar</a:t>
                </a:r>
                <a:r>
                  <a:rPr lang="en-US" sz="2400" dirty="0" smtClean="0"/>
                  <a:t>” representative utility function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n-US" sz="2800" b="1" dirty="0" smtClean="0"/>
                  <a:t>Step </a:t>
                </a:r>
                <a:r>
                  <a:rPr lang="en-US" sz="2800" b="1" dirty="0"/>
                  <a:t>3</a:t>
                </a:r>
                <a:r>
                  <a:rPr lang="en-US" sz="2800" dirty="0"/>
                  <a:t> (Finding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800" dirty="0"/>
                  <a:t>-basis</a:t>
                </a:r>
                <a:r>
                  <a:rPr lang="en-US" sz="2800" dirty="0" smtClean="0"/>
                  <a:t>):</a:t>
                </a:r>
              </a:p>
              <a:p>
                <a:pPr lvl="1"/>
                <a:r>
                  <a:rPr lang="en-US" sz="2400" dirty="0"/>
                  <a:t>Find </a:t>
                </a:r>
                <a:r>
                  <a:rPr lang="en-US" sz="2400" dirty="0" smtClean="0"/>
                  <a:t>a point,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with </a:t>
                </a:r>
                <a:r>
                  <a:rPr lang="en-US" sz="2400" dirty="0" smtClean="0"/>
                  <a:t>a </a:t>
                </a:r>
                <a:r>
                  <a:rPr lang="en-US" sz="2400" b="1" dirty="0" smtClean="0"/>
                  <a:t>high</a:t>
                </a:r>
                <a:r>
                  <a:rPr lang="en-US" sz="2400" dirty="0" smtClean="0"/>
                  <a:t> utility </a:t>
                </a:r>
                <a:r>
                  <a:rPr lang="en-US" sz="2400" dirty="0"/>
                  <a:t>w.r.t. the representative utility </a:t>
                </a:r>
                <a:r>
                  <a:rPr lang="en-US" sz="2400" dirty="0" smtClean="0"/>
                  <a:t>function, </a:t>
                </a:r>
                <a:r>
                  <a:rPr lang="en-US" sz="2400" dirty="0" smtClean="0"/>
                  <a:t>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CN" sz="2400" dirty="0" smtClean="0">
                    <a:ea typeface="Cambria Math" panose="02040503050406030204" pitchFamily="18" charset="0"/>
                  </a:rPr>
                  <a:t>The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included </a:t>
                </a:r>
                <a:r>
                  <a:rPr lang="en-US" sz="2400" dirty="0" smtClean="0"/>
                  <a:t>into </a:t>
                </a:r>
                <a:r>
                  <a:rPr lang="en-US" sz="2400" dirty="0" smtClean="0"/>
                  <a:t>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close</a:t>
                </a:r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 smtClean="0"/>
                  <a:t>“</a:t>
                </a:r>
                <a:r>
                  <a:rPr lang="en-US" sz="2400" b="1" dirty="0" smtClean="0"/>
                  <a:t>similar”</a:t>
                </a:r>
                <a:endParaRPr lang="en-US" sz="2400" b="1" dirty="0"/>
              </a:p>
              <a:p>
                <a:pPr lvl="1"/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high,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also high</a:t>
                </a:r>
              </a:p>
              <a:p>
                <a:pPr lvl="1"/>
                <a:endParaRPr lang="en-US" dirty="0" smtClean="0"/>
              </a:p>
              <a:p>
                <a:endParaRPr lang="en-US" sz="2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212" y="2114551"/>
                <a:ext cx="8215217" cy="4500853"/>
              </a:xfrm>
              <a:blipFill rotWithShape="0">
                <a:blip r:embed="rId2"/>
                <a:stretch>
                  <a:fillRect l="-371" t="-1626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23</a:t>
            </a:fld>
            <a:endParaRPr lang="zh-CN" alt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7182" y="3103380"/>
            <a:ext cx="8356320" cy="2955686"/>
            <a:chOff x="37182" y="3068876"/>
            <a:chExt cx="8356320" cy="2955686"/>
          </a:xfrm>
        </p:grpSpPr>
        <p:sp>
          <p:nvSpPr>
            <p:cNvPr id="5" name="Rectangle 4"/>
            <p:cNvSpPr/>
            <p:nvPr/>
          </p:nvSpPr>
          <p:spPr bwMode="auto">
            <a:xfrm>
              <a:off x="1362975" y="5576517"/>
              <a:ext cx="7030527" cy="44804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7182" y="3068876"/>
              <a:ext cx="8235551" cy="2753954"/>
              <a:chOff x="37182" y="3068876"/>
              <a:chExt cx="8235551" cy="2753954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362975" y="3068876"/>
                <a:ext cx="6909758" cy="83026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517585" y="5805577"/>
                <a:ext cx="84539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508958" y="3528204"/>
                <a:ext cx="0" cy="229462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517585" y="3536830"/>
                <a:ext cx="84539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37182" y="4377929"/>
                    <a:ext cx="1095555" cy="98024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rPr>
                      <a:t>This is how we define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kumimoji="1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mc:Choice>
            <mc:Fallback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182" y="4377929"/>
                    <a:ext cx="1095555" cy="98024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613" t="-1796" r="-3226" b="-1198"/>
                    </a:stretch>
                  </a:blip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87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Intuitions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2212" y="2114551"/>
                <a:ext cx="8215217" cy="4500853"/>
              </a:xfrm>
            </p:spPr>
            <p:txBody>
              <a:bodyPr/>
              <a:lstStyle/>
              <a:p>
                <a:r>
                  <a:rPr lang="en-US" sz="2800" b="1" dirty="0" smtClean="0"/>
                  <a:t>Step 2</a:t>
                </a:r>
                <a:r>
                  <a:rPr lang="en-US" sz="2800" dirty="0"/>
                  <a:t> (Constructing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/>
                  <a:t>): </a:t>
                </a:r>
                <a:endParaRPr lang="en-US" sz="2800" dirty="0" smtClean="0"/>
              </a:p>
              <a:p>
                <a:pPr lvl="1"/>
                <a:r>
                  <a:rPr lang="en-US" sz="2400" dirty="0"/>
                  <a:t>Construct some “</a:t>
                </a:r>
                <a:r>
                  <a:rPr lang="en-US" sz="2400" b="1" dirty="0"/>
                  <a:t>representative</a:t>
                </a:r>
                <a:r>
                  <a:rPr lang="en-US" sz="2400" dirty="0"/>
                  <a:t>” utility </a:t>
                </a:r>
                <a:r>
                  <a:rPr lang="en-US" sz="2400" dirty="0" smtClean="0"/>
                  <a:t>functions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For any utility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, we can find a “</a:t>
                </a:r>
                <a:r>
                  <a:rPr lang="en-US" sz="2400" b="1" dirty="0" smtClean="0"/>
                  <a:t>similar</a:t>
                </a:r>
                <a:r>
                  <a:rPr lang="en-US" sz="2400" dirty="0" smtClean="0"/>
                  <a:t>” representative utility function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n-US" sz="2800" b="1" dirty="0" smtClean="0"/>
                  <a:t>Step </a:t>
                </a:r>
                <a:r>
                  <a:rPr lang="en-US" sz="2800" b="1" dirty="0"/>
                  <a:t>3</a:t>
                </a:r>
                <a:r>
                  <a:rPr lang="en-US" sz="2800" dirty="0"/>
                  <a:t> (Finding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800" dirty="0"/>
                  <a:t>-basis</a:t>
                </a:r>
                <a:r>
                  <a:rPr lang="en-US" sz="2800" dirty="0" smtClean="0"/>
                  <a:t>):</a:t>
                </a:r>
              </a:p>
              <a:p>
                <a:pPr lvl="1"/>
                <a:r>
                  <a:rPr lang="en-US" sz="2400" dirty="0"/>
                  <a:t>Find </a:t>
                </a:r>
                <a:r>
                  <a:rPr lang="en-US" sz="2400" dirty="0" smtClean="0"/>
                  <a:t>a point,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with </a:t>
                </a:r>
                <a:r>
                  <a:rPr lang="en-US" sz="2400" dirty="0" smtClean="0"/>
                  <a:t>a </a:t>
                </a:r>
                <a:r>
                  <a:rPr lang="en-US" sz="2400" b="1" dirty="0" smtClean="0"/>
                  <a:t>high</a:t>
                </a:r>
                <a:r>
                  <a:rPr lang="en-US" sz="2400" dirty="0" smtClean="0"/>
                  <a:t> utility </a:t>
                </a:r>
                <a:r>
                  <a:rPr lang="en-US" sz="2400" dirty="0"/>
                  <a:t>w.r.t. the representative utility </a:t>
                </a:r>
                <a:r>
                  <a:rPr lang="en-US" sz="2400" dirty="0" smtClean="0"/>
                  <a:t>function, </a:t>
                </a:r>
                <a:r>
                  <a:rPr lang="en-US" sz="2400" dirty="0" smtClean="0"/>
                  <a:t>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CN" sz="2400" dirty="0" smtClean="0">
                    <a:ea typeface="Cambria Math" panose="02040503050406030204" pitchFamily="18" charset="0"/>
                  </a:rPr>
                  <a:t>The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included </a:t>
                </a:r>
                <a:r>
                  <a:rPr lang="en-US" sz="2400" dirty="0" smtClean="0"/>
                  <a:t>into </a:t>
                </a:r>
                <a:r>
                  <a:rPr lang="en-US" sz="2400" dirty="0" smtClean="0"/>
                  <a:t>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close</a:t>
                </a:r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 smtClean="0"/>
                  <a:t>“</a:t>
                </a:r>
                <a:r>
                  <a:rPr lang="en-US" sz="2400" b="1" dirty="0" smtClean="0"/>
                  <a:t>similar”</a:t>
                </a:r>
                <a:endParaRPr lang="en-US" sz="2400" b="1" dirty="0"/>
              </a:p>
              <a:p>
                <a:pPr lvl="1"/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high,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also high</a:t>
                </a:r>
              </a:p>
              <a:p>
                <a:pPr lvl="1"/>
                <a:endParaRPr lang="en-US" dirty="0" smtClean="0"/>
              </a:p>
              <a:p>
                <a:endParaRPr lang="en-US" sz="2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212" y="2114551"/>
                <a:ext cx="8215217" cy="4500853"/>
              </a:xfrm>
              <a:blipFill rotWithShape="0">
                <a:blip r:embed="rId2"/>
                <a:stretch>
                  <a:fillRect l="-371" t="-1626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24</a:t>
            </a:fld>
            <a:endParaRPr lang="zh-CN" alt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808" y="4426441"/>
            <a:ext cx="8264924" cy="2095129"/>
            <a:chOff x="7808" y="4426441"/>
            <a:chExt cx="8264924" cy="2095129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362976" y="6081144"/>
              <a:ext cx="2656934" cy="44042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362975" y="4426441"/>
              <a:ext cx="6909757" cy="121655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534837" y="6243728"/>
              <a:ext cx="84539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526210" y="5020574"/>
              <a:ext cx="17252" cy="12404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534837" y="5020574"/>
              <a:ext cx="84539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Rectangle 35"/>
            <p:cNvSpPr/>
            <p:nvPr/>
          </p:nvSpPr>
          <p:spPr bwMode="auto">
            <a:xfrm>
              <a:off x="7808" y="5178050"/>
              <a:ext cx="1095555" cy="980244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rPr>
                <a:t>This is how we choose q</a:t>
              </a:r>
              <a:endPara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Intuitions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2212" y="2114551"/>
                <a:ext cx="8215217" cy="4500853"/>
              </a:xfrm>
            </p:spPr>
            <p:txBody>
              <a:bodyPr/>
              <a:lstStyle/>
              <a:p>
                <a:r>
                  <a:rPr lang="en-US" sz="2800" b="1" dirty="0" smtClean="0"/>
                  <a:t>Step 2</a:t>
                </a:r>
                <a:r>
                  <a:rPr lang="en-US" sz="2800" dirty="0"/>
                  <a:t> (Constructing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/>
                  <a:t>): </a:t>
                </a:r>
                <a:endParaRPr lang="en-US" sz="2800" dirty="0" smtClean="0"/>
              </a:p>
              <a:p>
                <a:pPr lvl="1"/>
                <a:r>
                  <a:rPr lang="en-US" sz="2400" dirty="0"/>
                  <a:t>Construct some “</a:t>
                </a:r>
                <a:r>
                  <a:rPr lang="en-US" sz="2400" b="1" dirty="0"/>
                  <a:t>representative</a:t>
                </a:r>
                <a:r>
                  <a:rPr lang="en-US" sz="2400" dirty="0"/>
                  <a:t>” utility </a:t>
                </a:r>
                <a:r>
                  <a:rPr lang="en-US" sz="2400" dirty="0" smtClean="0"/>
                  <a:t>functions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For any utility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, we can find a “</a:t>
                </a:r>
                <a:r>
                  <a:rPr lang="en-US" sz="2400" b="1" dirty="0" smtClean="0"/>
                  <a:t>similar</a:t>
                </a:r>
                <a:r>
                  <a:rPr lang="en-US" sz="2400" dirty="0" smtClean="0"/>
                  <a:t>” representative utility function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n-US" sz="2800" b="1" dirty="0" smtClean="0"/>
                  <a:t>Step </a:t>
                </a:r>
                <a:r>
                  <a:rPr lang="en-US" sz="2800" b="1" dirty="0"/>
                  <a:t>3</a:t>
                </a:r>
                <a:r>
                  <a:rPr lang="en-US" sz="2800" dirty="0"/>
                  <a:t> (Finding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800" dirty="0"/>
                  <a:t>-basis</a:t>
                </a:r>
                <a:r>
                  <a:rPr lang="en-US" sz="2800" dirty="0" smtClean="0"/>
                  <a:t>):</a:t>
                </a:r>
              </a:p>
              <a:p>
                <a:pPr lvl="1"/>
                <a:r>
                  <a:rPr lang="en-US" sz="2400" dirty="0"/>
                  <a:t>Find </a:t>
                </a:r>
                <a:r>
                  <a:rPr lang="en-US" sz="2400" dirty="0" smtClean="0"/>
                  <a:t>a point,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with </a:t>
                </a:r>
                <a:r>
                  <a:rPr lang="en-US" sz="2400" dirty="0" smtClean="0"/>
                  <a:t>a </a:t>
                </a:r>
                <a:r>
                  <a:rPr lang="en-US" sz="2400" b="1" dirty="0" smtClean="0"/>
                  <a:t>high</a:t>
                </a:r>
                <a:r>
                  <a:rPr lang="en-US" sz="2400" dirty="0" smtClean="0"/>
                  <a:t> utility </a:t>
                </a:r>
                <a:r>
                  <a:rPr lang="en-US" sz="2400" dirty="0"/>
                  <a:t>w.r.t. the representative utility </a:t>
                </a:r>
                <a:r>
                  <a:rPr lang="en-US" sz="2400" dirty="0" smtClean="0"/>
                  <a:t>function, </a:t>
                </a:r>
                <a:r>
                  <a:rPr lang="en-US" sz="2400" dirty="0" smtClean="0"/>
                  <a:t>say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altLang="zh-CN" sz="2400" dirty="0" smtClean="0">
                    <a:ea typeface="Cambria Math" panose="02040503050406030204" pitchFamily="18" charset="0"/>
                  </a:rPr>
                  <a:t>The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included </a:t>
                </a:r>
                <a:r>
                  <a:rPr lang="en-US" sz="2400" dirty="0" smtClean="0"/>
                  <a:t>into </a:t>
                </a:r>
                <a:r>
                  <a:rPr lang="en-US" sz="2400" dirty="0" smtClean="0"/>
                  <a:t>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close</a:t>
                </a:r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 smtClean="0"/>
                  <a:t>“</a:t>
                </a:r>
                <a:r>
                  <a:rPr lang="en-US" sz="2400" b="1" dirty="0" smtClean="0"/>
                  <a:t>similar”</a:t>
                </a:r>
                <a:endParaRPr lang="en-US" sz="2400" b="1" dirty="0"/>
              </a:p>
              <a:p>
                <a:pPr lvl="1"/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high,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also high</a:t>
                </a:r>
              </a:p>
              <a:p>
                <a:pPr lvl="1"/>
                <a:endParaRPr lang="en-US" dirty="0" smtClean="0"/>
              </a:p>
              <a:p>
                <a:endParaRPr lang="en-US" sz="2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212" y="2114551"/>
                <a:ext cx="8215217" cy="4500853"/>
              </a:xfrm>
              <a:blipFill rotWithShape="0">
                <a:blip r:embed="rId2"/>
                <a:stretch>
                  <a:fillRect l="-371" t="-1626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25</a:t>
            </a:fld>
            <a:endParaRPr lang="zh-CN" alt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0747" y="5178050"/>
            <a:ext cx="8329623" cy="1362924"/>
            <a:chOff x="20747" y="5178050"/>
            <a:chExt cx="8329623" cy="136292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045788" y="6083676"/>
              <a:ext cx="4304582" cy="45729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362976" y="5178050"/>
              <a:ext cx="4054414" cy="46747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517585" y="6521926"/>
              <a:ext cx="352820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530289" y="5313872"/>
              <a:ext cx="16803" cy="12080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538690" y="5296620"/>
              <a:ext cx="84539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Rectangle 35"/>
            <p:cNvSpPr/>
            <p:nvPr/>
          </p:nvSpPr>
          <p:spPr bwMode="auto">
            <a:xfrm>
              <a:off x="20747" y="5425185"/>
              <a:ext cx="1095555" cy="980244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rPr>
                <a:t>This is how we define S</a:t>
              </a:r>
              <a:endPara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9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Guarantee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825" y="2184800"/>
                <a:ext cx="8439150" cy="4129087"/>
              </a:xfrm>
            </p:spPr>
            <p:txBody>
              <a:bodyPr/>
              <a:lstStyle/>
              <a:p>
                <a:r>
                  <a:rPr lang="en-US" sz="2800" b="1" dirty="0" smtClean="0"/>
                  <a:t>Lemma:</a:t>
                </a:r>
              </a:p>
              <a:p>
                <a:pPr lvl="1"/>
                <a:r>
                  <a:rPr lang="en-US" sz="24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sz="2400" b="1" dirty="0" smtClean="0"/>
                  <a:t>bounded</a:t>
                </a:r>
                <a:endParaRPr lang="en-US" sz="2800" b="1" dirty="0"/>
              </a:p>
              <a:p>
                <a:r>
                  <a:rPr lang="en-US" sz="2800" b="1" dirty="0" smtClean="0"/>
                  <a:t>Theorem</a:t>
                </a:r>
                <a:r>
                  <a:rPr lang="en-US" sz="2800" b="1" dirty="0"/>
                  <a:t>: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sz="2400" dirty="0"/>
                  <a:t>Sphere returns 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</a:p>
              <a:p>
                <a:r>
                  <a:rPr lang="en-US" sz="2800" dirty="0"/>
                  <a:t>It can be proved that this bound is both </a:t>
                </a:r>
                <a:r>
                  <a:rPr lang="en-US" sz="2800" b="1" dirty="0"/>
                  <a:t>restriction-free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asymptotically optimal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2184800"/>
                <a:ext cx="8439150" cy="4129087"/>
              </a:xfrm>
              <a:blipFill rotWithShape="0">
                <a:blip r:embed="rId2"/>
                <a:stretch>
                  <a:fillRect l="-361"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0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3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44" y="2114551"/>
                <a:ext cx="8261868" cy="4129087"/>
              </a:xfrm>
            </p:spPr>
            <p:txBody>
              <a:bodyPr/>
              <a:lstStyle/>
              <a:p>
                <a:r>
                  <a:rPr lang="en-US" sz="2800" dirty="0" smtClean="0"/>
                  <a:t>Real Datasets: </a:t>
                </a:r>
              </a:p>
              <a:p>
                <a:pPr lvl="1"/>
                <a:r>
                  <a:rPr lang="en-US" sz="2400" dirty="0" smtClean="0"/>
                  <a:t>NBA, Household, Movie, Airline</a:t>
                </a:r>
              </a:p>
              <a:p>
                <a:r>
                  <a:rPr lang="en-US" sz="2800" dirty="0" smtClean="0"/>
                  <a:t>Algorithms:</a:t>
                </a:r>
              </a:p>
              <a:p>
                <a:pPr lvl="1"/>
                <a:r>
                  <a:rPr lang="en-US" sz="2400" b="1" dirty="0" smtClean="0"/>
                  <a:t>Sphere</a:t>
                </a:r>
                <a:r>
                  <a:rPr lang="en-US" sz="2400" dirty="0" smtClean="0"/>
                  <a:t>, </a:t>
                </a:r>
                <a:r>
                  <a:rPr lang="en-US" altLang="zh-CN" sz="2400" dirty="0" smtClean="0"/>
                  <a:t>Cube, Greedy, </a:t>
                </a:r>
                <a:r>
                  <a:rPr lang="en-US" altLang="zh-CN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ε-</a:t>
                </a:r>
                <a:r>
                  <a:rPr lang="en-US" altLang="zh-CN" sz="2400" dirty="0" smtClean="0"/>
                  <a:t>kernel, …</a:t>
                </a:r>
              </a:p>
              <a:p>
                <a:r>
                  <a:rPr lang="en-US" altLang="zh-CN" sz="2800" dirty="0" smtClean="0"/>
                  <a:t>Factors:</a:t>
                </a:r>
              </a:p>
              <a:p>
                <a:pPr lvl="1"/>
                <a:r>
                  <a:rPr lang="en-US" altLang="zh-CN" sz="2400" dirty="0" smtClean="0"/>
                  <a:t>Parameter k in the k-regret query, dimensionality (d), dataset set (n)</a:t>
                </a:r>
              </a:p>
              <a:p>
                <a:r>
                  <a:rPr lang="en-US" altLang="zh-CN" sz="2800" dirty="0" smtClean="0"/>
                  <a:t>Measurements</a:t>
                </a:r>
              </a:p>
              <a:p>
                <a:pPr lvl="1"/>
                <a:r>
                  <a:rPr lang="en-US" altLang="zh-CN" sz="2400" dirty="0" smtClean="0"/>
                  <a:t>Execution time and the maximum regret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𝑚𝑟𝑟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altLang="zh-CN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44" y="2114551"/>
                <a:ext cx="8261868" cy="4129087"/>
              </a:xfrm>
              <a:blipFill rotWithShape="0">
                <a:blip r:embed="rId2"/>
                <a:stretch>
                  <a:fillRect l="-295" t="-1625" r="-811" b="-4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76" y="2013372"/>
            <a:ext cx="3396367" cy="1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46" y="2114551"/>
            <a:ext cx="7781924" cy="4129087"/>
          </a:xfrm>
        </p:spPr>
        <p:txBody>
          <a:bodyPr/>
          <a:lstStyle/>
          <a:p>
            <a:r>
              <a:rPr lang="en-US" sz="2800" dirty="0" smtClean="0"/>
              <a:t>Dataset: Household (d = 7, n = 1,048,578)</a:t>
            </a:r>
          </a:p>
          <a:p>
            <a:r>
              <a:rPr lang="en-US" sz="2800" dirty="0" smtClean="0"/>
              <a:t>Factor: p</a:t>
            </a:r>
            <a:r>
              <a:rPr lang="en-US" altLang="zh-CN" sz="2800" dirty="0" smtClean="0"/>
              <a:t>arameter </a:t>
            </a:r>
            <a:r>
              <a:rPr lang="en-US" altLang="zh-CN" sz="2800" dirty="0"/>
              <a:t>k in the k-regret </a:t>
            </a:r>
            <a:r>
              <a:rPr lang="en-US" altLang="zh-CN" sz="2800" dirty="0" smtClean="0"/>
              <a:t>query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3443045"/>
            <a:ext cx="66865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on n (d = 6, k = 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30" y="2950904"/>
            <a:ext cx="63531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on d (n = 100,000, k = 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86" y="2968981"/>
            <a:ext cx="62293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Definition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156" y="2343151"/>
            <a:ext cx="7781924" cy="4129087"/>
          </a:xfrm>
        </p:spPr>
        <p:txBody>
          <a:bodyPr/>
          <a:lstStyle/>
          <a:p>
            <a:r>
              <a:rPr lang="en-US" sz="2800" dirty="0" smtClean="0"/>
              <a:t>We study the k-regret query in this paper</a:t>
            </a:r>
          </a:p>
          <a:p>
            <a:r>
              <a:rPr lang="en-US" sz="2800" dirty="0" smtClean="0"/>
              <a:t>We propose an efficient algorithm called Sphere whose upper bound on the maximum regret ratio is restriction-free </a:t>
            </a:r>
            <a:r>
              <a:rPr lang="en-US" sz="2800" dirty="0"/>
              <a:t>and asymptotically </a:t>
            </a:r>
            <a:r>
              <a:rPr lang="en-US" sz="2800" dirty="0" smtClean="0"/>
              <a:t>optimal for any dimensionality</a:t>
            </a:r>
          </a:p>
          <a:p>
            <a:r>
              <a:rPr lang="en-US" sz="2800" dirty="0" smtClean="0"/>
              <a:t>We concocted extensive experiments to demonstrate the superiority of Sphere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4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92" y="2114551"/>
            <a:ext cx="7781924" cy="4129087"/>
          </a:xfrm>
        </p:spPr>
        <p:txBody>
          <a:bodyPr/>
          <a:lstStyle/>
          <a:p>
            <a:r>
              <a:rPr lang="en-US" dirty="0" smtClean="0"/>
              <a:t>Information Retrieval (IR)</a:t>
            </a:r>
          </a:p>
          <a:p>
            <a:r>
              <a:rPr lang="en-US" dirty="0" smtClean="0"/>
              <a:t>Recommendation Systems (RS)</a:t>
            </a:r>
          </a:p>
          <a:p>
            <a:pPr lvl="1"/>
            <a:r>
              <a:rPr lang="en-US" dirty="0" smtClean="0"/>
              <a:t>Job recommendation system</a:t>
            </a:r>
          </a:p>
          <a:p>
            <a:pPr lvl="1"/>
            <a:endParaRPr lang="en-US" dirty="0"/>
          </a:p>
          <a:p>
            <a:r>
              <a:rPr lang="en-US" dirty="0" smtClean="0"/>
              <a:t>Other commercial companies</a:t>
            </a:r>
          </a:p>
          <a:p>
            <a:pPr lvl="1"/>
            <a:r>
              <a:rPr lang="en-US" dirty="0" smtClean="0"/>
              <a:t>Amazon, </a:t>
            </a:r>
            <a:r>
              <a:rPr lang="en-US" dirty="0" err="1" smtClean="0"/>
              <a:t>Taobao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5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Comparison between Algorithms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25" y="1986043"/>
            <a:ext cx="6747025" cy="44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Restriction-free Bound Example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7188" y="2224586"/>
                <a:ext cx="8516787" cy="41290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𝑚𝑟𝑟</m:t>
                    </m:r>
                  </m:oMath>
                </a14:m>
                <a:r>
                  <a:rPr lang="en-US" sz="2400" dirty="0" smtClean="0"/>
                  <a:t> - the maximum regret ratio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𝑚𝑟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- the optimal maximum regret ratio</a:t>
                </a:r>
                <a:endParaRPr lang="en-US" sz="2400" dirty="0"/>
              </a:p>
              <a:p>
                <a:r>
                  <a:rPr lang="en-US" sz="2400" dirty="0"/>
                  <a:t>Restriction-free b</a:t>
                </a:r>
                <a:r>
                  <a:rPr lang="en-US" sz="2400" dirty="0" smtClean="0"/>
                  <a:t>ound example</a:t>
                </a:r>
              </a:p>
              <a:p>
                <a:pPr lvl="1"/>
                <a:r>
                  <a:rPr lang="en-US" sz="2000" dirty="0" smtClean="0"/>
                  <a:t>Cube </a:t>
                </a:r>
                <a:r>
                  <a:rPr lang="en-US" altLang="zh-CN" sz="2000" dirty="0"/>
                  <a:t>[VLDB10</a:t>
                </a:r>
                <a:r>
                  <a:rPr lang="en-US" altLang="zh-CN" sz="2000" dirty="0" smtClean="0"/>
                  <a:t>]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𝑚𝑟𝑟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d>
                          <m:dPr>
                            <m:begChr m:val="⌊"/>
                            <m:endChr m:val="⌋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DMM [SIGMOD17]: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𝑚𝑟𝑟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≤1 −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𝑚𝑟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/>
                  <a:t>Non-restriction-free </a:t>
                </a:r>
                <a:r>
                  <a:rPr lang="en-US" sz="2400" dirty="0"/>
                  <a:t>bound </a:t>
                </a:r>
                <a:r>
                  <a:rPr lang="en-US" sz="2400" dirty="0" smtClean="0"/>
                  <a:t>example</a:t>
                </a:r>
              </a:p>
              <a:p>
                <a:pPr lvl="1"/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ε-</a:t>
                </a:r>
                <a:r>
                  <a:rPr lang="en-US" altLang="zh-CN" sz="2000" dirty="0"/>
                  <a:t>kernel [ICDT17</a:t>
                </a:r>
                <a:r>
                  <a:rPr lang="en-US" altLang="zh-CN" sz="2000" dirty="0" smtClean="0"/>
                  <a:t>]: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𝑚𝑟𝑟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2/(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2000" dirty="0" smtClean="0"/>
                  <a:t> is a sufficiently large constant depending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000" dirty="0" smtClean="0"/>
                  <a:t>.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 smtClean="0"/>
                  <a:t>, this bound is useless.</a:t>
                </a:r>
                <a:endParaRPr lang="en-US" altLang="zh-CN" sz="2000" dirty="0"/>
              </a:p>
              <a:p>
                <a:pPr lvl="1"/>
                <a:endParaRPr lang="en-US" sz="20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188" y="2224586"/>
                <a:ext cx="8516787" cy="4129087"/>
              </a:xfrm>
              <a:blipFill rotWithShape="0">
                <a:blip r:embed="rId2"/>
                <a:stretch>
                  <a:fillRect l="-143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824" y="2454743"/>
                <a:ext cx="8677611" cy="4129087"/>
              </a:xfrm>
            </p:spPr>
            <p:txBody>
              <a:bodyPr/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b="0" dirty="0" smtClean="0"/>
                  <a:t>, </a:t>
                </a:r>
              </a:p>
              <a:p>
                <a:r>
                  <a:rPr lang="en-US" sz="2400" b="0" dirty="0" smtClean="0"/>
                  <a:t>we define the </a:t>
                </a:r>
                <a:r>
                  <a:rPr lang="en-US" sz="2400" b="1" dirty="0" smtClean="0"/>
                  <a:t>distance</a:t>
                </a:r>
                <a:r>
                  <a:rPr lang="en-US" sz="2400" b="0" dirty="0" smtClean="0"/>
                  <a:t>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400" b="0" dirty="0" smtClean="0"/>
                  <a:t> to be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𝒞ℋ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b="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𝒞ℋ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000" b="0" dirty="0" smtClean="0"/>
                  <a:t>is the </a:t>
                </a:r>
                <a:r>
                  <a:rPr lang="en-US" sz="2000" b="1" dirty="0" smtClean="0"/>
                  <a:t>convex hull </a:t>
                </a:r>
                <a:r>
                  <a:rPr lang="en-US" sz="2000" b="0" dirty="0" smtClean="0"/>
                  <a:t>of P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denotes the Euclidean distance between p and s</a:t>
                </a:r>
              </a:p>
              <a:p>
                <a:r>
                  <a:rPr lang="en-US" sz="2400" b="0" dirty="0" smtClean="0"/>
                  <a:t>E.g., P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 smtClean="0"/>
                  <a:t>={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b="0" dirty="0" smtClean="0"/>
                  <a:t>},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824" y="2454743"/>
                <a:ext cx="8677611" cy="4129087"/>
              </a:xfrm>
              <a:blipFill rotWithShape="0">
                <a:blip r:embed="rId2"/>
                <a:stretch>
                  <a:fillRect l="-140" t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39</a:t>
            </a:fld>
            <a:endParaRPr lang="zh-CN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101844" y="137349"/>
            <a:ext cx="6042156" cy="5277803"/>
            <a:chOff x="-1569120" y="442953"/>
            <a:chExt cx="11491066" cy="10037407"/>
          </a:xfrm>
        </p:grpSpPr>
        <p:grpSp>
          <p:nvGrpSpPr>
            <p:cNvPr id="5" name="Group 4"/>
            <p:cNvGrpSpPr/>
            <p:nvPr/>
          </p:nvGrpSpPr>
          <p:grpSpPr>
            <a:xfrm>
              <a:off x="1492396" y="442953"/>
              <a:ext cx="8429550" cy="5550087"/>
              <a:chOff x="137096" y="-1300782"/>
              <a:chExt cx="12576884" cy="7666273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743398" y="5931397"/>
                <a:ext cx="810200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2768921" y="-1223384"/>
                <a:ext cx="0" cy="716329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3317724" y="2842792"/>
                <a:ext cx="195697" cy="195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40461" y="5200315"/>
                <a:ext cx="195697" cy="195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40999" y="3897852"/>
                <a:ext cx="195697" cy="195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830598" y="3251674"/>
                <a:ext cx="195696" cy="195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23935" y="5079666"/>
                <a:ext cx="195697" cy="195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59677" y="3937520"/>
                <a:ext cx="195697" cy="1956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54002" y="1445924"/>
                <a:ext cx="1429457" cy="137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38253" y="3314901"/>
                <a:ext cx="1627725" cy="140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71908" y="4548412"/>
                <a:ext cx="1568177" cy="137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35363" y="1752351"/>
                <a:ext cx="1781861" cy="137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65295" y="3287588"/>
                <a:ext cx="1566299" cy="137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11548" y="4584170"/>
                <a:ext cx="1882828" cy="137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2822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5643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8465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91286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64108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36930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09751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82573" algn="l" defTabSz="345643" rtl="0" eaLnBrk="1" latinLnBrk="0" hangingPunct="1">
                  <a:defRPr sz="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760603" y="5248346"/>
                <a:ext cx="1953377" cy="85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7096" y="-1300782"/>
                <a:ext cx="3198206" cy="137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MPG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82805" y="4991015"/>
                <a:ext cx="1368649" cy="137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Arc 24"/>
            <p:cNvSpPr/>
            <p:nvPr/>
          </p:nvSpPr>
          <p:spPr bwMode="auto">
            <a:xfrm>
              <a:off x="-1569120" y="829412"/>
              <a:ext cx="9650948" cy="9650948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02677" y="1659712"/>
                <a:ext cx="7868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677" y="1659712"/>
                <a:ext cx="78681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iamond 29"/>
          <p:cNvSpPr/>
          <p:nvPr/>
        </p:nvSpPr>
        <p:spPr bwMode="auto">
          <a:xfrm>
            <a:off x="7366732" y="1015441"/>
            <a:ext cx="193447" cy="193447"/>
          </a:xfrm>
          <a:prstGeom prst="diamond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52810" y="667600"/>
                <a:ext cx="4507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10" y="667600"/>
                <a:ext cx="45076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8" idx="4"/>
          </p:cNvCxnSpPr>
          <p:nvPr/>
        </p:nvCxnSpPr>
        <p:spPr bwMode="auto">
          <a:xfrm>
            <a:off x="5867037" y="1789174"/>
            <a:ext cx="240599" cy="8134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endCxn id="19" idx="1"/>
          </p:cNvCxnSpPr>
          <p:nvPr/>
        </p:nvCxnSpPr>
        <p:spPr bwMode="auto">
          <a:xfrm>
            <a:off x="6125204" y="2612113"/>
            <a:ext cx="691954" cy="270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3" idx="4"/>
            <a:endCxn id="19" idx="1"/>
          </p:cNvCxnSpPr>
          <p:nvPr/>
        </p:nvCxnSpPr>
        <p:spPr bwMode="auto">
          <a:xfrm>
            <a:off x="6727635" y="2205902"/>
            <a:ext cx="89523" cy="433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8" idx="6"/>
            <a:endCxn id="11" idx="1"/>
          </p:cNvCxnSpPr>
          <p:nvPr/>
        </p:nvCxnSpPr>
        <p:spPr bwMode="auto">
          <a:xfrm>
            <a:off x="5901521" y="1751926"/>
            <a:ext cx="474302" cy="1293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6"/>
            <a:endCxn id="13" idx="1"/>
          </p:cNvCxnSpPr>
          <p:nvPr/>
        </p:nvCxnSpPr>
        <p:spPr bwMode="auto">
          <a:xfrm>
            <a:off x="6434691" y="1907574"/>
            <a:ext cx="268560" cy="2347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6578816" y="1154125"/>
            <a:ext cx="844742" cy="8573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6" name="Group 55"/>
          <p:cNvGrpSpPr/>
          <p:nvPr/>
        </p:nvGrpSpPr>
        <p:grpSpPr>
          <a:xfrm>
            <a:off x="6457025" y="1915632"/>
            <a:ext cx="217439" cy="219596"/>
            <a:chOff x="6067952" y="660569"/>
            <a:chExt cx="209893" cy="211975"/>
          </a:xfrm>
        </p:grpSpPr>
        <p:cxnSp>
          <p:nvCxnSpPr>
            <p:cNvPr id="53" name="Straight Connector 52"/>
            <p:cNvCxnSpPr/>
            <p:nvPr/>
          </p:nvCxnSpPr>
          <p:spPr bwMode="auto">
            <a:xfrm>
              <a:off x="6172899" y="660569"/>
              <a:ext cx="0" cy="2119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6067952" y="763336"/>
              <a:ext cx="20989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Left Brace 56"/>
          <p:cNvSpPr/>
          <p:nvPr/>
        </p:nvSpPr>
        <p:spPr bwMode="auto">
          <a:xfrm rot="2630819">
            <a:off x="6765011" y="866181"/>
            <a:ext cx="258461" cy="1096358"/>
          </a:xfrm>
          <a:prstGeom prst="leftBrace">
            <a:avLst>
              <a:gd name="adj1" fmla="val 8333"/>
              <a:gd name="adj2" fmla="val 3150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 flipV="1">
            <a:off x="6792106" y="2479183"/>
            <a:ext cx="356827" cy="228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648779" y="732788"/>
                <a:ext cx="15450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779" y="732788"/>
                <a:ext cx="154503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047610" y="2242188"/>
                <a:ext cx="1234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𝒞ℋ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610" y="2242188"/>
                <a:ext cx="123444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 bwMode="auto">
          <a:xfrm>
            <a:off x="5591878" y="3055659"/>
            <a:ext cx="26564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090057" y="3069911"/>
                <a:ext cx="485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057" y="3069911"/>
                <a:ext cx="48545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5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98" y="2128838"/>
            <a:ext cx="8349501" cy="4487622"/>
          </a:xfrm>
        </p:spPr>
        <p:txBody>
          <a:bodyPr/>
          <a:lstStyle/>
          <a:p>
            <a:r>
              <a:rPr lang="en-US" sz="2400" dirty="0" smtClean="0"/>
              <a:t>Background:</a:t>
            </a:r>
          </a:p>
          <a:p>
            <a:pPr lvl="1"/>
            <a:r>
              <a:rPr lang="en-US" sz="2000" dirty="0" smtClean="0"/>
              <a:t>A database system usually contains </a:t>
            </a:r>
            <a:r>
              <a:rPr lang="en-US" sz="2000" b="1" dirty="0" smtClean="0"/>
              <a:t>millions</a:t>
            </a:r>
            <a:r>
              <a:rPr lang="en-US" sz="2000" dirty="0" smtClean="0"/>
              <a:t> of tuples nowadays and an end user may be interested in only </a:t>
            </a:r>
            <a:r>
              <a:rPr lang="en-US" sz="2000" b="1" dirty="0" smtClean="0"/>
              <a:t>some </a:t>
            </a:r>
            <a:r>
              <a:rPr lang="en-US" sz="2000" dirty="0" smtClean="0"/>
              <a:t>of them</a:t>
            </a:r>
          </a:p>
          <a:p>
            <a:pPr lvl="1"/>
            <a:r>
              <a:rPr lang="en-US" sz="2000" dirty="0"/>
              <a:t>It is convenient if the database system can provide some operators for an end user to obtain the tuples </a:t>
            </a:r>
            <a:r>
              <a:rPr lang="en-US" sz="2000" dirty="0" smtClean="0"/>
              <a:t>he </a:t>
            </a:r>
            <a:r>
              <a:rPr lang="en-US" sz="2000" dirty="0"/>
              <a:t>is interested </a:t>
            </a:r>
            <a:r>
              <a:rPr lang="en-US" sz="2000" dirty="0" smtClean="0"/>
              <a:t>in</a:t>
            </a:r>
          </a:p>
          <a:p>
            <a:pPr lvl="1"/>
            <a:r>
              <a:rPr lang="en-US" sz="2000" b="1" dirty="0" smtClean="0"/>
              <a:t>Multi-criteria Decision Making</a:t>
            </a:r>
          </a:p>
          <a:p>
            <a:r>
              <a:rPr lang="en-US" sz="2400" dirty="0" smtClean="0"/>
              <a:t>Scenario:</a:t>
            </a:r>
            <a:endParaRPr lang="en-US" sz="2400" dirty="0"/>
          </a:p>
          <a:p>
            <a:pPr lvl="1"/>
            <a:r>
              <a:rPr lang="en-US" sz="2000" dirty="0"/>
              <a:t>Assume that a car is characterized by two attributes, namely horse power (</a:t>
            </a:r>
            <a:r>
              <a:rPr lang="en-US" sz="2000" b="1" dirty="0"/>
              <a:t>HP)</a:t>
            </a:r>
            <a:r>
              <a:rPr lang="en-US" sz="2000" dirty="0"/>
              <a:t> and miles per gallon (</a:t>
            </a:r>
            <a:r>
              <a:rPr lang="en-US" sz="2000" b="1" dirty="0"/>
              <a:t>MPG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Alice visits a large car database and wants to buy a car with </a:t>
            </a:r>
            <a:r>
              <a:rPr lang="en-US" sz="2000" b="1" dirty="0"/>
              <a:t>high</a:t>
            </a:r>
            <a:r>
              <a:rPr lang="en-US" sz="2000" dirty="0"/>
              <a:t> HP and </a:t>
            </a:r>
            <a:r>
              <a:rPr lang="en-US" sz="2000" b="1" dirty="0"/>
              <a:t>high</a:t>
            </a:r>
            <a:r>
              <a:rPr lang="en-US" sz="2000" dirty="0"/>
              <a:t> </a:t>
            </a:r>
            <a:r>
              <a:rPr lang="en-US" sz="2000" dirty="0" smtClean="0"/>
              <a:t>MPG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824" y="2454743"/>
                <a:ext cx="8677611" cy="4129087"/>
              </a:xfrm>
            </p:spPr>
            <p:txBody>
              <a:bodyPr/>
              <a:lstStyle/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b="0" dirty="0" smtClean="0"/>
                  <a:t>, </a:t>
                </a:r>
              </a:p>
              <a:p>
                <a:r>
                  <a:rPr lang="en-US" sz="24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2400" dirty="0"/>
                  <a:t>is a </a:t>
                </a:r>
                <a:r>
                  <a:rPr lang="en-US" sz="2400" dirty="0" smtClean="0"/>
                  <a:t>P-basis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400" dirty="0" smtClean="0"/>
                  <a:t> if</a:t>
                </a:r>
                <a:endParaRPr lang="en-US" sz="2400" dirty="0"/>
              </a:p>
              <a:p>
                <a:pPr lvl="1"/>
                <a:r>
                  <a:rPr lang="en-US" sz="2000" dirty="0" smtClean="0">
                    <a:ea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(2)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endParaRPr lang="en-US" sz="2400" b="0" dirty="0" smtClean="0"/>
              </a:p>
              <a:p>
                <a:r>
                  <a:rPr lang="en-US" sz="2400" dirty="0" smtClean="0"/>
                  <a:t>A P-basis </a:t>
                </a:r>
                <a:r>
                  <a:rPr lang="en-US" sz="2400" dirty="0"/>
                  <a:t>of s is a </a:t>
                </a:r>
                <a:r>
                  <a:rPr lang="en-US" sz="2400" b="1" dirty="0"/>
                  <a:t>minimal</a:t>
                </a:r>
                <a:r>
                  <a:rPr lang="en-US" sz="2400" dirty="0"/>
                  <a:t> subset of P whose distance to </a:t>
                </a:r>
                <a:r>
                  <a:rPr lang="en-US" sz="2400" dirty="0" smtClean="0"/>
                  <a:t>s is </a:t>
                </a:r>
                <a:r>
                  <a:rPr lang="en-US" sz="2400" b="1" dirty="0"/>
                  <a:t>equal</a:t>
                </a:r>
                <a:r>
                  <a:rPr lang="en-US" sz="2400" dirty="0"/>
                  <a:t> to the distance between P and </a:t>
                </a:r>
                <a:r>
                  <a:rPr lang="en-US" sz="2400" dirty="0" smtClean="0"/>
                  <a:t>s</a:t>
                </a:r>
              </a:p>
              <a:p>
                <a:r>
                  <a:rPr lang="en-US" sz="2400" b="0" dirty="0" smtClean="0"/>
                  <a:t>E.g., </a:t>
                </a:r>
                <a:r>
                  <a:rPr lang="en-US" sz="2400" dirty="0" smtClean="0"/>
                  <a:t>B={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/>
                  <a:t>} is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400" dirty="0"/>
                  <a:t>-basi</a:t>
                </a:r>
                <a:r>
                  <a:rPr lang="en-US" sz="2400" dirty="0" smtClean="0"/>
                  <a:t>s of s</a:t>
                </a:r>
              </a:p>
              <a:p>
                <a:pPr lvl="1"/>
                <a:r>
                  <a:rPr lang="en-US" sz="2000" dirty="0" smtClean="0"/>
                  <a:t>(1)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:r>
                  <a:rPr lang="en-US" sz="2000" dirty="0" smtClean="0"/>
                  <a:t>(2)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824" y="2454743"/>
                <a:ext cx="8677611" cy="4129087"/>
              </a:xfrm>
              <a:blipFill rotWithShape="0">
                <a:blip r:embed="rId2"/>
                <a:stretch>
                  <a:fillRect l="-140" t="-1329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40</a:t>
            </a:fld>
            <a:endParaRPr lang="zh-CN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01844" y="137349"/>
            <a:ext cx="6042156" cy="5277803"/>
            <a:chOff x="3101844" y="137349"/>
            <a:chExt cx="6042156" cy="5277803"/>
          </a:xfrm>
        </p:grpSpPr>
        <p:grpSp>
          <p:nvGrpSpPr>
            <p:cNvPr id="27" name="Group 26"/>
            <p:cNvGrpSpPr/>
            <p:nvPr/>
          </p:nvGrpSpPr>
          <p:grpSpPr>
            <a:xfrm>
              <a:off x="3101844" y="137349"/>
              <a:ext cx="6042156" cy="5277803"/>
              <a:chOff x="-1569120" y="442953"/>
              <a:chExt cx="11491066" cy="1003740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492396" y="442953"/>
                <a:ext cx="8429550" cy="5550087"/>
                <a:chOff x="137096" y="-1300782"/>
                <a:chExt cx="12576884" cy="7666273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2743398" y="5931397"/>
                  <a:ext cx="8102005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2768921" y="-1223384"/>
                  <a:ext cx="0" cy="716329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/>
                <p:cNvSpPr/>
                <p:nvPr/>
              </p:nvSpPr>
              <p:spPr>
                <a:xfrm>
                  <a:off x="3317724" y="2842792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40461" y="5200315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840999" y="3897852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830598" y="3251674"/>
                  <a:ext cx="195696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023935" y="5079666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759677" y="3937520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54002" y="1445924"/>
                  <a:ext cx="1429457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38253" y="3314901"/>
                  <a:ext cx="1627725" cy="1409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71908" y="4548412"/>
                  <a:ext cx="1568177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135363" y="1752351"/>
                  <a:ext cx="1781861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865295" y="3287588"/>
                  <a:ext cx="156629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111548" y="4584170"/>
                  <a:ext cx="1882828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72822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4564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18465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91286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64108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3693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209751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38257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0760603" y="5248346"/>
                  <a:ext cx="1953377" cy="859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HP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37096" y="-1300782"/>
                  <a:ext cx="3198206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MPG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282805" y="4991015"/>
                  <a:ext cx="136864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Arc 24"/>
              <p:cNvSpPr/>
              <p:nvPr/>
            </p:nvSpPr>
            <p:spPr bwMode="auto">
              <a:xfrm>
                <a:off x="-1569120" y="829412"/>
                <a:ext cx="9650948" cy="965094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𝕊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Diamond 29"/>
            <p:cNvSpPr/>
            <p:nvPr/>
          </p:nvSpPr>
          <p:spPr bwMode="auto">
            <a:xfrm>
              <a:off x="7366732" y="1015441"/>
              <a:ext cx="193447" cy="193447"/>
            </a:xfrm>
            <a:prstGeom prst="diamond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452810" y="667600"/>
                  <a:ext cx="45076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810" y="667600"/>
                  <a:ext cx="450764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>
              <a:stCxn id="8" idx="4"/>
            </p:cNvCxnSpPr>
            <p:nvPr/>
          </p:nvCxnSpPr>
          <p:spPr bwMode="auto">
            <a:xfrm>
              <a:off x="5867037" y="1789174"/>
              <a:ext cx="240599" cy="8134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endCxn id="19" idx="1"/>
            </p:cNvCxnSpPr>
            <p:nvPr/>
          </p:nvCxnSpPr>
          <p:spPr bwMode="auto">
            <a:xfrm>
              <a:off x="6125204" y="2612113"/>
              <a:ext cx="691954" cy="270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13" idx="4"/>
              <a:endCxn id="19" idx="1"/>
            </p:cNvCxnSpPr>
            <p:nvPr/>
          </p:nvCxnSpPr>
          <p:spPr bwMode="auto">
            <a:xfrm>
              <a:off x="6727635" y="2205902"/>
              <a:ext cx="89523" cy="4332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8" idx="6"/>
              <a:endCxn id="11" idx="1"/>
            </p:cNvCxnSpPr>
            <p:nvPr/>
          </p:nvCxnSpPr>
          <p:spPr bwMode="auto">
            <a:xfrm>
              <a:off x="5901521" y="1751926"/>
              <a:ext cx="474302" cy="1293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11" idx="6"/>
              <a:endCxn id="13" idx="1"/>
            </p:cNvCxnSpPr>
            <p:nvPr/>
          </p:nvCxnSpPr>
          <p:spPr bwMode="auto">
            <a:xfrm>
              <a:off x="6434691" y="1907574"/>
              <a:ext cx="268560" cy="2347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6578816" y="1154125"/>
              <a:ext cx="844742" cy="8573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Group 55"/>
            <p:cNvGrpSpPr/>
            <p:nvPr/>
          </p:nvGrpSpPr>
          <p:grpSpPr>
            <a:xfrm>
              <a:off x="6457025" y="1915632"/>
              <a:ext cx="217439" cy="219596"/>
              <a:chOff x="6067952" y="660569"/>
              <a:chExt cx="209893" cy="211975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>
                <a:off x="6172899" y="660569"/>
                <a:ext cx="0" cy="2119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6067952" y="763336"/>
                <a:ext cx="20989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7" name="Left Brace 56"/>
            <p:cNvSpPr/>
            <p:nvPr/>
          </p:nvSpPr>
          <p:spPr bwMode="auto">
            <a:xfrm rot="2630819">
              <a:off x="6765011" y="866181"/>
              <a:ext cx="258461" cy="1096358"/>
            </a:xfrm>
            <a:prstGeom prst="leftBrace">
              <a:avLst>
                <a:gd name="adj1" fmla="val 8333"/>
                <a:gd name="adj2" fmla="val 31501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6792106" y="2479183"/>
              <a:ext cx="356827" cy="228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5648779" y="732788"/>
                  <a:ext cx="15450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779" y="732788"/>
                  <a:ext cx="1545038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7047610" y="2242188"/>
                  <a:ext cx="12344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610" y="2242188"/>
                  <a:ext cx="123444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/>
            <p:nvPr/>
          </p:nvCxnSpPr>
          <p:spPr bwMode="auto">
            <a:xfrm>
              <a:off x="5591878" y="3055659"/>
              <a:ext cx="265645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7090057" y="3069911"/>
                  <a:ext cx="4854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0057" y="3069911"/>
                  <a:ext cx="48545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3"/>
          <p:cNvSpPr/>
          <p:nvPr/>
        </p:nvSpPr>
        <p:spPr bwMode="auto">
          <a:xfrm>
            <a:off x="5386132" y="5776748"/>
            <a:ext cx="2772527" cy="8199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/>
              <a:t>The distance between s and a point on the line segment connected by p</a:t>
            </a:r>
            <a:r>
              <a:rPr lang="en-US" altLang="zh-CN" sz="1600" baseline="-25000" dirty="0" smtClean="0"/>
              <a:t>2 </a:t>
            </a:r>
            <a:r>
              <a:rPr lang="en-US" altLang="zh-CN" sz="1600" dirty="0" smtClean="0"/>
              <a:t>and p</a:t>
            </a:r>
            <a:r>
              <a:rPr lang="en-US" altLang="zh-CN" sz="1600" baseline="-25000" dirty="0"/>
              <a:t>3</a:t>
            </a:r>
            <a:r>
              <a:rPr lang="en-US" altLang="zh-CN" sz="1600" dirty="0" smtClean="0"/>
              <a:t> </a:t>
            </a:r>
            <a:endParaRPr kumimoji="1" lang="en-US" sz="1600" dirty="0"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622462" y="5625407"/>
            <a:ext cx="2781452" cy="342685"/>
            <a:chOff x="3451123" y="5963265"/>
            <a:chExt cx="1764890" cy="201561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flipV="1">
              <a:off x="3460955" y="5963265"/>
              <a:ext cx="0" cy="2015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451123" y="6154510"/>
              <a:ext cx="176489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042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972" y="2235849"/>
                <a:ext cx="8859028" cy="4129087"/>
              </a:xfrm>
            </p:spPr>
            <p:txBody>
              <a:bodyPr/>
              <a:lstStyle/>
              <a:p>
                <a:r>
                  <a:rPr lang="en-US" sz="2400" b="1" dirty="0"/>
                  <a:t>Step 1</a:t>
                </a:r>
                <a:r>
                  <a:rPr lang="en-US" sz="2400" dirty="0"/>
                  <a:t> (Initialization): </a:t>
                </a:r>
              </a:p>
              <a:p>
                <a:pPr lvl="1"/>
                <a:r>
                  <a:rPr lang="en-US" altLang="zh-CN" sz="2000" dirty="0">
                    <a:ea typeface="Cambria Math" panose="02040503050406030204" pitchFamily="18" charset="0"/>
                  </a:rPr>
                  <a:t>A baseline guarantee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/>
              </a:p>
              <a:p>
                <a:r>
                  <a:rPr lang="en-US" sz="2400" b="1" dirty="0"/>
                  <a:t>Step 2</a:t>
                </a:r>
                <a:r>
                  <a:rPr lang="en-US" sz="2400" dirty="0"/>
                  <a:t> (Constructing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/>
                  <a:t>): </a:t>
                </a:r>
              </a:p>
              <a:p>
                <a:pPr lvl="1"/>
                <a:r>
                  <a:rPr lang="en-US" sz="2000" dirty="0"/>
                  <a:t>Construct some “representative” utility functions</a:t>
                </a:r>
              </a:p>
              <a:p>
                <a:r>
                  <a:rPr lang="en-US" sz="2400" b="1" dirty="0"/>
                  <a:t>Step 3</a:t>
                </a:r>
                <a:r>
                  <a:rPr lang="en-US" sz="2400" dirty="0"/>
                  <a:t> (Finding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400" dirty="0"/>
                  <a:t>-basis):</a:t>
                </a:r>
              </a:p>
              <a:p>
                <a:pPr lvl="1"/>
                <a:r>
                  <a:rPr lang="en-US" sz="2000" dirty="0"/>
                  <a:t>Find points with high utilities w.r.t. the representative utility functions</a:t>
                </a:r>
              </a:p>
              <a:p>
                <a:r>
                  <a:rPr lang="en-US" sz="2400" b="1" dirty="0"/>
                  <a:t>Step 4</a:t>
                </a:r>
                <a:r>
                  <a:rPr lang="en-US" sz="2400" dirty="0"/>
                  <a:t> (Inserting additional points):</a:t>
                </a:r>
              </a:p>
              <a:p>
                <a:pPr lvl="1"/>
                <a:r>
                  <a:rPr lang="en-US" sz="1800" dirty="0"/>
                  <a:t>A greedy procedure with efficient pruning strategies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72" y="2235849"/>
                <a:ext cx="8859028" cy="4129087"/>
              </a:xfrm>
              <a:blipFill rotWithShape="0">
                <a:blip r:embed="rId2"/>
                <a:stretch>
                  <a:fillRect l="-138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(Initialization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 is initialized to be {b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b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</a:t>
                </a:r>
                <a:r>
                  <a:rPr lang="en-US" dirty="0" err="1" smtClean="0"/>
                  <a:t>b</a:t>
                </a:r>
                <a:r>
                  <a:rPr lang="en-US" baseline="-25000" dirty="0" err="1"/>
                  <a:t>d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b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has the </a:t>
                </a:r>
                <a:r>
                  <a:rPr lang="en-US" b="1" dirty="0" smtClean="0"/>
                  <a:t>highest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dimensional </a:t>
                </a:r>
                <a:r>
                  <a:rPr lang="en-US" dirty="0" smtClean="0"/>
                  <a:t>value</a:t>
                </a:r>
                <a:endParaRPr lang="en-US" dirty="0"/>
              </a:p>
              <a:p>
                <a:r>
                  <a:rPr lang="en-US" b="1" dirty="0" smtClean="0"/>
                  <a:t>Lemma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27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42</a:t>
            </a:fld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-759795" y="3866143"/>
            <a:ext cx="6042156" cy="5277803"/>
            <a:chOff x="3101844" y="137349"/>
            <a:chExt cx="6042156" cy="5277803"/>
          </a:xfrm>
        </p:grpSpPr>
        <p:grpSp>
          <p:nvGrpSpPr>
            <p:cNvPr id="6" name="Group 5"/>
            <p:cNvGrpSpPr/>
            <p:nvPr/>
          </p:nvGrpSpPr>
          <p:grpSpPr>
            <a:xfrm>
              <a:off x="3101844" y="137349"/>
              <a:ext cx="6042156" cy="5277803"/>
              <a:chOff x="-1569120" y="442953"/>
              <a:chExt cx="11491066" cy="1003740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92396" y="442953"/>
                <a:ext cx="8429550" cy="5550087"/>
                <a:chOff x="137096" y="-1300782"/>
                <a:chExt cx="12576884" cy="7666273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743398" y="5931397"/>
                  <a:ext cx="8102005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768921" y="-1223384"/>
                  <a:ext cx="0" cy="716329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>
                <a:xfrm>
                  <a:off x="3317724" y="2842792"/>
                  <a:ext cx="195697" cy="19569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040461" y="5200315"/>
                  <a:ext cx="195697" cy="19569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840999" y="3897852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830598" y="3251674"/>
                  <a:ext cx="195696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023935" y="5079666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759677" y="3937520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854002" y="1445924"/>
                  <a:ext cx="1429457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938253" y="3314901"/>
                  <a:ext cx="1627725" cy="1409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971908" y="4548412"/>
                  <a:ext cx="1568177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135363" y="1752351"/>
                  <a:ext cx="1781861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865295" y="3287588"/>
                  <a:ext cx="156629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111548" y="4584170"/>
                  <a:ext cx="1882828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72822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4564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18465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91286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64108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3693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209751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38257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0760603" y="5248346"/>
                  <a:ext cx="1953377" cy="859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HP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37096" y="-1300782"/>
                  <a:ext cx="3198206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MPG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282805" y="4991015"/>
                  <a:ext cx="136864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Arc 25"/>
              <p:cNvSpPr/>
              <p:nvPr/>
            </p:nvSpPr>
            <p:spPr bwMode="auto">
              <a:xfrm>
                <a:off x="-1569120" y="829412"/>
                <a:ext cx="9650948" cy="965094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𝕊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3"/>
          <p:cNvSpPr/>
          <p:nvPr/>
        </p:nvSpPr>
        <p:spPr>
          <a:xfrm>
            <a:off x="5534299" y="4650118"/>
            <a:ext cx="1986441" cy="523220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2800" dirty="0"/>
              <a:t>S </a:t>
            </a:r>
            <a:r>
              <a:rPr lang="en-US" sz="2800" dirty="0" smtClean="0"/>
              <a:t>={p</a:t>
            </a:r>
            <a:r>
              <a:rPr lang="en-US" sz="2800" baseline="-25000" dirty="0" smtClean="0"/>
              <a:t>1</a:t>
            </a:r>
            <a:r>
              <a:rPr lang="en-US" sz="2800" dirty="0"/>
              <a:t>,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2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Step 2 (Constructing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208" r="-78" b="-1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911" y="2011667"/>
                <a:ext cx="9047753" cy="4129087"/>
              </a:xfrm>
            </p:spPr>
            <p:txBody>
              <a:bodyPr/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The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can be regarded as </a:t>
                </a:r>
                <a:r>
                  <a:rPr lang="en-US" sz="2800" dirty="0" smtClean="0"/>
                  <a:t>a set </a:t>
                </a:r>
                <a:r>
                  <a:rPr lang="en-US" sz="2800" dirty="0"/>
                  <a:t>of points “</a:t>
                </a:r>
                <a:r>
                  <a:rPr lang="en-US" sz="2800" b="1" dirty="0"/>
                  <a:t>uniformly</a:t>
                </a:r>
                <a:r>
                  <a:rPr lang="en-US" sz="2800" dirty="0"/>
                  <a:t>” distributed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it can be regarded as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with </a:t>
                </a:r>
                <a:r>
                  <a:rPr lang="en-US" sz="2400" dirty="0"/>
                  <a:t>the utility vector in the same direction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</a:t>
                </a:r>
                <a:r>
                  <a:rPr lang="en-US" sz="2400" dirty="0" smtClean="0"/>
                  <a:t>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 smtClean="0"/>
                  <a:t>, there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11" y="2011667"/>
                <a:ext cx="9047753" cy="4129087"/>
              </a:xfrm>
              <a:blipFill rotWithShape="0">
                <a:blip r:embed="rId3"/>
                <a:stretch>
                  <a:fillRect l="-337" t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43</a:t>
            </a:fld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-331470" y="4198145"/>
            <a:ext cx="5668216" cy="4692469"/>
            <a:chOff x="3101844" y="144379"/>
            <a:chExt cx="6366771" cy="5270773"/>
          </a:xfrm>
        </p:grpSpPr>
        <p:grpSp>
          <p:nvGrpSpPr>
            <p:cNvPr id="6" name="Group 5"/>
            <p:cNvGrpSpPr/>
            <p:nvPr/>
          </p:nvGrpSpPr>
          <p:grpSpPr>
            <a:xfrm>
              <a:off x="3101844" y="144379"/>
              <a:ext cx="6366771" cy="5270773"/>
              <a:chOff x="-1569120" y="456323"/>
              <a:chExt cx="12108423" cy="1002403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188514" y="456323"/>
                <a:ext cx="9350789" cy="5845647"/>
                <a:chOff x="-316296" y="-1282314"/>
                <a:chExt cx="13951372" cy="8074527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743398" y="5931397"/>
                  <a:ext cx="8102005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768921" y="-1223384"/>
                  <a:ext cx="0" cy="716329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>
                <a:xfrm>
                  <a:off x="3317724" y="2842792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040461" y="5200315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840999" y="3897852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830598" y="3251674"/>
                  <a:ext cx="195696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023935" y="5079666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759677" y="3937520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854003" y="1445925"/>
                  <a:ext cx="1686082" cy="1543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938253" y="3314901"/>
                  <a:ext cx="1627725" cy="1409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863147" y="4445565"/>
                  <a:ext cx="1568177" cy="1374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135363" y="1752351"/>
                  <a:ext cx="1781861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865295" y="3287588"/>
                  <a:ext cx="156629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138308" y="4490168"/>
                  <a:ext cx="1882828" cy="1374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72822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4564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18465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91286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64108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3693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209751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38257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0760604" y="5248345"/>
                  <a:ext cx="2874472" cy="1543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HP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-316296" y="-1282314"/>
                  <a:ext cx="3198206" cy="1374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MPG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282805" y="4991015"/>
                  <a:ext cx="136864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Arc 25"/>
              <p:cNvSpPr/>
              <p:nvPr/>
            </p:nvSpPr>
            <p:spPr bwMode="auto">
              <a:xfrm>
                <a:off x="-1569120" y="829412"/>
                <a:ext cx="9650948" cy="965094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𝕊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Diamond 7"/>
            <p:cNvSpPr/>
            <p:nvPr/>
          </p:nvSpPr>
          <p:spPr bwMode="auto">
            <a:xfrm>
              <a:off x="7366732" y="1015441"/>
              <a:ext cx="193447" cy="193447"/>
            </a:xfrm>
            <a:prstGeom prst="diamond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452810" y="667600"/>
                  <a:ext cx="45076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810" y="667600"/>
                  <a:ext cx="450764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5336746" y="4729739"/>
                <a:ext cx="1568827" cy="523220"/>
              </a:xfrm>
              <a:prstGeom prst="rect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46" y="4729739"/>
                <a:ext cx="156882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Step 3</a:t>
                </a:r>
                <a:r>
                  <a:rPr lang="en-US" dirty="0"/>
                  <a:t> (Finding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-basis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208" b="-1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4684" y="2183562"/>
                <a:ext cx="7781924" cy="4129087"/>
              </a:xfrm>
            </p:spPr>
            <p:txBody>
              <a:bodyPr/>
              <a:lstStyle/>
              <a:p>
                <a:r>
                  <a:rPr lang="en-US" sz="2800" dirty="0" smtClean="0"/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 smtClean="0"/>
                  <a:t>, we include its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800" dirty="0"/>
                  <a:t>-basis</a:t>
                </a:r>
                <a:r>
                  <a:rPr lang="en-US" sz="2800" dirty="0" smtClean="0"/>
                  <a:t> into S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684" y="2183562"/>
                <a:ext cx="7781924" cy="4129087"/>
              </a:xfrm>
              <a:blipFill rotWithShape="0">
                <a:blip r:embed="rId3"/>
                <a:stretch>
                  <a:fillRect l="-392" t="-1622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44</a:t>
            </a:fld>
            <a:endParaRPr lang="zh-CN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-874934" y="3130715"/>
            <a:ext cx="6042156" cy="5277803"/>
            <a:chOff x="3101844" y="137349"/>
            <a:chExt cx="6042156" cy="5277803"/>
          </a:xfrm>
        </p:grpSpPr>
        <p:grpSp>
          <p:nvGrpSpPr>
            <p:cNvPr id="26" name="Group 25"/>
            <p:cNvGrpSpPr/>
            <p:nvPr/>
          </p:nvGrpSpPr>
          <p:grpSpPr>
            <a:xfrm>
              <a:off x="3101844" y="137349"/>
              <a:ext cx="6042156" cy="5277803"/>
              <a:chOff x="-1569120" y="442953"/>
              <a:chExt cx="11491066" cy="1003740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492396" y="442953"/>
                <a:ext cx="8429550" cy="5550087"/>
                <a:chOff x="137096" y="-1300782"/>
                <a:chExt cx="12576884" cy="7666273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743398" y="5931397"/>
                  <a:ext cx="8102005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2768921" y="-1223384"/>
                  <a:ext cx="0" cy="716329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/>
                <p:cNvSpPr/>
                <p:nvPr/>
              </p:nvSpPr>
              <p:spPr>
                <a:xfrm>
                  <a:off x="3317724" y="2842792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040461" y="5200315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840999" y="3897852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830598" y="3251674"/>
                  <a:ext cx="195696" cy="19569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023935" y="5079666"/>
                  <a:ext cx="195697" cy="19569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759677" y="3937520"/>
                  <a:ext cx="195697" cy="19569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854002" y="1445924"/>
                  <a:ext cx="1429457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938253" y="3314901"/>
                  <a:ext cx="1627725" cy="1409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971908" y="4548412"/>
                  <a:ext cx="1568177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4135363" y="1752351"/>
                  <a:ext cx="1781861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865295" y="3287588"/>
                  <a:ext cx="156629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111548" y="4584170"/>
                  <a:ext cx="1882828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72822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4564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18465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91286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64108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36930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209751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382573" algn="l" defTabSz="345643" rtl="0" eaLnBrk="1" latinLnBrk="0" hangingPunct="1">
                    <a:defRPr sz="68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8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0760603" y="5248346"/>
                  <a:ext cx="1953377" cy="859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HP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37096" y="-1300782"/>
                  <a:ext cx="3198206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MPG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282805" y="4991015"/>
                  <a:ext cx="1368649" cy="1374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Arc 45"/>
              <p:cNvSpPr/>
              <p:nvPr/>
            </p:nvSpPr>
            <p:spPr bwMode="auto">
              <a:xfrm>
                <a:off x="-1569120" y="829412"/>
                <a:ext cx="9650948" cy="9650948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𝕊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677" y="1659712"/>
                  <a:ext cx="786817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Diamond 27"/>
            <p:cNvSpPr/>
            <p:nvPr/>
          </p:nvSpPr>
          <p:spPr bwMode="auto">
            <a:xfrm>
              <a:off x="7366732" y="1015441"/>
              <a:ext cx="193447" cy="193447"/>
            </a:xfrm>
            <a:prstGeom prst="diamond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7452810" y="667600"/>
                  <a:ext cx="45076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810" y="667600"/>
                  <a:ext cx="450764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>
              <a:stCxn id="49" idx="4"/>
            </p:cNvCxnSpPr>
            <p:nvPr/>
          </p:nvCxnSpPr>
          <p:spPr bwMode="auto">
            <a:xfrm>
              <a:off x="5867037" y="1789174"/>
              <a:ext cx="240599" cy="8134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>
              <a:endCxn id="60" idx="1"/>
            </p:cNvCxnSpPr>
            <p:nvPr/>
          </p:nvCxnSpPr>
          <p:spPr bwMode="auto">
            <a:xfrm>
              <a:off x="6125204" y="2612113"/>
              <a:ext cx="691954" cy="2706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>
              <a:stCxn id="54" idx="4"/>
              <a:endCxn id="60" idx="1"/>
            </p:cNvCxnSpPr>
            <p:nvPr/>
          </p:nvCxnSpPr>
          <p:spPr bwMode="auto">
            <a:xfrm>
              <a:off x="6727635" y="2205902"/>
              <a:ext cx="89523" cy="4332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49" idx="6"/>
              <a:endCxn id="52" idx="1"/>
            </p:cNvCxnSpPr>
            <p:nvPr/>
          </p:nvCxnSpPr>
          <p:spPr bwMode="auto">
            <a:xfrm>
              <a:off x="5901521" y="1751926"/>
              <a:ext cx="474302" cy="1293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52" idx="6"/>
              <a:endCxn id="54" idx="1"/>
            </p:cNvCxnSpPr>
            <p:nvPr/>
          </p:nvCxnSpPr>
          <p:spPr bwMode="auto">
            <a:xfrm>
              <a:off x="6434691" y="1907574"/>
              <a:ext cx="268560" cy="2347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578816" y="1154125"/>
              <a:ext cx="844742" cy="8573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Group 35"/>
            <p:cNvGrpSpPr/>
            <p:nvPr/>
          </p:nvGrpSpPr>
          <p:grpSpPr>
            <a:xfrm>
              <a:off x="6457025" y="1915632"/>
              <a:ext cx="217439" cy="219596"/>
              <a:chOff x="6067952" y="660569"/>
              <a:chExt cx="209893" cy="211975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6172899" y="660569"/>
                <a:ext cx="0" cy="2119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6067952" y="763336"/>
                <a:ext cx="20989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" name="Left Brace 36"/>
            <p:cNvSpPr/>
            <p:nvPr/>
          </p:nvSpPr>
          <p:spPr bwMode="auto">
            <a:xfrm rot="2630819">
              <a:off x="6765011" y="866181"/>
              <a:ext cx="258461" cy="1096358"/>
            </a:xfrm>
            <a:prstGeom prst="leftBrace">
              <a:avLst>
                <a:gd name="adj1" fmla="val 8333"/>
                <a:gd name="adj2" fmla="val 31501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6792106" y="2479183"/>
              <a:ext cx="356827" cy="228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648779" y="732788"/>
                  <a:ext cx="15450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779" y="732788"/>
                  <a:ext cx="1545038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7047610" y="2242188"/>
                  <a:ext cx="12344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610" y="2242188"/>
                  <a:ext cx="123444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/>
          <p:cNvSpPr/>
          <p:nvPr/>
        </p:nvSpPr>
        <p:spPr>
          <a:xfrm>
            <a:off x="5167222" y="3769727"/>
            <a:ext cx="3089307" cy="523220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2800" dirty="0"/>
              <a:t>S </a:t>
            </a:r>
            <a:r>
              <a:rPr lang="en-US" sz="2800" dirty="0" smtClean="0"/>
              <a:t>={p</a:t>
            </a:r>
            <a:r>
              <a:rPr lang="en-US" sz="2800" baseline="-25000" dirty="0" smtClean="0"/>
              <a:t>1</a:t>
            </a:r>
            <a:r>
              <a:rPr lang="en-US" sz="2800" dirty="0"/>
              <a:t>, </a:t>
            </a:r>
            <a:r>
              <a:rPr lang="en-US" sz="2800" dirty="0" smtClean="0"/>
              <a:t>p</a:t>
            </a:r>
            <a:r>
              <a:rPr lang="en-US" sz="2800" baseline="-25000" dirty="0"/>
              <a:t>2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87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8217349" cy="1462087"/>
          </a:xfrm>
        </p:spPr>
        <p:txBody>
          <a:bodyPr/>
          <a:lstStyle/>
          <a:p>
            <a:r>
              <a:rPr lang="en-US" sz="4000" dirty="0"/>
              <a:t>Step 4 (Inserting additional points</a:t>
            </a:r>
            <a:r>
              <a:rPr lang="en-US" sz="4000" dirty="0" smtClean="0"/>
              <a:t>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0729" y="2114551"/>
                <a:ext cx="7781924" cy="4129087"/>
              </a:xfrm>
            </p:spPr>
            <p:txBody>
              <a:bodyPr/>
              <a:lstStyle/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after Step 3, we </a:t>
                </a:r>
                <a:r>
                  <a:rPr lang="en-US" sz="2800" b="1" dirty="0" smtClean="0"/>
                  <a:t>greedily</a:t>
                </a:r>
                <a:r>
                  <a:rPr lang="en-US" sz="2800" dirty="0" smtClean="0"/>
                  <a:t> include points into S until S contains k points</a:t>
                </a:r>
              </a:p>
              <a:p>
                <a:r>
                  <a:rPr lang="en-US" sz="2800" dirty="0" smtClean="0"/>
                  <a:t>In order to determine the next point to be included, we formulate a number of </a:t>
                </a:r>
                <a:r>
                  <a:rPr lang="en-US" sz="2800" b="1" dirty="0" smtClean="0"/>
                  <a:t>LPs</a:t>
                </a:r>
                <a:endParaRPr lang="en-US" dirty="0" smtClean="0"/>
              </a:p>
              <a:p>
                <a:r>
                  <a:rPr lang="en-US" sz="2800" dirty="0" smtClean="0"/>
                  <a:t>We reduce the # of LPs to be solved by</a:t>
                </a:r>
              </a:p>
              <a:p>
                <a:pPr lvl="1"/>
                <a:r>
                  <a:rPr lang="en-US" sz="2400" b="1" dirty="0" smtClean="0"/>
                  <a:t>Upper Bounding</a:t>
                </a:r>
                <a:r>
                  <a:rPr lang="en-US" sz="2400" dirty="0" smtClean="0"/>
                  <a:t>: use an upper bound to determine whether we need to solve an LP</a:t>
                </a:r>
              </a:p>
              <a:p>
                <a:pPr lvl="1"/>
                <a:r>
                  <a:rPr lang="en-US" sz="2400" b="1" dirty="0" smtClean="0"/>
                  <a:t>Invariant Checking</a:t>
                </a:r>
                <a:r>
                  <a:rPr lang="en-US" sz="2400" dirty="0" smtClean="0"/>
                  <a:t>: re-use the results in previous LPs directly instead of solving a new LP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0729" y="2114551"/>
                <a:ext cx="7781924" cy="4129087"/>
              </a:xfrm>
              <a:blipFill rotWithShape="0">
                <a:blip r:embed="rId2"/>
                <a:stretch>
                  <a:fillRect l="-392" t="-1773" b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42" y="2114551"/>
            <a:ext cx="8637558" cy="4129087"/>
          </a:xfrm>
        </p:spPr>
        <p:txBody>
          <a:bodyPr/>
          <a:lstStyle/>
          <a:p>
            <a:r>
              <a:rPr lang="en-US" sz="2800" dirty="0"/>
              <a:t>Dataset: </a:t>
            </a:r>
            <a:r>
              <a:rPr lang="en-US" sz="2800" dirty="0" smtClean="0"/>
              <a:t>2d </a:t>
            </a:r>
            <a:r>
              <a:rPr lang="en-US" sz="2800" dirty="0"/>
              <a:t>anti-correlated dataset (n = 100,000)</a:t>
            </a:r>
          </a:p>
          <a:p>
            <a:r>
              <a:rPr lang="en-US" sz="2800" dirty="0"/>
              <a:t>Factor: p</a:t>
            </a:r>
            <a:r>
              <a:rPr lang="en-US" altLang="zh-CN" sz="2800" dirty="0"/>
              <a:t>arameter k in the k-regret query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4" y="3677082"/>
            <a:ext cx="8646502" cy="23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45" y="2114551"/>
            <a:ext cx="8453729" cy="4129087"/>
          </a:xfrm>
        </p:spPr>
        <p:txBody>
          <a:bodyPr/>
          <a:lstStyle/>
          <a:p>
            <a:r>
              <a:rPr lang="en-US" sz="2800" dirty="0" smtClean="0"/>
              <a:t>Dataset: </a:t>
            </a:r>
            <a:r>
              <a:rPr lang="en-US" sz="2800" dirty="0" smtClean="0"/>
              <a:t>6d anti-correlated dataset (n </a:t>
            </a:r>
            <a:r>
              <a:rPr lang="en-US" sz="2800" dirty="0" smtClean="0"/>
              <a:t>= </a:t>
            </a:r>
            <a:r>
              <a:rPr lang="en-US" sz="2800" dirty="0" smtClean="0"/>
              <a:t>100</a:t>
            </a:r>
            <a:r>
              <a:rPr lang="en-US" sz="2800" dirty="0" smtClean="0"/>
              <a:t>,000)</a:t>
            </a:r>
            <a:endParaRPr lang="en-US" sz="2800" dirty="0" smtClean="0"/>
          </a:p>
          <a:p>
            <a:r>
              <a:rPr lang="en-US" sz="2800" dirty="0" smtClean="0"/>
              <a:t>Factor: p</a:t>
            </a:r>
            <a:r>
              <a:rPr lang="en-US" altLang="zh-CN" sz="2800" dirty="0" smtClean="0"/>
              <a:t>arameter </a:t>
            </a:r>
            <a:r>
              <a:rPr lang="en-US" altLang="zh-CN" sz="2800" dirty="0"/>
              <a:t>k in the k-regret </a:t>
            </a:r>
            <a:r>
              <a:rPr lang="en-US" altLang="zh-CN" sz="2800" dirty="0" smtClean="0"/>
              <a:t>query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47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19" y="3344618"/>
            <a:ext cx="7028912" cy="32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86" y="2114551"/>
            <a:ext cx="7781924" cy="4129087"/>
          </a:xfrm>
        </p:spPr>
        <p:txBody>
          <a:bodyPr/>
          <a:lstStyle/>
          <a:p>
            <a:r>
              <a:rPr lang="en-US" sz="2800" dirty="0" smtClean="0"/>
              <a:t>Dataset: NBA</a:t>
            </a:r>
          </a:p>
          <a:p>
            <a:r>
              <a:rPr lang="en-US" sz="2800" dirty="0" smtClean="0"/>
              <a:t>Attributes:  </a:t>
            </a:r>
            <a:r>
              <a:rPr lang="en-US" sz="2800" dirty="0"/>
              <a:t>s</a:t>
            </a:r>
            <a:r>
              <a:rPr lang="en-US" sz="2800" dirty="0" smtClean="0"/>
              <a:t>cores (inverse), </a:t>
            </a:r>
            <a:r>
              <a:rPr lang="en-US" sz="2800" dirty="0"/>
              <a:t>m</a:t>
            </a:r>
            <a:r>
              <a:rPr lang="en-US" sz="2800" dirty="0" smtClean="0"/>
              <a:t>inutes played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16" y="3532517"/>
            <a:ext cx="3263955" cy="29397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5175852" y="3532517"/>
            <a:ext cx="428316" cy="4960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5604168" y="3146122"/>
            <a:ext cx="3453571" cy="1200329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We are interested in the players who obtained </a:t>
            </a:r>
            <a:r>
              <a:rPr lang="en-US" b="1" dirty="0" smtClean="0"/>
              <a:t>low scores </a:t>
            </a:r>
            <a:r>
              <a:rPr lang="en-US" dirty="0" smtClean="0"/>
              <a:t>in a </a:t>
            </a:r>
            <a:r>
              <a:rPr lang="en-US" b="1" dirty="0" smtClean="0"/>
              <a:t>long play time</a:t>
            </a:r>
            <a:r>
              <a:rPr lang="en-US" dirty="0" smtClean="0"/>
              <a:t>. It </a:t>
            </a:r>
            <a:r>
              <a:rPr lang="en-US" dirty="0"/>
              <a:t>is useful to improve the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3199953" y="3260784"/>
            <a:ext cx="1371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683815" y="3780526"/>
            <a:ext cx="516138" cy="1400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71946" y="3546355"/>
            <a:ext cx="2611869" cy="1200329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We are less interested in the players who </a:t>
            </a:r>
            <a:r>
              <a:rPr lang="en-US" dirty="0"/>
              <a:t>play for a </a:t>
            </a:r>
            <a:r>
              <a:rPr lang="en-US" b="1" dirty="0"/>
              <a:t>long </a:t>
            </a:r>
            <a:r>
              <a:rPr lang="en-US" b="1" dirty="0" smtClean="0"/>
              <a:t>time </a:t>
            </a:r>
            <a:r>
              <a:rPr lang="en-US" dirty="0" smtClean="0"/>
              <a:t>and </a:t>
            </a:r>
            <a:r>
              <a:rPr lang="en-US" dirty="0"/>
              <a:t>obtain </a:t>
            </a:r>
            <a:r>
              <a:rPr lang="en-US" b="1" dirty="0"/>
              <a:t>high scores</a:t>
            </a:r>
          </a:p>
        </p:txBody>
      </p:sp>
    </p:spTree>
    <p:extLst>
      <p:ext uri="{BB962C8B-B14F-4D97-AF65-F5344CB8AC3E}">
        <p14:creationId xmlns:p14="http://schemas.microsoft.com/office/powerpoint/2010/main" val="2053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51" y="2128838"/>
            <a:ext cx="8306370" cy="4114800"/>
          </a:xfrm>
        </p:spPr>
        <p:txBody>
          <a:bodyPr/>
          <a:lstStyle/>
          <a:p>
            <a:r>
              <a:rPr lang="en-US" sz="2800" b="1" dirty="0" smtClean="0"/>
              <a:t>A possible solution</a:t>
            </a:r>
            <a:r>
              <a:rPr lang="en-US" sz="2800" dirty="0" smtClean="0"/>
              <a:t>: Some representative cars are selected based on some criteria (e.g., cars favored by Alice) and </a:t>
            </a:r>
            <a:r>
              <a:rPr lang="en-US" sz="2800" dirty="0" smtClean="0"/>
              <a:t>are shown </a:t>
            </a:r>
            <a:r>
              <a:rPr lang="en-US" sz="2800" dirty="0" smtClean="0"/>
              <a:t>to Alice</a:t>
            </a:r>
          </a:p>
          <a:p>
            <a:r>
              <a:rPr lang="en-US" sz="2800" dirty="0" smtClean="0"/>
              <a:t>In order to decide which car to show, we assume</a:t>
            </a:r>
          </a:p>
          <a:p>
            <a:pPr lvl="1"/>
            <a:r>
              <a:rPr lang="en-US" sz="2400" dirty="0" smtClean="0"/>
              <a:t>Alice has a preference function, called a </a:t>
            </a:r>
            <a:r>
              <a:rPr lang="en-US" sz="2400" b="1" dirty="0" smtClean="0"/>
              <a:t>utility function</a:t>
            </a:r>
            <a:r>
              <a:rPr lang="en-US" sz="2400" dirty="0" smtClean="0"/>
              <a:t>, in her mind</a:t>
            </a:r>
          </a:p>
          <a:p>
            <a:pPr lvl="1"/>
            <a:r>
              <a:rPr lang="en-US" sz="2400" dirty="0" smtClean="0"/>
              <a:t>Based on this utility function, each car in the database has a </a:t>
            </a:r>
            <a:r>
              <a:rPr lang="en-US" sz="2400" b="1" dirty="0" smtClean="0"/>
              <a:t>utility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high</a:t>
            </a:r>
            <a:r>
              <a:rPr lang="en-US" sz="2400" dirty="0" smtClean="0"/>
              <a:t> utility means that this car is </a:t>
            </a:r>
            <a:r>
              <a:rPr lang="en-US" sz="2400" b="1" dirty="0" smtClean="0"/>
              <a:t>favored</a:t>
            </a:r>
            <a:r>
              <a:rPr lang="en-US" sz="2400" dirty="0" smtClean="0"/>
              <a:t> by Alice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9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8277734" cy="1462087"/>
          </a:xfrm>
        </p:spPr>
        <p:txBody>
          <a:bodyPr/>
          <a:lstStyle/>
          <a:p>
            <a:r>
              <a:rPr lang="en-US" sz="3600" dirty="0" smtClean="0"/>
              <a:t>Goals in Multi-criteria Decision Making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33" y="2128838"/>
            <a:ext cx="7772400" cy="4114800"/>
          </a:xfrm>
        </p:spPr>
        <p:txBody>
          <a:bodyPr/>
          <a:lstStyle/>
          <a:p>
            <a:r>
              <a:rPr lang="en-US" sz="2800" dirty="0" smtClean="0"/>
              <a:t>Two goals in multi-criteria decision making:</a:t>
            </a:r>
          </a:p>
          <a:p>
            <a:pPr lvl="1"/>
            <a:r>
              <a:rPr lang="en-US" sz="2400" b="1" dirty="0" smtClean="0"/>
              <a:t>Low </a:t>
            </a:r>
            <a:r>
              <a:rPr lang="en-US" sz="2400" b="1" dirty="0"/>
              <a:t>U</a:t>
            </a:r>
            <a:r>
              <a:rPr lang="en-US" sz="2400" b="1" dirty="0" smtClean="0"/>
              <a:t>ser </a:t>
            </a:r>
            <a:r>
              <a:rPr lang="en-US" sz="2400" b="1" dirty="0"/>
              <a:t>E</a:t>
            </a:r>
            <a:r>
              <a:rPr lang="en-US" sz="2400" b="1" dirty="0" smtClean="0"/>
              <a:t>fforts</a:t>
            </a:r>
            <a:r>
              <a:rPr lang="en-US" sz="2400" dirty="0" smtClean="0"/>
              <a:t>: we do not require a user to specific his utility, which might be </a:t>
            </a:r>
            <a:r>
              <a:rPr lang="en-US" sz="2400" b="1" dirty="0" smtClean="0"/>
              <a:t>unknown</a:t>
            </a:r>
            <a:r>
              <a:rPr lang="en-US" sz="2400" dirty="0" smtClean="0"/>
              <a:t> in advance</a:t>
            </a:r>
          </a:p>
          <a:p>
            <a:pPr lvl="1"/>
            <a:r>
              <a:rPr lang="en-US" sz="2400" b="1" dirty="0" smtClean="0"/>
              <a:t>Controllable output size: </a:t>
            </a:r>
            <a:r>
              <a:rPr lang="en-US" sz="2400" dirty="0" smtClean="0"/>
              <a:t>it is meaningless if the user is overwhelmed by millions of tuples</a:t>
            </a:r>
          </a:p>
          <a:p>
            <a:r>
              <a:rPr lang="en-US" sz="2800" dirty="0" smtClean="0"/>
              <a:t>Traditional queries: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top-k</a:t>
            </a:r>
            <a:r>
              <a:rPr lang="en-US" sz="2400" dirty="0" smtClean="0"/>
              <a:t> query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skyline</a:t>
            </a:r>
            <a:r>
              <a:rPr lang="en-US" sz="2400" dirty="0" smtClean="0"/>
              <a:t>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74" y="1983208"/>
            <a:ext cx="8047577" cy="4114800"/>
          </a:xfrm>
        </p:spPr>
        <p:txBody>
          <a:bodyPr/>
          <a:lstStyle/>
          <a:p>
            <a:r>
              <a:rPr lang="en-US" sz="2800" dirty="0" smtClean="0"/>
              <a:t>The top-k query:</a:t>
            </a:r>
          </a:p>
          <a:p>
            <a:pPr lvl="1"/>
            <a:r>
              <a:rPr lang="en-US" sz="2400" dirty="0" smtClean="0"/>
              <a:t>Assume that the utility function is </a:t>
            </a:r>
            <a:r>
              <a:rPr lang="en-US" sz="2400" b="1" dirty="0" smtClean="0"/>
              <a:t>given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k </a:t>
            </a:r>
            <a:r>
              <a:rPr lang="en-US" sz="2400" dirty="0" smtClean="0"/>
              <a:t>tuples with </a:t>
            </a:r>
            <a:r>
              <a:rPr lang="en-US" sz="2400" dirty="0"/>
              <a:t>the </a:t>
            </a:r>
            <a:r>
              <a:rPr lang="en-US" sz="2400" b="1" dirty="0"/>
              <a:t>highest</a:t>
            </a:r>
            <a:r>
              <a:rPr lang="en-US" sz="2400" dirty="0"/>
              <a:t> utilities are </a:t>
            </a:r>
            <a:r>
              <a:rPr lang="en-US" sz="2400" dirty="0" smtClean="0"/>
              <a:t>returned</a:t>
            </a:r>
            <a:endParaRPr lang="en-US" sz="2400" dirty="0"/>
          </a:p>
          <a:p>
            <a:r>
              <a:rPr lang="en-US" sz="2800" dirty="0" smtClean="0"/>
              <a:t>The skyline query: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oes </a:t>
            </a:r>
            <a:r>
              <a:rPr lang="en-US" sz="2400" b="1" dirty="0"/>
              <a:t>not</a:t>
            </a:r>
            <a:r>
              <a:rPr lang="en-US" sz="2400" dirty="0"/>
              <a:t> ask a user for any </a:t>
            </a:r>
            <a:r>
              <a:rPr lang="en-US" sz="2400" dirty="0" smtClean="0"/>
              <a:t>utility function</a:t>
            </a:r>
            <a:endParaRPr lang="en-US" sz="2400" dirty="0"/>
          </a:p>
          <a:p>
            <a:pPr lvl="1"/>
            <a:r>
              <a:rPr lang="en-US" sz="2400" b="1" dirty="0" smtClean="0"/>
              <a:t>Dominance</a:t>
            </a:r>
            <a:r>
              <a:rPr lang="en-US" sz="2400" dirty="0" smtClean="0"/>
              <a:t>: p dominates q </a:t>
            </a:r>
            <a:r>
              <a:rPr lang="en-US" sz="2400" dirty="0" smtClean="0"/>
              <a:t>if and only if </a:t>
            </a:r>
            <a:r>
              <a:rPr lang="en-US" sz="2400" dirty="0" smtClean="0"/>
              <a:t>p is not worse than q on each attribute and p is better than q on at least one attribute</a:t>
            </a:r>
          </a:p>
          <a:p>
            <a:pPr lvl="1"/>
            <a:r>
              <a:rPr lang="en-US" sz="2400" dirty="0" smtClean="0"/>
              <a:t>Tuples which are not dominated by any other tuples </a:t>
            </a:r>
            <a:r>
              <a:rPr lang="en-US" sz="2400" dirty="0" smtClean="0"/>
              <a:t>in the database are </a:t>
            </a:r>
            <a:r>
              <a:rPr lang="en-US" sz="2400" dirty="0" smtClean="0"/>
              <a:t>returned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k-Regret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8</a:t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99842"/>
              </p:ext>
            </p:extLst>
          </p:nvPr>
        </p:nvGraphicFramePr>
        <p:xfrm>
          <a:off x="810883" y="1929129"/>
          <a:ext cx="7274713" cy="20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6171"/>
                <a:gridCol w="2082651"/>
                <a:gridCol w="310589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User Effort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Controllable</a:t>
                      </a:r>
                      <a:r>
                        <a:rPr lang="en-US" baseline="0" dirty="0" smtClean="0"/>
                        <a:t> Output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top-k</a:t>
                      </a:r>
                      <a:r>
                        <a:rPr lang="en-US" baseline="0" dirty="0" smtClean="0"/>
                        <a:t>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skyline</a:t>
                      </a:r>
                      <a:r>
                        <a:rPr lang="en-US" baseline="0" dirty="0" smtClean="0"/>
                        <a:t>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k-regret</a:t>
                      </a:r>
                      <a:r>
                        <a:rPr lang="en-US" baseline="0" dirty="0" smtClean="0"/>
                        <a:t>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(Do not require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utility functions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(Only k tuples are returned)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4450" y="4132060"/>
            <a:ext cx="8047577" cy="1767547"/>
          </a:xfrm>
        </p:spPr>
        <p:txBody>
          <a:bodyPr/>
          <a:lstStyle/>
          <a:p>
            <a:r>
              <a:rPr lang="en-US" sz="2000" dirty="0" smtClean="0"/>
              <a:t>Consider a </a:t>
            </a:r>
            <a:r>
              <a:rPr lang="en-US" sz="2000" b="1" dirty="0" smtClean="0"/>
              <a:t>particular</a:t>
            </a:r>
            <a:r>
              <a:rPr lang="en-US" sz="2000" dirty="0" smtClean="0"/>
              <a:t> user. It is very likely the there is a </a:t>
            </a:r>
            <a:r>
              <a:rPr lang="en-US" sz="2000" b="1" dirty="0" smtClean="0"/>
              <a:t>difference</a:t>
            </a:r>
            <a:r>
              <a:rPr lang="en-US" sz="2000" dirty="0" smtClean="0"/>
              <a:t> between the highest utility over </a:t>
            </a:r>
            <a:r>
              <a:rPr lang="en-US" sz="2000" b="1" dirty="0" smtClean="0"/>
              <a:t>all tuples</a:t>
            </a:r>
            <a:r>
              <a:rPr lang="en-US" sz="2000" dirty="0" smtClean="0"/>
              <a:t> in the database and the highest utility over the </a:t>
            </a:r>
            <a:r>
              <a:rPr lang="en-US" sz="2000" b="1" dirty="0" smtClean="0"/>
              <a:t>selected k tuples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Consider </a:t>
            </a:r>
            <a:r>
              <a:rPr lang="en-US" sz="2000" b="1" dirty="0"/>
              <a:t>all</a:t>
            </a:r>
            <a:r>
              <a:rPr lang="en-US" sz="2000" dirty="0"/>
              <a:t> users. The greatest regret ratio (over all users) is called </a:t>
            </a:r>
            <a:r>
              <a:rPr lang="en-US" sz="2000" dirty="0" smtClean="0"/>
              <a:t>the   </a:t>
            </a:r>
            <a:r>
              <a:rPr lang="en-US" sz="2000" b="1" dirty="0" smtClean="0"/>
              <a:t>Maximum Regret Ratio</a:t>
            </a:r>
            <a:endParaRPr lang="en-US" sz="2000" b="1" dirty="0"/>
          </a:p>
          <a:p>
            <a:r>
              <a:rPr lang="en-US" sz="2000" dirty="0"/>
              <a:t>A k-regret query is to select a set of k tuples such that the maximum regret ratio of the set is </a:t>
            </a:r>
            <a:r>
              <a:rPr lang="en-US" sz="2000" b="1" dirty="0" smtClean="0"/>
              <a:t>minimized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869837" y="4291531"/>
            <a:ext cx="1040520" cy="6341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Regret Ratio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91482" y="5434163"/>
            <a:ext cx="3322388" cy="3627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63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k-Regret </a:t>
            </a:r>
            <a:r>
              <a:rPr lang="en-US" dirty="0" smtClean="0"/>
              <a:t>Query (Intuition)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15" y="2009087"/>
            <a:ext cx="8503159" cy="4114800"/>
          </a:xfrm>
        </p:spPr>
        <p:txBody>
          <a:bodyPr/>
          <a:lstStyle/>
          <a:p>
            <a:r>
              <a:rPr lang="en-US" sz="2400" dirty="0"/>
              <a:t>It </a:t>
            </a:r>
            <a:r>
              <a:rPr lang="en-US" sz="2400" dirty="0" smtClean="0"/>
              <a:t>quantifies </a:t>
            </a:r>
            <a:r>
              <a:rPr lang="en-US" sz="2400" dirty="0"/>
              <a:t>how </a:t>
            </a:r>
            <a:r>
              <a:rPr lang="en-US" sz="2400" b="1" dirty="0"/>
              <a:t>regretful</a:t>
            </a:r>
            <a:r>
              <a:rPr lang="en-US" sz="2400" dirty="0"/>
              <a:t> a user is if s/he gets the best </a:t>
            </a:r>
            <a:r>
              <a:rPr lang="en-US" sz="2400" dirty="0" smtClean="0"/>
              <a:t>tuple among </a:t>
            </a:r>
            <a:r>
              <a:rPr lang="en-US" sz="2400" dirty="0"/>
              <a:t>the </a:t>
            </a:r>
            <a:r>
              <a:rPr lang="en-US" sz="2400" b="1" dirty="0" smtClean="0"/>
              <a:t>selected k</a:t>
            </a:r>
            <a:r>
              <a:rPr lang="en-US" sz="2400" dirty="0" smtClean="0"/>
              <a:t> tuples but </a:t>
            </a:r>
            <a:r>
              <a:rPr lang="en-US" sz="2400" dirty="0"/>
              <a:t>not the best tuple among </a:t>
            </a:r>
            <a:r>
              <a:rPr lang="en-US" sz="2400" b="1" dirty="0"/>
              <a:t>all</a:t>
            </a:r>
            <a:r>
              <a:rPr lang="en-US" sz="2400" dirty="0"/>
              <a:t> </a:t>
            </a:r>
            <a:r>
              <a:rPr lang="en-US" sz="2400" dirty="0" smtClean="0"/>
              <a:t>tuples in </a:t>
            </a:r>
            <a:r>
              <a:rPr lang="en-US" sz="2400" dirty="0"/>
              <a:t>the </a:t>
            </a:r>
            <a:r>
              <a:rPr lang="en-US" sz="2400" dirty="0" smtClean="0"/>
              <a:t>database</a:t>
            </a:r>
          </a:p>
          <a:p>
            <a:endParaRPr lang="en-US" sz="2400" dirty="0" smtClean="0"/>
          </a:p>
          <a:p>
            <a:r>
              <a:rPr lang="en-US" sz="2400" dirty="0" smtClean="0"/>
              <a:t>Consider our </a:t>
            </a:r>
            <a:r>
              <a:rPr lang="en-US" sz="2400" dirty="0"/>
              <a:t>car database </a:t>
            </a:r>
            <a:r>
              <a:rPr lang="en-US" sz="2400" dirty="0" smtClean="0"/>
              <a:t>application</a:t>
            </a:r>
          </a:p>
          <a:p>
            <a:pPr lvl="1"/>
            <a:r>
              <a:rPr lang="en-US" sz="2000" dirty="0" smtClean="0"/>
              <a:t>Different </a:t>
            </a:r>
            <a:r>
              <a:rPr lang="en-US" sz="2000" dirty="0"/>
              <a:t>users </a:t>
            </a:r>
            <a:r>
              <a:rPr lang="en-US" sz="2000" dirty="0" smtClean="0"/>
              <a:t>have different preferences </a:t>
            </a:r>
            <a:r>
              <a:rPr lang="en-US" sz="2000" dirty="0"/>
              <a:t>in their </a:t>
            </a:r>
            <a:r>
              <a:rPr lang="en-US" sz="2000" dirty="0" smtClean="0"/>
              <a:t>minds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k-regret query on the car database returns a set of k </a:t>
            </a:r>
            <a:r>
              <a:rPr lang="en-US" sz="2000" dirty="0" smtClean="0"/>
              <a:t>cars, </a:t>
            </a:r>
            <a:r>
              <a:rPr lang="en-US" sz="2000" b="1" dirty="0"/>
              <a:t>minimizing</a:t>
            </a:r>
            <a:r>
              <a:rPr lang="en-US" sz="2000" dirty="0"/>
              <a:t> the “regret” level for </a:t>
            </a:r>
            <a:r>
              <a:rPr lang="en-US" sz="2000" b="1" dirty="0"/>
              <a:t>all</a:t>
            </a:r>
            <a:r>
              <a:rPr lang="en-US" sz="2000" dirty="0"/>
              <a:t> </a:t>
            </a:r>
            <a:r>
              <a:rPr lang="en-US" sz="2000" dirty="0" smtClean="0"/>
              <a:t>users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matter </a:t>
            </a:r>
            <a:r>
              <a:rPr lang="en-US" sz="2000" dirty="0" smtClean="0"/>
              <a:t>what preference </a:t>
            </a:r>
            <a:r>
              <a:rPr lang="en-US" sz="2000" dirty="0"/>
              <a:t>the user has, there is a car in the selected set which </a:t>
            </a:r>
            <a:r>
              <a:rPr lang="en-US" sz="2000" dirty="0" smtClean="0"/>
              <a:t>is favored </a:t>
            </a:r>
            <a:r>
              <a:rPr lang="en-US" sz="2000" dirty="0"/>
              <a:t>by the user </a:t>
            </a:r>
            <a:r>
              <a:rPr lang="en-US" sz="2000" b="1" dirty="0"/>
              <a:t>in a great extent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EC859ED-5BC7-48F9-9506-9C0539B22833}" vid="{909079C1-E9BD-4EBD-AA76-2669A0B019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37656</TotalTime>
  <Words>1474</Words>
  <Application>Microsoft Office PowerPoint</Application>
  <PresentationFormat>On-screen Show (4:3)</PresentationFormat>
  <Paragraphs>512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新細明體</vt:lpstr>
      <vt:lpstr>新細明體</vt:lpstr>
      <vt:lpstr>宋体</vt:lpstr>
      <vt:lpstr>宋体</vt:lpstr>
      <vt:lpstr>Arial</vt:lpstr>
      <vt:lpstr>Calibri</vt:lpstr>
      <vt:lpstr>Cambria Math</vt:lpstr>
      <vt:lpstr>Tahoma</vt:lpstr>
      <vt:lpstr>Times New Roman</vt:lpstr>
      <vt:lpstr>Verdana</vt:lpstr>
      <vt:lpstr>Wingdings</vt:lpstr>
      <vt:lpstr>Theme1</vt:lpstr>
      <vt:lpstr>Efficient k-Regret Query Algorithm with Restriction-free Bound for any Dimensionality</vt:lpstr>
      <vt:lpstr>Outline</vt:lpstr>
      <vt:lpstr>Outline</vt:lpstr>
      <vt:lpstr>Motivating Example</vt:lpstr>
      <vt:lpstr>A Possible Solution</vt:lpstr>
      <vt:lpstr>Goals in Multi-criteria Decision Making </vt:lpstr>
      <vt:lpstr>Traditional Queries</vt:lpstr>
      <vt:lpstr>The k-Regret Query</vt:lpstr>
      <vt:lpstr>The k-Regret Query (Intuition)</vt:lpstr>
      <vt:lpstr>Outline</vt:lpstr>
      <vt:lpstr>Preliminary</vt:lpstr>
      <vt:lpstr>Preliminary (cont.)</vt:lpstr>
      <vt:lpstr>Running Example</vt:lpstr>
      <vt:lpstr>Running Example (cont.)</vt:lpstr>
      <vt:lpstr>PowerPoint Presentation</vt:lpstr>
      <vt:lpstr>Linear Utility Functions</vt:lpstr>
      <vt:lpstr>Problem Definition</vt:lpstr>
      <vt:lpstr>Requirements for the k-Regret Query</vt:lpstr>
      <vt:lpstr>Restriction-free Bound Requirement</vt:lpstr>
      <vt:lpstr>Our Contributions</vt:lpstr>
      <vt:lpstr>Outline</vt:lpstr>
      <vt:lpstr>Sphere – High Level Idea</vt:lpstr>
      <vt:lpstr>More Intuitions</vt:lpstr>
      <vt:lpstr>More Intuitions</vt:lpstr>
      <vt:lpstr>More Intuitions</vt:lpstr>
      <vt:lpstr>Theoretical Guarantee</vt:lpstr>
      <vt:lpstr>Outline</vt:lpstr>
      <vt:lpstr>Experiment Setting</vt:lpstr>
      <vt:lpstr>Experimental Results</vt:lpstr>
      <vt:lpstr>Experimental Results (cont.)</vt:lpstr>
      <vt:lpstr>Experimental Results (cont.)</vt:lpstr>
      <vt:lpstr>Outline</vt:lpstr>
      <vt:lpstr>Conclusion</vt:lpstr>
      <vt:lpstr>Q &amp; A</vt:lpstr>
      <vt:lpstr>Back Up Slides</vt:lpstr>
      <vt:lpstr>Other Applications</vt:lpstr>
      <vt:lpstr>Comparison between Algorithms</vt:lpstr>
      <vt:lpstr>Restriction-free Bound Example</vt:lpstr>
      <vt:lpstr>Terminologies</vt:lpstr>
      <vt:lpstr>Terminologies</vt:lpstr>
      <vt:lpstr>Sphere</vt:lpstr>
      <vt:lpstr>Step 1 (Initialization)</vt:lpstr>
      <vt:lpstr>Step 2 (Constructing a set I_R^+)</vt:lpstr>
      <vt:lpstr>Step 3 (Finding P-basis)</vt:lpstr>
      <vt:lpstr>Step 4 (Inserting additional points)</vt:lpstr>
      <vt:lpstr>Experimental Results</vt:lpstr>
      <vt:lpstr>Experimental Results</vt:lpstr>
      <vt:lpstr>Subjective 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Queries over Database</dc:title>
  <dc:creator>谢珉</dc:creator>
  <cp:lastModifiedBy>mxieaa</cp:lastModifiedBy>
  <cp:revision>560</cp:revision>
  <dcterms:created xsi:type="dcterms:W3CDTF">2015-03-03T07:46:42Z</dcterms:created>
  <dcterms:modified xsi:type="dcterms:W3CDTF">2018-05-15T08:47:09Z</dcterms:modified>
</cp:coreProperties>
</file>