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8"/>
  </p:notesMasterIdLst>
  <p:handoutMasterIdLst>
    <p:handoutMasterId r:id="rId49"/>
  </p:handoutMasterIdLst>
  <p:sldIdLst>
    <p:sldId id="258" r:id="rId2"/>
    <p:sldId id="259" r:id="rId3"/>
    <p:sldId id="269" r:id="rId4"/>
    <p:sldId id="270" r:id="rId5"/>
    <p:sldId id="279" r:id="rId6"/>
    <p:sldId id="280" r:id="rId7"/>
    <p:sldId id="281" r:id="rId8"/>
    <p:sldId id="282" r:id="rId9"/>
    <p:sldId id="283" r:id="rId10"/>
    <p:sldId id="284" r:id="rId11"/>
    <p:sldId id="286" r:id="rId12"/>
    <p:sldId id="319" r:id="rId13"/>
    <p:sldId id="287" r:id="rId14"/>
    <p:sldId id="288" r:id="rId15"/>
    <p:sldId id="289" r:id="rId16"/>
    <p:sldId id="337" r:id="rId17"/>
    <p:sldId id="292" r:id="rId18"/>
    <p:sldId id="298" r:id="rId19"/>
    <p:sldId id="300" r:id="rId20"/>
    <p:sldId id="301" r:id="rId21"/>
    <p:sldId id="303" r:id="rId22"/>
    <p:sldId id="304" r:id="rId23"/>
    <p:sldId id="305" r:id="rId24"/>
    <p:sldId id="306" r:id="rId25"/>
    <p:sldId id="307" r:id="rId26"/>
    <p:sldId id="308" r:id="rId27"/>
    <p:sldId id="320" r:id="rId28"/>
    <p:sldId id="310" r:id="rId29"/>
    <p:sldId id="323" r:id="rId30"/>
    <p:sldId id="312" r:id="rId31"/>
    <p:sldId id="331" r:id="rId32"/>
    <p:sldId id="332" r:id="rId33"/>
    <p:sldId id="313" r:id="rId34"/>
    <p:sldId id="314" r:id="rId35"/>
    <p:sldId id="324" r:id="rId36"/>
    <p:sldId id="326" r:id="rId37"/>
    <p:sldId id="328" r:id="rId38"/>
    <p:sldId id="330" r:id="rId39"/>
    <p:sldId id="325" r:id="rId40"/>
    <p:sldId id="329" r:id="rId41"/>
    <p:sldId id="338" r:id="rId42"/>
    <p:sldId id="339" r:id="rId43"/>
    <p:sldId id="333" r:id="rId44"/>
    <p:sldId id="334" r:id="rId45"/>
    <p:sldId id="335" r:id="rId46"/>
    <p:sldId id="336" r:id="rId47"/>
  </p:sldIdLst>
  <p:sldSz cx="9144000" cy="6858000" type="screen4x3"/>
  <p:notesSz cx="9144000" cy="6858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C99"/>
    <a:srgbClr val="00B0F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36" autoAdjust="0"/>
    <p:restoredTop sz="95407" autoAdjust="0"/>
  </p:normalViewPr>
  <p:slideViewPr>
    <p:cSldViewPr snapToGrid="0">
      <p:cViewPr varScale="1">
        <p:scale>
          <a:sx n="89" d="100"/>
          <a:sy n="89" d="100"/>
        </p:scale>
        <p:origin x="109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13725-F9E0-472C-A572-6E90FE457858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163D4-A70C-43A2-A216-479B596BB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5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1666DF-ED2D-44D8-B3DD-9001B66801E5}" type="datetimeFigureOut">
              <a:rPr lang="zh-CN" altLang="en-US" smtClean="0"/>
              <a:t>2019/7/20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414A5-8DAD-44F6-8DC8-9B9B0B3952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7013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C2202DD-12C2-4914-B301-2390D9AC94B6}" type="slidenum">
              <a:rPr lang="en-GB" altLang="zh-CN" sz="1200" b="0">
                <a:solidFill>
                  <a:schemeClr val="tx1"/>
                </a:solidFill>
                <a:ea typeface="SimSun" panose="02010600030101010101" pitchFamily="2" charset="-122"/>
              </a:rPr>
              <a:pPr/>
              <a:t>1</a:t>
            </a:fld>
            <a:endParaRPr lang="en-GB" altLang="zh-CN" sz="1200" b="0">
              <a:solidFill>
                <a:schemeClr val="tx1"/>
              </a:solidFill>
              <a:ea typeface="SimSun" panose="02010600030101010101" pitchFamily="2" charset="-12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zh-CN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2847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TW" noProof="0"/>
              <a:t>Click to edit Master title style</a:t>
            </a:r>
            <a:endParaRPr lang="zh-TW" altLang="en-US" noProof="0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TW" noProof="0"/>
              <a:t>Click to edit Master subtitle style</a:t>
            </a:r>
            <a:endParaRPr lang="zh-TW" altLang="en-US" noProof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D07A01B-69BE-4408-B175-CCAB897BA818}" type="datetime1">
              <a:rPr lang="zh-CN" altLang="en-US" smtClean="0"/>
              <a:t>2019/7/20</a:t>
            </a:fld>
            <a:endParaRPr lang="zh-CN" alt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132544A-08A4-4950-9A75-7A8D4E01F8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051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465E1-8264-4C8A-B5C7-F34C89134E55}" type="datetime1">
              <a:rPr lang="zh-CN" altLang="en-US" smtClean="0"/>
              <a:t>2019/7/20</a:t>
            </a:fld>
            <a:endParaRPr lang="zh-CN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544A-08A4-4950-9A75-7A8D4E01F8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1358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BB6E9F-D8CE-4DB7-B501-1DE272420024}" type="datetime1">
              <a:rPr lang="zh-CN" altLang="en-US" smtClean="0"/>
              <a:t>2019/7/20</a:t>
            </a:fld>
            <a:endParaRPr lang="zh-CN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544A-08A4-4950-9A75-7A8D4E01F8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5536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77C2B-E5D1-43C7-8FF1-D8C4261BA56D}" type="datetime1">
              <a:rPr lang="zh-CN" altLang="en-US" smtClean="0"/>
              <a:t>2019/7/20</a:t>
            </a:fld>
            <a:endParaRPr lang="zh-CN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544A-08A4-4950-9A75-7A8D4E01F8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9031824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2050" y="2026179"/>
            <a:ext cx="7781924" cy="41290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838FB3-FA55-43E9-AD40-1517FC485010}" type="datetime1">
              <a:rPr lang="zh-CN" altLang="en-US" smtClean="0"/>
              <a:t>2019/7/20</a:t>
            </a:fld>
            <a:endParaRPr lang="zh-CN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544A-08A4-4950-9A75-7A8D4E01F8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3782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462149-BDF6-4213-B0EE-91F4233343F4}" type="datetime1">
              <a:rPr lang="zh-CN" altLang="en-US" smtClean="0"/>
              <a:t>2019/7/20</a:t>
            </a:fld>
            <a:endParaRPr lang="zh-CN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544A-08A4-4950-9A75-7A8D4E01F8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7051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69DA8A-D067-479E-8873-06A63A6DB782}" type="datetime1">
              <a:rPr lang="zh-CN" altLang="en-US" smtClean="0"/>
              <a:t>2019/7/20</a:t>
            </a:fld>
            <a:endParaRPr lang="zh-CN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544A-08A4-4950-9A75-7A8D4E01F8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833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0534A5-3A47-4A72-8C0A-AEE474379A2E}" type="datetime1">
              <a:rPr lang="zh-CN" altLang="en-US" smtClean="0"/>
              <a:t>2019/7/20</a:t>
            </a:fld>
            <a:endParaRPr lang="zh-CN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544A-08A4-4950-9A75-7A8D4E01F8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6762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A08FB3-22C1-4B3A-99FB-0C1D5D4127DA}" type="datetime1">
              <a:rPr lang="zh-CN" altLang="en-US" smtClean="0"/>
              <a:t>2019/7/20</a:t>
            </a:fld>
            <a:endParaRPr lang="zh-CN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544A-08A4-4950-9A75-7A8D4E01F8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009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C0904F-0D3D-4DA2-9AF6-136F0151440C}" type="datetime1">
              <a:rPr lang="zh-CN" altLang="en-US" smtClean="0"/>
              <a:t>2019/7/20</a:t>
            </a:fld>
            <a:endParaRPr lang="zh-CN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544A-08A4-4950-9A75-7A8D4E01F8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7950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A744EE-884D-4606-834F-3254ADC0A4BC}" type="datetime1">
              <a:rPr lang="zh-CN" altLang="en-US" smtClean="0"/>
              <a:t>2019/7/20</a:t>
            </a:fld>
            <a:endParaRPr lang="zh-CN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544A-08A4-4950-9A75-7A8D4E01F8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410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6423C7-1640-479F-AFE6-E2807D9D7DC2}" type="datetime1">
              <a:rPr lang="zh-CN" altLang="en-US" smtClean="0"/>
              <a:t>2019/7/20</a:t>
            </a:fld>
            <a:endParaRPr lang="zh-CN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544A-08A4-4950-9A75-7A8D4E01F8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252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en-US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en-US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en-US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en-US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en-US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en-US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en-US" alt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新細明體" panose="02020500000000000000" pitchFamily="18" charset="-120"/>
              </a:defRPr>
            </a:lvl1pPr>
          </a:lstStyle>
          <a:p>
            <a:fld id="{2CF77C2B-E5D1-43C7-8FF1-D8C4261BA56D}" type="datetime1">
              <a:rPr lang="zh-CN" altLang="en-US" smtClean="0"/>
              <a:t>2019/7/20</a:t>
            </a:fld>
            <a:endParaRPr lang="zh-CN" alt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新細明體" panose="02020500000000000000" pitchFamily="18" charset="-120"/>
              </a:defRPr>
            </a:lvl1pPr>
          </a:lstStyle>
          <a:p>
            <a:endParaRPr lang="zh-CN" alt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ea typeface="新細明體" panose="02020500000000000000" pitchFamily="18" charset="-120"/>
              </a:defRPr>
            </a:lvl1pPr>
          </a:lstStyle>
          <a:p>
            <a:fld id="{3132544A-08A4-4950-9A75-7A8D4E01F8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303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PMingLiU" panose="02020500000000000000" pitchFamily="18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PMingLiU" panose="02020500000000000000" pitchFamily="18" charset="-12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PMingLiU" panose="02020500000000000000" pitchFamily="18" charset="-12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PMingLiU" panose="02020500000000000000" pitchFamily="18" charset="-12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PMingLiU" panose="02020500000000000000" pitchFamily="18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PMingLiU" panose="02020500000000000000" pitchFamily="18" charset="-12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PMingLiU" panose="02020500000000000000" pitchFamily="18" charset="-12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PMingLiU" panose="02020500000000000000" pitchFamily="18" charset="-12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PMingLiU" panose="02020500000000000000" pitchFamily="18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" y="10391"/>
            <a:ext cx="9140641" cy="6858000"/>
          </a:xfrm>
          <a:prstGeom prst="rect">
            <a:avLst/>
          </a:prstGeom>
        </p:spPr>
      </p:pic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0325" y="1150365"/>
            <a:ext cx="8430380" cy="1541579"/>
          </a:xfrm>
        </p:spPr>
        <p:txBody>
          <a:bodyPr>
            <a:noAutofit/>
          </a:bodyPr>
          <a:lstStyle/>
          <a:p>
            <a:pPr algn="ctr"/>
            <a:r>
              <a:rPr lang="en-US" altLang="zh-CN" dirty="0"/>
              <a:t>Strongly Truthful Interactive Regret Minimization</a:t>
            </a:r>
            <a:endParaRPr lang="en-US" altLang="zh-CN" sz="3200" b="1" dirty="0">
              <a:ea typeface="SimSun" panose="02010600030101010101" pitchFamily="2" charset="-122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814101" y="2973415"/>
            <a:ext cx="7515795" cy="1667595"/>
          </a:xfrm>
        </p:spPr>
        <p:txBody>
          <a:bodyPr>
            <a:noAutofit/>
          </a:bodyPr>
          <a:lstStyle/>
          <a:p>
            <a:r>
              <a:rPr lang="en-US" altLang="zh-CN" sz="2000" b="1" dirty="0">
                <a:ea typeface="Verdana" panose="020B0604030504040204" pitchFamily="34" charset="0"/>
                <a:cs typeface="Arial" panose="020B0604020202020204" pitchFamily="34" charset="0"/>
              </a:rPr>
              <a:t>XIE Min, </a:t>
            </a:r>
            <a:r>
              <a:rPr lang="en-US" altLang="zh-CN" sz="2000" dirty="0">
                <a:ea typeface="Verdana" panose="020B0604030504040204" pitchFamily="34" charset="0"/>
                <a:cs typeface="Arial" panose="020B0604020202020204" pitchFamily="34" charset="0"/>
              </a:rPr>
              <a:t>The Hong Kong Univ. of Sci. and Tech.</a:t>
            </a:r>
          </a:p>
          <a:p>
            <a:r>
              <a:rPr lang="en-US" altLang="zh-CN" sz="2000" dirty="0">
                <a:ea typeface="Verdana" panose="020B0604030504040204" pitchFamily="34" charset="0"/>
                <a:cs typeface="Arial" panose="020B0604020202020204" pitchFamily="34" charset="0"/>
              </a:rPr>
              <a:t>Raymond Chi-Wing Wong, The Hong Kong Univ. of Sci. and Tech.</a:t>
            </a:r>
          </a:p>
          <a:p>
            <a:r>
              <a:rPr lang="en-US" altLang="zh-CN" sz="2000" dirty="0">
                <a:ea typeface="Verdana" panose="020B0604030504040204" pitchFamily="34" charset="0"/>
                <a:cs typeface="Arial" panose="020B0604020202020204" pitchFamily="34" charset="0"/>
              </a:rPr>
              <a:t>Ashwin </a:t>
            </a:r>
            <a:r>
              <a:rPr lang="en-US" altLang="zh-CN" sz="2000" dirty="0" err="1">
                <a:ea typeface="Verdana" panose="020B0604030504040204" pitchFamily="34" charset="0"/>
                <a:cs typeface="Arial" panose="020B0604020202020204" pitchFamily="34" charset="0"/>
              </a:rPr>
              <a:t>Lall</a:t>
            </a:r>
            <a:r>
              <a:rPr lang="en-US" altLang="zh-CN" sz="2000" dirty="0">
                <a:ea typeface="Verdana" panose="020B0604030504040204" pitchFamily="34" charset="0"/>
                <a:cs typeface="Arial" panose="020B0604020202020204" pitchFamily="34" charset="0"/>
              </a:rPr>
              <a:t>, Denison University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544A-08A4-4950-9A75-7A8D4E01F8B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4912512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6" name="TextBox 5"/>
          <p:cNvSpPr txBox="1"/>
          <p:nvPr/>
        </p:nvSpPr>
        <p:spPr>
          <a:xfrm>
            <a:off x="827584" y="1790317"/>
            <a:ext cx="7153753" cy="461665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Suppose that user Alice wants to buy an apartment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9552" y="1390207"/>
            <a:ext cx="4232762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Regret minimization queries queries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 bwMode="auto">
          <a:xfrm>
            <a:off x="179513" y="2210396"/>
            <a:ext cx="8764462" cy="876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Consider that Alice has a utility function with the utility vector (0.3, 0.7).</a:t>
            </a:r>
          </a:p>
          <a:p>
            <a:pPr marL="0" indent="0">
              <a:buNone/>
            </a:pPr>
            <a:r>
              <a:rPr lang="en-US" sz="2000" kern="0" dirty="0"/>
              <a:t/>
            </a:r>
            <a:br>
              <a:rPr lang="en-US" sz="2000" kern="0" dirty="0"/>
            </a:br>
            <a:r>
              <a:rPr lang="en-US" sz="2000" kern="0" dirty="0"/>
              <a:t>     But, we do not know this utility function.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67050" y="87732"/>
            <a:ext cx="6076949" cy="1323439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Problem 1 (Interactive Regret Minimization): </a:t>
            </a:r>
            <a:r>
              <a:rPr lang="en-US" sz="2000" dirty="0"/>
              <a:t>Given a set D, we want to ask a number of questions to Alice and return an apartment such that Alice’s regret ratio is at most </a:t>
            </a:r>
            <a:r>
              <a:rPr lang="en-US" sz="2000" dirty="0">
                <a:sym typeface="Symbol" panose="05050102010706020507" pitchFamily="18" charset="2"/>
              </a:rPr>
              <a:t></a:t>
            </a:r>
            <a:r>
              <a:rPr lang="en-US" sz="2000" dirty="0"/>
              <a:t>. 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548213" y="3573016"/>
            <a:ext cx="687029" cy="1966250"/>
            <a:chOff x="1004651" y="3429000"/>
            <a:chExt cx="687029" cy="1966250"/>
          </a:xfrm>
        </p:grpSpPr>
        <p:sp>
          <p:nvSpPr>
            <p:cNvPr id="13" name="Oval 12"/>
            <p:cNvSpPr/>
            <p:nvPr/>
          </p:nvSpPr>
          <p:spPr bwMode="auto">
            <a:xfrm>
              <a:off x="1043608" y="3429000"/>
              <a:ext cx="648072" cy="648072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  <p:cxnSp>
          <p:nvCxnSpPr>
            <p:cNvPr id="17" name="Straight Connector 16"/>
            <p:cNvCxnSpPr>
              <a:stCxn id="13" idx="4"/>
            </p:cNvCxnSpPr>
            <p:nvPr/>
          </p:nvCxnSpPr>
          <p:spPr bwMode="auto">
            <a:xfrm flipH="1">
              <a:off x="1331640" y="4077072"/>
              <a:ext cx="36004" cy="93610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>
              <a:stCxn id="13" idx="4"/>
            </p:cNvCxnSpPr>
            <p:nvPr/>
          </p:nvCxnSpPr>
          <p:spPr bwMode="auto">
            <a:xfrm flipH="1">
              <a:off x="1043608" y="4077072"/>
              <a:ext cx="324036" cy="28803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>
              <a:stCxn id="13" idx="4"/>
            </p:cNvCxnSpPr>
            <p:nvPr/>
          </p:nvCxnSpPr>
          <p:spPr bwMode="auto">
            <a:xfrm>
              <a:off x="1367644" y="4077072"/>
              <a:ext cx="324036" cy="28803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/>
            <p:nvPr/>
          </p:nvCxnSpPr>
          <p:spPr bwMode="auto">
            <a:xfrm flipH="1">
              <a:off x="1004651" y="4963202"/>
              <a:ext cx="324036" cy="43204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1328687" y="4963202"/>
              <a:ext cx="324036" cy="36004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4" name="TextBox 53"/>
          <p:cNvSpPr txBox="1"/>
          <p:nvPr/>
        </p:nvSpPr>
        <p:spPr>
          <a:xfrm>
            <a:off x="323528" y="5738128"/>
            <a:ext cx="656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Alice</a:t>
            </a:r>
          </a:p>
        </p:txBody>
      </p:sp>
      <p:graphicFrame>
        <p:nvGraphicFramePr>
          <p:cNvPr id="55" name="Content Placeholder 6"/>
          <p:cNvGraphicFramePr>
            <a:graphicFrameLocks noGrp="1"/>
          </p:cNvGraphicFramePr>
          <p:nvPr>
            <p:ph idx="1"/>
          </p:nvPr>
        </p:nvGraphicFramePr>
        <p:xfrm>
          <a:off x="5568034" y="3245759"/>
          <a:ext cx="2809797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78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59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Apartment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5292080" y="3078028"/>
            <a:ext cx="359394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924628" y="3963799"/>
            <a:ext cx="2505429" cy="1323439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Which one is better?</a:t>
            </a:r>
          </a:p>
          <a:p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/>
              <a:t>p</a:t>
            </a:r>
            <a:r>
              <a:rPr lang="en-US" sz="2000" baseline="-25000" dirty="0"/>
              <a:t>4</a:t>
            </a:r>
          </a:p>
          <a:p>
            <a:pPr marL="457200" indent="-457200">
              <a:buAutoNum type="arabicPeriod"/>
            </a:pPr>
            <a:r>
              <a:rPr lang="en-US" sz="2000" dirty="0"/>
              <a:t>p</a:t>
            </a:r>
            <a:r>
              <a:rPr lang="en-US" sz="2000" baseline="-25000" dirty="0"/>
              <a:t>5</a:t>
            </a:r>
          </a:p>
        </p:txBody>
      </p:sp>
      <p:sp>
        <p:nvSpPr>
          <p:cNvPr id="58" name="Right Arrow 57"/>
          <p:cNvSpPr/>
          <p:nvPr/>
        </p:nvSpPr>
        <p:spPr bwMode="auto">
          <a:xfrm rot="10800000">
            <a:off x="1835696" y="4077072"/>
            <a:ext cx="677538" cy="548446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59" name="Right Arrow 58"/>
          <p:cNvSpPr/>
          <p:nvPr/>
        </p:nvSpPr>
        <p:spPr bwMode="auto">
          <a:xfrm>
            <a:off x="1864227" y="4882969"/>
            <a:ext cx="677538" cy="548446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16419" y="5290661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4</a:t>
            </a:r>
          </a:p>
        </p:txBody>
      </p:sp>
      <p:sp>
        <p:nvSpPr>
          <p:cNvPr id="61" name="AutoShape 5"/>
          <p:cNvSpPr>
            <a:spLocks noChangeArrowheads="1"/>
          </p:cNvSpPr>
          <p:nvPr/>
        </p:nvSpPr>
        <p:spPr bwMode="auto">
          <a:xfrm>
            <a:off x="2542095" y="5720737"/>
            <a:ext cx="3025939" cy="969942"/>
          </a:xfrm>
          <a:prstGeom prst="wedgeRoundRectCallout">
            <a:avLst>
              <a:gd name="adj1" fmla="val -58787"/>
              <a:gd name="adj2" fmla="val -5303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After this round,</a:t>
            </a:r>
            <a:br>
              <a:rPr lang="en-US" altLang="zh-TW" sz="1800" dirty="0"/>
            </a:br>
            <a:r>
              <a:rPr lang="en-US" altLang="zh-TW" sz="1800" dirty="0"/>
              <a:t>we understand Alice’s preference much better.</a:t>
            </a:r>
            <a:endParaRPr kumimoji="0" lang="en-US" altLang="zh-TW" sz="1800" dirty="0"/>
          </a:p>
        </p:txBody>
      </p:sp>
      <p:sp>
        <p:nvSpPr>
          <p:cNvPr id="24" name="AutoShape 5"/>
          <p:cNvSpPr>
            <a:spLocks noChangeArrowheads="1"/>
          </p:cNvSpPr>
          <p:nvPr/>
        </p:nvSpPr>
        <p:spPr bwMode="auto">
          <a:xfrm>
            <a:off x="5792721" y="5183084"/>
            <a:ext cx="3025939" cy="1414267"/>
          </a:xfrm>
          <a:prstGeom prst="wedgeRoundRectCallout">
            <a:avLst>
              <a:gd name="adj1" fmla="val -62064"/>
              <a:gd name="adj2" fmla="val 4350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With more rounds/questions, we could know Alice’s preference more.</a:t>
            </a:r>
            <a:endParaRPr kumimoji="0" lang="en-US" altLang="zh-TW" sz="1800" dirty="0"/>
          </a:p>
        </p:txBody>
      </p:sp>
      <p:sp>
        <p:nvSpPr>
          <p:cNvPr id="25" name="TextBox 24"/>
          <p:cNvSpPr txBox="1"/>
          <p:nvPr/>
        </p:nvSpPr>
        <p:spPr>
          <a:xfrm>
            <a:off x="3207933" y="1453805"/>
            <a:ext cx="5781284" cy="163121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Problem 2 (Maximum Utility Point Determination): </a:t>
            </a:r>
            <a:r>
              <a:rPr lang="en-US" sz="2000" dirty="0"/>
              <a:t>Given a set D, we want to ask a number of questions to Alice and return an apartment such that this apartment is Alice’s maximum utility point in D.</a:t>
            </a:r>
          </a:p>
        </p:txBody>
      </p:sp>
    </p:spTree>
    <p:extLst>
      <p:ext uri="{BB962C8B-B14F-4D97-AF65-F5344CB8AC3E}">
        <p14:creationId xmlns:p14="http://schemas.microsoft.com/office/powerpoint/2010/main" val="117607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50" name="TextBox 49"/>
          <p:cNvSpPr txBox="1"/>
          <p:nvPr/>
        </p:nvSpPr>
        <p:spPr>
          <a:xfrm>
            <a:off x="3067050" y="87732"/>
            <a:ext cx="6000750" cy="1323439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Problem 1 (Interactive Regret Minimization): </a:t>
            </a:r>
            <a:r>
              <a:rPr lang="en-US" sz="2000" dirty="0"/>
              <a:t>Given a set D, we want to ask a number of questions to Alice and return an apartment such that Alice’s regret ratio is at most </a:t>
            </a:r>
            <a:r>
              <a:rPr lang="en-US" sz="2000" dirty="0">
                <a:sym typeface="Symbol" panose="05050102010706020507" pitchFamily="18" charset="2"/>
              </a:rPr>
              <a:t></a:t>
            </a:r>
            <a:r>
              <a:rPr lang="en-US" sz="2000" dirty="0"/>
              <a:t>.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07933" y="1453805"/>
            <a:ext cx="5781284" cy="163121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Problem 2 (Maximum Utility Point Determination): </a:t>
            </a:r>
            <a:r>
              <a:rPr lang="en-US" sz="2000" dirty="0"/>
              <a:t>Given a set D, we want to ask a number of questions to Alice and return an apartment such that this apartment is Alice’s maximum utility point in 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3018"/>
            <a:ext cx="8532440" cy="992051"/>
          </a:xfrm>
        </p:spPr>
        <p:txBody>
          <a:bodyPr/>
          <a:lstStyle/>
          <a:p>
            <a:r>
              <a:rPr lang="en-US" sz="2400" dirty="0"/>
              <a:t>Contributions</a:t>
            </a:r>
          </a:p>
          <a:p>
            <a:pPr lvl="1"/>
            <a:r>
              <a:rPr lang="en-US" sz="2400" dirty="0"/>
              <a:t>Problem Complexity</a:t>
            </a:r>
          </a:p>
          <a:p>
            <a:pPr lvl="2"/>
            <a:r>
              <a:rPr lang="en-US" sz="2000" dirty="0"/>
              <a:t>We show the lower bound of the number of questions required for problem “Maximum Utility Point Determination”</a:t>
            </a:r>
            <a:endParaRPr lang="en-US" sz="2400" dirty="0"/>
          </a:p>
          <a:p>
            <a:pPr lvl="2"/>
            <a:endParaRPr lang="en-US" sz="16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0" y="4381165"/>
            <a:ext cx="8669341" cy="992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sz="2400" kern="0" dirty="0"/>
              <a:t>Algorithm</a:t>
            </a:r>
          </a:p>
          <a:p>
            <a:pPr lvl="2"/>
            <a:r>
              <a:rPr lang="en-US" sz="2000" kern="0" dirty="0"/>
              <a:t>When there are 2 attributes, we propose 2 algorithms called Median and Hull which are asymptotically optimal in terms of the number of questions asked</a:t>
            </a:r>
          </a:p>
          <a:p>
            <a:pPr lvl="2"/>
            <a:r>
              <a:rPr lang="en-US" sz="2000" kern="0" dirty="0"/>
              <a:t>When there are d attributes where d ≥ 2, we propose an algorithm called UH (Utility Hyperplane) with provable guarantee</a:t>
            </a:r>
          </a:p>
          <a:p>
            <a:pPr lvl="1"/>
            <a:endParaRPr lang="en-US" sz="2400" kern="0" dirty="0"/>
          </a:p>
          <a:p>
            <a:pPr lvl="2"/>
            <a:endParaRPr lang="en-US" sz="1600" kern="0" dirty="0"/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2771800" y="4156983"/>
            <a:ext cx="5648919" cy="678034"/>
          </a:xfrm>
          <a:prstGeom prst="wedgeRoundRectCallout">
            <a:avLst>
              <a:gd name="adj1" fmla="val -66377"/>
              <a:gd name="adj2" fmla="val -4743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solidFill>
                  <a:schemeClr val="tx2"/>
                </a:solidFill>
              </a:rPr>
              <a:t>Theorem: </a:t>
            </a:r>
            <a:r>
              <a:rPr lang="en-US" altLang="zh-TW" sz="1800" dirty="0"/>
              <a:t>The total number of questions required is </a:t>
            </a:r>
            <a:r>
              <a:rPr lang="en-US" altLang="zh-TW" sz="1800" dirty="0">
                <a:sym typeface="Symbol" panose="05050102010706020507" pitchFamily="18" charset="2"/>
              </a:rPr>
              <a:t></a:t>
            </a:r>
            <a:r>
              <a:rPr lang="en-US" altLang="zh-TW" sz="1800" dirty="0"/>
              <a:t>(log n) where n is the total number of points. </a:t>
            </a:r>
            <a:endParaRPr kumimoji="0" lang="en-US" altLang="zh-TW" sz="1800" baseline="-25000" dirty="0"/>
          </a:p>
        </p:txBody>
      </p:sp>
    </p:spTree>
    <p:extLst>
      <p:ext uri="{BB962C8B-B14F-4D97-AF65-F5344CB8AC3E}">
        <p14:creationId xmlns:p14="http://schemas.microsoft.com/office/powerpoint/2010/main" val="1975084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build="p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Problem Definition</a:t>
            </a:r>
          </a:p>
          <a:p>
            <a:r>
              <a:rPr lang="en-US" dirty="0"/>
              <a:t>Algorithm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Experiment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Demo System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Conclusion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544A-08A4-4950-9A75-7A8D4E01F8B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9368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17713"/>
            <a:ext cx="8487544" cy="4114800"/>
          </a:xfrm>
        </p:spPr>
        <p:txBody>
          <a:bodyPr/>
          <a:lstStyle/>
          <a:p>
            <a:r>
              <a:rPr lang="en-US" dirty="0"/>
              <a:t>When there are 2 dimensions</a:t>
            </a:r>
          </a:p>
          <a:p>
            <a:pPr lvl="1"/>
            <a:r>
              <a:rPr lang="en-US" dirty="0"/>
              <a:t>Median </a:t>
            </a:r>
          </a:p>
          <a:p>
            <a:pPr lvl="1"/>
            <a:r>
              <a:rPr lang="en-US" dirty="0"/>
              <a:t>Hull</a:t>
            </a:r>
          </a:p>
          <a:p>
            <a:r>
              <a:rPr lang="en-US" dirty="0"/>
              <a:t>When there are d dimensions where d ≥ 2,</a:t>
            </a:r>
          </a:p>
          <a:p>
            <a:pPr lvl="1"/>
            <a:r>
              <a:rPr lang="en-US" dirty="0"/>
              <a:t>UH (Utility Hyperplane)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6" name="Right Arrow 5"/>
          <p:cNvSpPr/>
          <p:nvPr/>
        </p:nvSpPr>
        <p:spPr bwMode="auto">
          <a:xfrm>
            <a:off x="611560" y="2708920"/>
            <a:ext cx="360040" cy="433285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223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Median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 </a:t>
            </a:r>
          </a:p>
          <a:p>
            <a:pPr lvl="1"/>
            <a:r>
              <a:rPr lang="en-US" dirty="0"/>
              <a:t>Use a binary search approach to find the maximum utility point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1002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Median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7004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15</a:t>
            </a:fld>
            <a:endParaRPr lang="en-US" altLang="zh-TW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/>
        </p:nvGraphicFramePr>
        <p:xfrm>
          <a:off x="5568034" y="3245759"/>
          <a:ext cx="2809797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78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59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Apartment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92080" y="3078028"/>
            <a:ext cx="359394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149785" y="3445634"/>
            <a:ext cx="3430699" cy="3246637"/>
            <a:chOff x="262518" y="2348880"/>
            <a:chExt cx="3430699" cy="3246637"/>
          </a:xfrm>
        </p:grpSpPr>
        <p:cxnSp>
          <p:nvCxnSpPr>
            <p:cNvPr id="9" name="Straight Arrow Connector 8"/>
            <p:cNvCxnSpPr/>
            <p:nvPr/>
          </p:nvCxnSpPr>
          <p:spPr bwMode="auto">
            <a:xfrm flipV="1">
              <a:off x="611560" y="5154177"/>
              <a:ext cx="2880320" cy="301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V="1">
              <a:off x="611560" y="2636912"/>
              <a:ext cx="0" cy="252028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TextBox 11"/>
            <p:cNvSpPr txBox="1"/>
            <p:nvPr/>
          </p:nvSpPr>
          <p:spPr>
            <a:xfrm>
              <a:off x="3290543" y="5226185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62518" y="2348880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2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539552" y="3006020"/>
              <a:ext cx="144016" cy="14401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2915816" y="5082169"/>
              <a:ext cx="144016" cy="14401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960603" y="3006020"/>
              <a:ext cx="144016" cy="14401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1780985" y="3272780"/>
              <a:ext cx="144016" cy="14401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2411760" y="3831906"/>
              <a:ext cx="144016" cy="14401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2915816" y="4511280"/>
              <a:ext cx="144016" cy="14401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71648" y="2674146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baseline="-25000" dirty="0"/>
                <a:t>1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37931" y="2730536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baseline="-25000" dirty="0"/>
                <a:t>2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879764" y="2935961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baseline="-25000" dirty="0"/>
                <a:t>3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85150" y="3619992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baseline="-25000" dirty="0"/>
                <a:t>4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009391" y="4262889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baseline="-25000" dirty="0"/>
                <a:t>5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046490" y="4794690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baseline="-25000" dirty="0"/>
                <a:t>6</a:t>
              </a: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560643" y="3073010"/>
              <a:ext cx="483682" cy="1287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Connector 29"/>
            <p:cNvCxnSpPr>
              <a:endCxn id="17" idx="1"/>
            </p:cNvCxnSpPr>
            <p:nvPr/>
          </p:nvCxnSpPr>
          <p:spPr bwMode="auto">
            <a:xfrm>
              <a:off x="1044325" y="3066180"/>
              <a:ext cx="757751" cy="22769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Connector 31"/>
            <p:cNvCxnSpPr>
              <a:stCxn id="17" idx="0"/>
              <a:endCxn id="18" idx="0"/>
            </p:cNvCxnSpPr>
            <p:nvPr/>
          </p:nvCxnSpPr>
          <p:spPr bwMode="auto">
            <a:xfrm>
              <a:off x="1852993" y="3272780"/>
              <a:ext cx="630775" cy="55912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Straight Connector 33"/>
            <p:cNvCxnSpPr>
              <a:stCxn id="18" idx="7"/>
              <a:endCxn id="19" idx="0"/>
            </p:cNvCxnSpPr>
            <p:nvPr/>
          </p:nvCxnSpPr>
          <p:spPr bwMode="auto">
            <a:xfrm>
              <a:off x="2534685" y="3852997"/>
              <a:ext cx="453139" cy="65828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3009858" y="4634205"/>
              <a:ext cx="0" cy="46905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8" name="TextBox 37"/>
          <p:cNvSpPr txBox="1"/>
          <p:nvPr/>
        </p:nvSpPr>
        <p:spPr>
          <a:xfrm>
            <a:off x="351122" y="1412776"/>
            <a:ext cx="838691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Step 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72540" y="1801202"/>
            <a:ext cx="4719540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Sort all apartments in a clockwise direction.</a:t>
            </a:r>
          </a:p>
        </p:txBody>
      </p:sp>
      <p:sp>
        <p:nvSpPr>
          <p:cNvPr id="40" name="AutoShape 5"/>
          <p:cNvSpPr>
            <a:spLocks noChangeArrowheads="1"/>
          </p:cNvSpPr>
          <p:nvPr/>
        </p:nvSpPr>
        <p:spPr bwMode="auto">
          <a:xfrm>
            <a:off x="5868144" y="1722661"/>
            <a:ext cx="2694139" cy="478376"/>
          </a:xfrm>
          <a:prstGeom prst="wedgeRoundRectCallout">
            <a:avLst>
              <a:gd name="adj1" fmla="val -71361"/>
              <a:gd name="adj2" fmla="val -438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p</a:t>
            </a:r>
            <a:r>
              <a:rPr lang="en-US" altLang="zh-TW" sz="1800" baseline="-25000" dirty="0"/>
              <a:t>1</a:t>
            </a:r>
            <a:r>
              <a:rPr lang="en-US" altLang="zh-TW" sz="1800" dirty="0"/>
              <a:t>, p</a:t>
            </a:r>
            <a:r>
              <a:rPr lang="en-US" altLang="zh-TW" sz="1800" baseline="-25000" dirty="0"/>
              <a:t>2</a:t>
            </a:r>
            <a:r>
              <a:rPr lang="en-US" altLang="zh-TW" sz="1800" dirty="0"/>
              <a:t>, p</a:t>
            </a:r>
            <a:r>
              <a:rPr lang="en-US" altLang="zh-TW" sz="1800" baseline="-25000" dirty="0"/>
              <a:t>3</a:t>
            </a:r>
            <a:r>
              <a:rPr lang="en-US" altLang="zh-TW" sz="1800" dirty="0"/>
              <a:t>, p</a:t>
            </a:r>
            <a:r>
              <a:rPr lang="en-US" altLang="zh-TW" sz="1800" baseline="-25000" dirty="0"/>
              <a:t>4</a:t>
            </a:r>
            <a:r>
              <a:rPr lang="en-US" altLang="zh-TW" sz="1800" dirty="0"/>
              <a:t>, p</a:t>
            </a:r>
            <a:r>
              <a:rPr lang="en-US" altLang="zh-TW" sz="1800" baseline="-25000" dirty="0"/>
              <a:t>5</a:t>
            </a:r>
            <a:r>
              <a:rPr lang="en-US" altLang="zh-TW" sz="1800" dirty="0"/>
              <a:t>, p</a:t>
            </a:r>
            <a:r>
              <a:rPr lang="en-US" altLang="zh-TW" sz="1800" baseline="-25000" dirty="0"/>
              <a:t>6</a:t>
            </a:r>
            <a:endParaRPr kumimoji="0" lang="en-US" altLang="zh-TW" sz="180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2465916" y="65905"/>
            <a:ext cx="6688014" cy="1323439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“Peak” Lemma: </a:t>
            </a:r>
            <a:r>
              <a:rPr lang="en-US" sz="2000" dirty="0"/>
              <a:t>Consider a utility function f</a:t>
            </a:r>
            <a:br>
              <a:rPr lang="en-US" sz="2000" dirty="0"/>
            </a:br>
            <a:r>
              <a:rPr lang="en-US" sz="2000" dirty="0"/>
              <a:t>(e.g., Alice’s utility function). Let p</a:t>
            </a:r>
            <a:r>
              <a:rPr lang="en-US" sz="2000" baseline="-25000" dirty="0"/>
              <a:t>i</a:t>
            </a:r>
            <a:r>
              <a:rPr lang="en-US" sz="2000" dirty="0"/>
              <a:t> be the maximum utility point. </a:t>
            </a:r>
            <a:br>
              <a:rPr lang="en-US" sz="2000" dirty="0"/>
            </a:br>
            <a:r>
              <a:rPr lang="en-US" sz="2000" dirty="0"/>
              <a:t>f(p</a:t>
            </a:r>
            <a:r>
              <a:rPr lang="en-US" sz="2000" baseline="-25000" dirty="0"/>
              <a:t>1</a:t>
            </a:r>
            <a:r>
              <a:rPr lang="en-US" sz="2000" dirty="0"/>
              <a:t>) ≤ f(p</a:t>
            </a:r>
            <a:r>
              <a:rPr lang="en-US" sz="2000" baseline="-25000" dirty="0"/>
              <a:t>2</a:t>
            </a:r>
            <a:r>
              <a:rPr lang="en-US" sz="2000" dirty="0"/>
              <a:t>) ≤ … ≤ f(p</a:t>
            </a:r>
            <a:r>
              <a:rPr lang="en-US" sz="2000" baseline="-25000" dirty="0"/>
              <a:t>i-1</a:t>
            </a:r>
            <a:r>
              <a:rPr lang="en-US" sz="2000" dirty="0"/>
              <a:t>) ≤ f(p</a:t>
            </a:r>
            <a:r>
              <a:rPr lang="en-US" sz="2000" baseline="-25000" dirty="0"/>
              <a:t>i</a:t>
            </a:r>
            <a:r>
              <a:rPr lang="en-US" sz="2000" dirty="0"/>
              <a:t>) ≥ f(p</a:t>
            </a:r>
            <a:r>
              <a:rPr lang="en-US" sz="2000" baseline="-25000" dirty="0"/>
              <a:t>i+1</a:t>
            </a:r>
            <a:r>
              <a:rPr lang="en-US" sz="2000" dirty="0"/>
              <a:t>) ≥… ≥f(p</a:t>
            </a:r>
            <a:r>
              <a:rPr lang="en-US" sz="2000" baseline="-25000" dirty="0"/>
              <a:t>6</a:t>
            </a:r>
            <a:r>
              <a:rPr lang="en-US" sz="2000" dirty="0"/>
              <a:t>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8306162" y="3213624"/>
            <a:ext cx="830805" cy="3033697"/>
            <a:chOff x="8306162" y="3213624"/>
            <a:chExt cx="830805" cy="3033697"/>
          </a:xfrm>
        </p:grpSpPr>
        <p:sp>
          <p:nvSpPr>
            <p:cNvPr id="51" name="TextBox 50"/>
            <p:cNvSpPr txBox="1"/>
            <p:nvPr/>
          </p:nvSpPr>
          <p:spPr>
            <a:xfrm>
              <a:off x="8306162" y="3213624"/>
              <a:ext cx="830805" cy="400110"/>
            </a:xfrm>
            <a:prstGeom prst="rect">
              <a:avLst/>
            </a:prstGeom>
            <a:solidFill>
              <a:srgbClr val="FFCCFF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Utility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451297" y="3593775"/>
              <a:ext cx="534377" cy="40011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0.7</a:t>
              </a:r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8434665" y="4012341"/>
              <a:ext cx="696626" cy="2234980"/>
              <a:chOff x="8434665" y="4012341"/>
              <a:chExt cx="696626" cy="223498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8434665" y="4012341"/>
                <a:ext cx="673839" cy="40011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0.76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8451297" y="4410948"/>
                <a:ext cx="679994" cy="40011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0.81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8451297" y="4750848"/>
                <a:ext cx="679994" cy="40011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0.69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8451297" y="5132567"/>
                <a:ext cx="679994" cy="40011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0.44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8469655" y="5464019"/>
                <a:ext cx="540533" cy="40011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0.3</a:t>
                </a: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8453674" y="5847211"/>
                <a:ext cx="394660" cy="40011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…</a:t>
                </a:r>
              </a:p>
            </p:txBody>
          </p:sp>
        </p:grpSp>
      </p:grpSp>
      <p:sp>
        <p:nvSpPr>
          <p:cNvPr id="61" name="AutoShape 5"/>
          <p:cNvSpPr>
            <a:spLocks noChangeArrowheads="1"/>
          </p:cNvSpPr>
          <p:nvPr/>
        </p:nvSpPr>
        <p:spPr bwMode="auto">
          <a:xfrm>
            <a:off x="3039649" y="1449919"/>
            <a:ext cx="5769970" cy="386160"/>
          </a:xfrm>
          <a:prstGeom prst="wedgeRoundRectCallout">
            <a:avLst>
              <a:gd name="adj1" fmla="val -44439"/>
              <a:gd name="adj2" fmla="val -7282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/>
              <a:t>f(p</a:t>
            </a:r>
            <a:r>
              <a:rPr lang="en-US" sz="1800" baseline="-25000" dirty="0"/>
              <a:t>1</a:t>
            </a:r>
            <a:r>
              <a:rPr lang="en-US" sz="1800" dirty="0"/>
              <a:t>) ≤ f(p</a:t>
            </a:r>
            <a:r>
              <a:rPr lang="en-US" sz="1800" baseline="-25000" dirty="0"/>
              <a:t>2</a:t>
            </a:r>
            <a:r>
              <a:rPr lang="en-US" sz="1800" dirty="0"/>
              <a:t>) ≤ f(p</a:t>
            </a:r>
            <a:r>
              <a:rPr lang="en-US" sz="1800" baseline="-25000" dirty="0"/>
              <a:t>3</a:t>
            </a:r>
            <a:r>
              <a:rPr lang="en-US" sz="1800" dirty="0"/>
              <a:t>) ≥ f(p</a:t>
            </a:r>
            <a:r>
              <a:rPr lang="en-US" sz="1800" baseline="-25000" dirty="0"/>
              <a:t>4</a:t>
            </a:r>
            <a:r>
              <a:rPr lang="en-US" sz="1800" dirty="0"/>
              <a:t>) ≥ f(p</a:t>
            </a:r>
            <a:r>
              <a:rPr lang="en-US" sz="1800" baseline="-25000" dirty="0"/>
              <a:t>5</a:t>
            </a:r>
            <a:r>
              <a:rPr lang="en-US" sz="1800" dirty="0"/>
              <a:t>) ≥f(p</a:t>
            </a:r>
            <a:r>
              <a:rPr lang="en-US" sz="1800" baseline="-25000" dirty="0"/>
              <a:t>6</a:t>
            </a:r>
            <a:r>
              <a:rPr lang="en-US" sz="1800" dirty="0"/>
              <a:t>)</a:t>
            </a:r>
            <a:endParaRPr kumimoji="0" lang="en-US" altLang="zh-TW" sz="1800" baseline="-25000" dirty="0"/>
          </a:p>
        </p:txBody>
      </p:sp>
    </p:spTree>
    <p:extLst>
      <p:ext uri="{BB962C8B-B14F-4D97-AF65-F5344CB8AC3E}">
        <p14:creationId xmlns:p14="http://schemas.microsoft.com/office/powerpoint/2010/main" val="96533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4" grpId="0" animBg="1"/>
      <p:bldP spid="6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Median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7004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16</a:t>
            </a:fld>
            <a:endParaRPr lang="en-US" altLang="zh-TW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/>
        </p:nvGraphicFramePr>
        <p:xfrm>
          <a:off x="5568034" y="3245759"/>
          <a:ext cx="2809797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78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59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Apartment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92080" y="3078028"/>
            <a:ext cx="359394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149785" y="3445634"/>
            <a:ext cx="3430699" cy="3246637"/>
            <a:chOff x="262518" y="2348880"/>
            <a:chExt cx="3430699" cy="3246637"/>
          </a:xfrm>
        </p:grpSpPr>
        <p:cxnSp>
          <p:nvCxnSpPr>
            <p:cNvPr id="9" name="Straight Arrow Connector 8"/>
            <p:cNvCxnSpPr/>
            <p:nvPr/>
          </p:nvCxnSpPr>
          <p:spPr bwMode="auto">
            <a:xfrm flipV="1">
              <a:off x="611560" y="5154177"/>
              <a:ext cx="2880320" cy="301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V="1">
              <a:off x="611560" y="2636912"/>
              <a:ext cx="0" cy="252028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TextBox 11"/>
            <p:cNvSpPr txBox="1"/>
            <p:nvPr/>
          </p:nvSpPr>
          <p:spPr>
            <a:xfrm>
              <a:off x="3290543" y="5226185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62518" y="2348880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baseline="-25000" dirty="0"/>
                <a:t>2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539552" y="3006020"/>
              <a:ext cx="144016" cy="14401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2915816" y="5082169"/>
              <a:ext cx="144016" cy="14401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960603" y="3006020"/>
              <a:ext cx="144016" cy="14401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1780985" y="3272780"/>
              <a:ext cx="144016" cy="14401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2411760" y="3831906"/>
              <a:ext cx="144016" cy="14401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2915816" y="4511280"/>
              <a:ext cx="144016" cy="14401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71648" y="2674146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baseline="-25000" dirty="0"/>
                <a:t>1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37931" y="2730536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baseline="-25000" dirty="0"/>
                <a:t>2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879764" y="2935961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baseline="-25000" dirty="0"/>
                <a:t>3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85150" y="3619992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baseline="-25000" dirty="0"/>
                <a:t>4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009391" y="4262889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baseline="-25000" dirty="0"/>
                <a:t>5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046490" y="4794690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baseline="-25000" dirty="0"/>
                <a:t>6</a:t>
              </a: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560643" y="3073010"/>
              <a:ext cx="483682" cy="1287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Connector 29"/>
            <p:cNvCxnSpPr>
              <a:endCxn id="17" idx="1"/>
            </p:cNvCxnSpPr>
            <p:nvPr/>
          </p:nvCxnSpPr>
          <p:spPr bwMode="auto">
            <a:xfrm>
              <a:off x="1044325" y="3066180"/>
              <a:ext cx="757751" cy="22769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Connector 31"/>
            <p:cNvCxnSpPr>
              <a:stCxn id="17" idx="0"/>
              <a:endCxn id="18" idx="0"/>
            </p:cNvCxnSpPr>
            <p:nvPr/>
          </p:nvCxnSpPr>
          <p:spPr bwMode="auto">
            <a:xfrm>
              <a:off x="1852993" y="3272780"/>
              <a:ext cx="630775" cy="55912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Straight Connector 33"/>
            <p:cNvCxnSpPr>
              <a:stCxn id="18" idx="7"/>
              <a:endCxn id="19" idx="0"/>
            </p:cNvCxnSpPr>
            <p:nvPr/>
          </p:nvCxnSpPr>
          <p:spPr bwMode="auto">
            <a:xfrm>
              <a:off x="2534685" y="3852997"/>
              <a:ext cx="453139" cy="65828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3009858" y="4634205"/>
              <a:ext cx="0" cy="46905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8" name="TextBox 37"/>
          <p:cNvSpPr txBox="1"/>
          <p:nvPr/>
        </p:nvSpPr>
        <p:spPr>
          <a:xfrm>
            <a:off x="351122" y="1412776"/>
            <a:ext cx="838691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Step 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72540" y="1801202"/>
            <a:ext cx="4719540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Sort all apartments in a clockwise direction.</a:t>
            </a:r>
          </a:p>
        </p:txBody>
      </p:sp>
      <p:sp>
        <p:nvSpPr>
          <p:cNvPr id="40" name="AutoShape 5"/>
          <p:cNvSpPr>
            <a:spLocks noChangeArrowheads="1"/>
          </p:cNvSpPr>
          <p:nvPr/>
        </p:nvSpPr>
        <p:spPr bwMode="auto">
          <a:xfrm>
            <a:off x="5868144" y="1722661"/>
            <a:ext cx="2694139" cy="478376"/>
          </a:xfrm>
          <a:prstGeom prst="wedgeRoundRectCallout">
            <a:avLst>
              <a:gd name="adj1" fmla="val -71361"/>
              <a:gd name="adj2" fmla="val -438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p</a:t>
            </a:r>
            <a:r>
              <a:rPr lang="en-US" altLang="zh-TW" sz="1800" baseline="-25000" dirty="0"/>
              <a:t>1</a:t>
            </a:r>
            <a:r>
              <a:rPr lang="en-US" altLang="zh-TW" sz="1800" dirty="0"/>
              <a:t>, p</a:t>
            </a:r>
            <a:r>
              <a:rPr lang="en-US" altLang="zh-TW" sz="1800" baseline="-25000" dirty="0"/>
              <a:t>2</a:t>
            </a:r>
            <a:r>
              <a:rPr lang="en-US" altLang="zh-TW" sz="1800" dirty="0"/>
              <a:t>, p</a:t>
            </a:r>
            <a:r>
              <a:rPr lang="en-US" altLang="zh-TW" sz="1800" baseline="-25000" dirty="0"/>
              <a:t>3</a:t>
            </a:r>
            <a:r>
              <a:rPr lang="en-US" altLang="zh-TW" sz="1800" dirty="0"/>
              <a:t>, p</a:t>
            </a:r>
            <a:r>
              <a:rPr lang="en-US" altLang="zh-TW" sz="1800" baseline="-25000" dirty="0"/>
              <a:t>4</a:t>
            </a:r>
            <a:r>
              <a:rPr lang="en-US" altLang="zh-TW" sz="1800" dirty="0"/>
              <a:t>, p</a:t>
            </a:r>
            <a:r>
              <a:rPr lang="en-US" altLang="zh-TW" sz="1800" baseline="-25000" dirty="0"/>
              <a:t>5</a:t>
            </a:r>
            <a:r>
              <a:rPr lang="en-US" altLang="zh-TW" sz="1800" dirty="0"/>
              <a:t>, p</a:t>
            </a:r>
            <a:r>
              <a:rPr lang="en-US" altLang="zh-TW" sz="1800" baseline="-25000" dirty="0"/>
              <a:t>6</a:t>
            </a:r>
            <a:endParaRPr kumimoji="0" lang="en-US" altLang="zh-TW" sz="1800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329456" y="2215832"/>
            <a:ext cx="838691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Step 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2540" y="2606255"/>
            <a:ext cx="5511628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Create a candidate list L = &lt;p</a:t>
            </a:r>
            <a:r>
              <a:rPr lang="en-US" baseline="-25000" dirty="0"/>
              <a:t>1</a:t>
            </a:r>
            <a:r>
              <a:rPr lang="en-US" dirty="0"/>
              <a:t>, p</a:t>
            </a:r>
            <a:r>
              <a:rPr lang="en-US" baseline="-25000" dirty="0"/>
              <a:t>2</a:t>
            </a:r>
            <a:r>
              <a:rPr lang="en-US" dirty="0"/>
              <a:t>, p</a:t>
            </a:r>
            <a:r>
              <a:rPr lang="en-US" baseline="-25000" dirty="0"/>
              <a:t>3</a:t>
            </a:r>
            <a:r>
              <a:rPr lang="en-US" dirty="0"/>
              <a:t>, p</a:t>
            </a:r>
            <a:r>
              <a:rPr lang="en-US" baseline="-25000" dirty="0"/>
              <a:t>4</a:t>
            </a:r>
            <a:r>
              <a:rPr lang="en-US" dirty="0"/>
              <a:t>, p</a:t>
            </a:r>
            <a:r>
              <a:rPr lang="en-US" baseline="-25000" dirty="0"/>
              <a:t>5</a:t>
            </a:r>
            <a:r>
              <a:rPr lang="en-US" dirty="0"/>
              <a:t>, p</a:t>
            </a:r>
            <a:r>
              <a:rPr lang="en-US" baseline="-25000" dirty="0"/>
              <a:t>6</a:t>
            </a:r>
            <a:r>
              <a:rPr lang="en-US" dirty="0"/>
              <a:t>&gt;</a:t>
            </a:r>
          </a:p>
        </p:txBody>
      </p:sp>
      <p:sp>
        <p:nvSpPr>
          <p:cNvPr id="43" name="Oval 42"/>
          <p:cNvSpPr/>
          <p:nvPr/>
        </p:nvSpPr>
        <p:spPr bwMode="auto">
          <a:xfrm>
            <a:off x="1353831" y="3922642"/>
            <a:ext cx="879487" cy="726267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52318" y="3002684"/>
            <a:ext cx="5511628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Find the 2 apartments in the “middle” of the list.</a:t>
            </a:r>
          </a:p>
        </p:txBody>
      </p:sp>
      <p:sp>
        <p:nvSpPr>
          <p:cNvPr id="46" name="Oval 45"/>
          <p:cNvSpPr/>
          <p:nvPr/>
        </p:nvSpPr>
        <p:spPr bwMode="auto">
          <a:xfrm>
            <a:off x="2047632" y="4607151"/>
            <a:ext cx="879487" cy="726267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3518" y="3399584"/>
            <a:ext cx="5511628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Show these 2 apartments to Alice</a:t>
            </a:r>
          </a:p>
        </p:txBody>
      </p:sp>
      <p:sp>
        <p:nvSpPr>
          <p:cNvPr id="48" name="AutoShape 5"/>
          <p:cNvSpPr>
            <a:spLocks noChangeArrowheads="1"/>
          </p:cNvSpPr>
          <p:nvPr/>
        </p:nvSpPr>
        <p:spPr bwMode="auto">
          <a:xfrm>
            <a:off x="3514279" y="4176200"/>
            <a:ext cx="2694139" cy="2413723"/>
          </a:xfrm>
          <a:prstGeom prst="wedgeRoundRectCallout">
            <a:avLst>
              <a:gd name="adj1" fmla="val -40692"/>
              <a:gd name="adj2" fmla="val -7096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Suppose that Alice chooses p</a:t>
            </a:r>
            <a:r>
              <a:rPr lang="en-US" altLang="zh-TW" sz="1800" baseline="-25000" dirty="0"/>
              <a:t>3</a:t>
            </a:r>
            <a:r>
              <a:rPr lang="en-US" altLang="zh-TW" sz="1800" dirty="0"/>
              <a:t> as a better apartment. </a:t>
            </a:r>
            <a:endParaRPr kumimoji="0" lang="en-US" altLang="zh-TW" sz="1800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3603230" y="5253007"/>
            <a:ext cx="23369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set the candidate</a:t>
            </a:r>
            <a:br>
              <a:rPr lang="en-US" dirty="0"/>
            </a:br>
            <a:r>
              <a:rPr lang="en-US" dirty="0"/>
              <a:t>list L as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&lt;p</a:t>
            </a:r>
            <a:r>
              <a:rPr lang="en-US" baseline="-25000" dirty="0"/>
              <a:t>1</a:t>
            </a:r>
            <a:r>
              <a:rPr lang="en-US" dirty="0"/>
              <a:t>, p</a:t>
            </a:r>
            <a:r>
              <a:rPr lang="en-US" baseline="-25000" dirty="0"/>
              <a:t>2</a:t>
            </a:r>
            <a:r>
              <a:rPr lang="en-US" dirty="0"/>
              <a:t>, p</a:t>
            </a:r>
            <a:r>
              <a:rPr lang="en-US" baseline="-25000" dirty="0"/>
              <a:t>3</a:t>
            </a:r>
            <a:r>
              <a:rPr lang="en-US" dirty="0"/>
              <a:t>&gt;</a:t>
            </a:r>
          </a:p>
        </p:txBody>
      </p:sp>
      <p:sp>
        <p:nvSpPr>
          <p:cNvPr id="50" name="AutoShape 5"/>
          <p:cNvSpPr>
            <a:spLocks noChangeArrowheads="1"/>
          </p:cNvSpPr>
          <p:nvPr/>
        </p:nvSpPr>
        <p:spPr bwMode="auto">
          <a:xfrm>
            <a:off x="6386266" y="4255637"/>
            <a:ext cx="2694139" cy="2413723"/>
          </a:xfrm>
          <a:prstGeom prst="wedgeRoundRectCallout">
            <a:avLst>
              <a:gd name="adj1" fmla="val -78313"/>
              <a:gd name="adj2" fmla="val 3264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This is because </a:t>
            </a:r>
            <a:br>
              <a:rPr lang="en-US" altLang="zh-TW" sz="1800" dirty="0"/>
            </a:br>
            <a:r>
              <a:rPr lang="en-US" altLang="zh-TW" sz="1800" dirty="0"/>
              <a:t>(1) p</a:t>
            </a:r>
            <a:r>
              <a:rPr lang="en-US" altLang="zh-TW" sz="1800" baseline="-25000" dirty="0"/>
              <a:t>3</a:t>
            </a:r>
            <a:r>
              <a:rPr lang="en-US" altLang="zh-TW" sz="1800" dirty="0"/>
              <a:t> has a higher utility than p</a:t>
            </a:r>
            <a:r>
              <a:rPr lang="en-US" altLang="zh-TW" sz="1800" baseline="-25000" dirty="0"/>
              <a:t>4</a:t>
            </a:r>
            <a:r>
              <a:rPr lang="en-US" altLang="zh-TW" sz="1800" dirty="0"/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(2) The maximum utility point must be p</a:t>
            </a:r>
            <a:r>
              <a:rPr lang="en-US" altLang="zh-TW" sz="1800" baseline="-25000" dirty="0"/>
              <a:t>1</a:t>
            </a:r>
            <a:r>
              <a:rPr lang="en-US" altLang="zh-TW" sz="1800" dirty="0"/>
              <a:t>, p</a:t>
            </a:r>
            <a:r>
              <a:rPr lang="en-US" altLang="zh-TW" sz="1800" baseline="-25000" dirty="0"/>
              <a:t>2</a:t>
            </a:r>
            <a:r>
              <a:rPr lang="en-US" altLang="zh-TW" sz="1800" dirty="0"/>
              <a:t> or p</a:t>
            </a:r>
            <a:r>
              <a:rPr lang="en-US" altLang="zh-TW" sz="1800" baseline="-25000" dirty="0"/>
              <a:t>3</a:t>
            </a:r>
            <a:r>
              <a:rPr lang="en-US" altLang="zh-TW" sz="1800" dirty="0"/>
              <a:t>  based on the “peak” lemma.</a:t>
            </a:r>
            <a:endParaRPr kumimoji="0" lang="en-US" altLang="zh-TW" sz="1800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2465916" y="65905"/>
            <a:ext cx="6688014" cy="1323439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“Peak” Lemma: </a:t>
            </a:r>
            <a:r>
              <a:rPr lang="en-US" sz="2000" dirty="0"/>
              <a:t>Consider a utility function f</a:t>
            </a:r>
            <a:br>
              <a:rPr lang="en-US" sz="2000" dirty="0"/>
            </a:br>
            <a:r>
              <a:rPr lang="en-US" sz="2000" dirty="0"/>
              <a:t>(e.g., Alice’s utility function). Let p</a:t>
            </a:r>
            <a:r>
              <a:rPr lang="en-US" sz="2000" baseline="-25000" dirty="0"/>
              <a:t>i</a:t>
            </a:r>
            <a:r>
              <a:rPr lang="en-US" sz="2000" dirty="0"/>
              <a:t> be the maximum utility point. </a:t>
            </a:r>
            <a:br>
              <a:rPr lang="en-US" sz="2000" dirty="0"/>
            </a:br>
            <a:r>
              <a:rPr lang="en-US" sz="2000" dirty="0"/>
              <a:t>f(p</a:t>
            </a:r>
            <a:r>
              <a:rPr lang="en-US" sz="2000" baseline="-25000" dirty="0"/>
              <a:t>1</a:t>
            </a:r>
            <a:r>
              <a:rPr lang="en-US" sz="2000" dirty="0"/>
              <a:t>) ≤ f(p</a:t>
            </a:r>
            <a:r>
              <a:rPr lang="en-US" sz="2000" baseline="-25000" dirty="0"/>
              <a:t>2</a:t>
            </a:r>
            <a:r>
              <a:rPr lang="en-US" sz="2000" dirty="0"/>
              <a:t>) ≤ … ≤ f(p</a:t>
            </a:r>
            <a:r>
              <a:rPr lang="en-US" sz="2000" baseline="-25000" dirty="0"/>
              <a:t>i-1</a:t>
            </a:r>
            <a:r>
              <a:rPr lang="en-US" sz="2000" dirty="0"/>
              <a:t>) ≤ f(p</a:t>
            </a:r>
            <a:r>
              <a:rPr lang="en-US" sz="2000" baseline="-25000" dirty="0"/>
              <a:t>i</a:t>
            </a:r>
            <a:r>
              <a:rPr lang="en-US" sz="2000" dirty="0"/>
              <a:t>) ≥ f(p</a:t>
            </a:r>
            <a:r>
              <a:rPr lang="en-US" sz="2000" baseline="-25000" dirty="0"/>
              <a:t>i+1</a:t>
            </a:r>
            <a:r>
              <a:rPr lang="en-US" sz="2000" dirty="0"/>
              <a:t>) ≥… ≥f(p</a:t>
            </a:r>
            <a:r>
              <a:rPr lang="en-US" sz="2000" baseline="-25000" dirty="0"/>
              <a:t>6</a:t>
            </a:r>
            <a:r>
              <a:rPr lang="en-US" sz="2000" dirty="0"/>
              <a:t>)</a:t>
            </a:r>
          </a:p>
        </p:txBody>
      </p:sp>
      <p:sp>
        <p:nvSpPr>
          <p:cNvPr id="52" name="AutoShape 5"/>
          <p:cNvSpPr>
            <a:spLocks noChangeArrowheads="1"/>
          </p:cNvSpPr>
          <p:nvPr/>
        </p:nvSpPr>
        <p:spPr bwMode="auto">
          <a:xfrm>
            <a:off x="3039649" y="1449919"/>
            <a:ext cx="5769970" cy="386160"/>
          </a:xfrm>
          <a:prstGeom prst="wedgeRoundRectCallout">
            <a:avLst>
              <a:gd name="adj1" fmla="val -44439"/>
              <a:gd name="adj2" fmla="val -7282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/>
              <a:t>f(p</a:t>
            </a:r>
            <a:r>
              <a:rPr lang="en-US" sz="1800" baseline="-25000" dirty="0"/>
              <a:t>1</a:t>
            </a:r>
            <a:r>
              <a:rPr lang="en-US" sz="1800" dirty="0"/>
              <a:t>) ≤ f(p</a:t>
            </a:r>
            <a:r>
              <a:rPr lang="en-US" sz="1800" baseline="-25000" dirty="0"/>
              <a:t>2</a:t>
            </a:r>
            <a:r>
              <a:rPr lang="en-US" sz="1800" dirty="0"/>
              <a:t>) ≤ f(p</a:t>
            </a:r>
            <a:r>
              <a:rPr lang="en-US" sz="1800" baseline="-25000" dirty="0"/>
              <a:t>3</a:t>
            </a:r>
            <a:r>
              <a:rPr lang="en-US" sz="1800" dirty="0"/>
              <a:t>) ≥ f(p</a:t>
            </a:r>
            <a:r>
              <a:rPr lang="en-US" sz="1800" baseline="-25000" dirty="0"/>
              <a:t>4</a:t>
            </a:r>
            <a:r>
              <a:rPr lang="en-US" sz="1800" dirty="0"/>
              <a:t>) ≥ f(p</a:t>
            </a:r>
            <a:r>
              <a:rPr lang="en-US" sz="1800" baseline="-25000" dirty="0"/>
              <a:t>5</a:t>
            </a:r>
            <a:r>
              <a:rPr lang="en-US" sz="1800" dirty="0"/>
              <a:t>) ≥f(p</a:t>
            </a:r>
            <a:r>
              <a:rPr lang="en-US" sz="1800" baseline="-25000" dirty="0"/>
              <a:t>6</a:t>
            </a:r>
            <a:r>
              <a:rPr lang="en-US" sz="1800" dirty="0"/>
              <a:t>)</a:t>
            </a:r>
            <a:endParaRPr kumimoji="0" lang="en-US" altLang="zh-TW" sz="180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2254408" y="3826457"/>
            <a:ext cx="838691" cy="3693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Step 3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184338" y="3816608"/>
            <a:ext cx="4000942" cy="36602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Continue until there is one point in L</a:t>
            </a:r>
          </a:p>
        </p:txBody>
      </p:sp>
    </p:spTree>
    <p:extLst>
      <p:ext uri="{BB962C8B-B14F-4D97-AF65-F5344CB8AC3E}">
        <p14:creationId xmlns:p14="http://schemas.microsoft.com/office/powerpoint/2010/main" val="179880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5" grpId="0" animBg="1"/>
      <p:bldP spid="46" grpId="0" animBg="1"/>
      <p:bldP spid="47" grpId="0" animBg="1"/>
      <p:bldP spid="48" grpId="0" animBg="1"/>
      <p:bldP spid="49" grpId="0"/>
      <p:bldP spid="50" grpId="0" animBg="1"/>
      <p:bldP spid="44" grpId="0" animBg="1"/>
      <p:bldP spid="5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Median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2491407"/>
          </a:xfrm>
        </p:spPr>
        <p:txBody>
          <a:bodyPr/>
          <a:lstStyle/>
          <a:p>
            <a:r>
              <a:rPr lang="en-US" dirty="0"/>
              <a:t>Let n be the total number of points.</a:t>
            </a:r>
          </a:p>
          <a:p>
            <a:r>
              <a:rPr lang="en-US" b="1" dirty="0">
                <a:solidFill>
                  <a:schemeClr val="tx2"/>
                </a:solidFill>
              </a:rPr>
              <a:t>Theorem: </a:t>
            </a:r>
            <a:r>
              <a:rPr lang="en-US" dirty="0"/>
              <a:t>Algorithm Median determines the maximum utility point in O(log n) rounds.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17</a:t>
            </a:fld>
            <a:endParaRPr lang="en-US" altLang="zh-TW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1979712" y="4437112"/>
            <a:ext cx="5904656" cy="1053000"/>
          </a:xfrm>
          <a:prstGeom prst="wedgeRoundRectCallout">
            <a:avLst>
              <a:gd name="adj1" fmla="val -40692"/>
              <a:gd name="adj2" fmla="val -7096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/>
              <a:t>Algorithm Median is asymptotically optimal in terms of the total number of questions asked. </a:t>
            </a:r>
            <a:endParaRPr kumimoji="0" lang="en-US" altLang="zh-TW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224912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17713"/>
            <a:ext cx="8487544" cy="4114800"/>
          </a:xfrm>
        </p:spPr>
        <p:txBody>
          <a:bodyPr/>
          <a:lstStyle/>
          <a:p>
            <a:r>
              <a:rPr lang="en-US" dirty="0"/>
              <a:t>When there are 2 dimensions</a:t>
            </a:r>
          </a:p>
          <a:p>
            <a:pPr lvl="1"/>
            <a:r>
              <a:rPr lang="en-US" dirty="0"/>
              <a:t>Median </a:t>
            </a:r>
          </a:p>
          <a:p>
            <a:pPr lvl="1"/>
            <a:r>
              <a:rPr lang="en-US" dirty="0"/>
              <a:t>Hull</a:t>
            </a:r>
          </a:p>
          <a:p>
            <a:r>
              <a:rPr lang="en-US" dirty="0"/>
              <a:t>When there are d dimensions where d ≥ 2,</a:t>
            </a:r>
          </a:p>
          <a:p>
            <a:pPr lvl="1"/>
            <a:r>
              <a:rPr lang="en-US" dirty="0"/>
              <a:t>UH (Utility Hyperplane)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18</a:t>
            </a:fld>
            <a:endParaRPr lang="en-US" altLang="zh-TW"/>
          </a:p>
        </p:txBody>
      </p:sp>
      <p:sp>
        <p:nvSpPr>
          <p:cNvPr id="6" name="Right Arrow 5"/>
          <p:cNvSpPr/>
          <p:nvPr/>
        </p:nvSpPr>
        <p:spPr bwMode="auto">
          <a:xfrm>
            <a:off x="611560" y="4293096"/>
            <a:ext cx="360040" cy="433285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411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UH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19</a:t>
            </a:fld>
            <a:endParaRPr lang="en-US" altLang="zh-TW"/>
          </a:p>
        </p:txBody>
      </p:sp>
      <p:grpSp>
        <p:nvGrpSpPr>
          <p:cNvPr id="6" name="Group 5"/>
          <p:cNvGrpSpPr/>
          <p:nvPr/>
        </p:nvGrpSpPr>
        <p:grpSpPr>
          <a:xfrm>
            <a:off x="548213" y="3573016"/>
            <a:ext cx="687029" cy="1966250"/>
            <a:chOff x="1004651" y="3429000"/>
            <a:chExt cx="687029" cy="1966250"/>
          </a:xfrm>
        </p:grpSpPr>
        <p:sp>
          <p:nvSpPr>
            <p:cNvPr id="7" name="Oval 6"/>
            <p:cNvSpPr/>
            <p:nvPr/>
          </p:nvSpPr>
          <p:spPr bwMode="auto">
            <a:xfrm>
              <a:off x="1043608" y="3429000"/>
              <a:ext cx="648072" cy="648072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  <p:cxnSp>
          <p:nvCxnSpPr>
            <p:cNvPr id="8" name="Straight Connector 7"/>
            <p:cNvCxnSpPr>
              <a:stCxn id="7" idx="4"/>
            </p:cNvCxnSpPr>
            <p:nvPr/>
          </p:nvCxnSpPr>
          <p:spPr bwMode="auto">
            <a:xfrm flipH="1">
              <a:off x="1331640" y="4077072"/>
              <a:ext cx="36004" cy="93610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Connector 8"/>
            <p:cNvCxnSpPr>
              <a:stCxn id="7" idx="4"/>
            </p:cNvCxnSpPr>
            <p:nvPr/>
          </p:nvCxnSpPr>
          <p:spPr bwMode="auto">
            <a:xfrm flipH="1">
              <a:off x="1043608" y="4077072"/>
              <a:ext cx="324036" cy="28803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/>
            <p:cNvCxnSpPr>
              <a:stCxn id="7" idx="4"/>
            </p:cNvCxnSpPr>
            <p:nvPr/>
          </p:nvCxnSpPr>
          <p:spPr bwMode="auto">
            <a:xfrm>
              <a:off x="1367644" y="4077072"/>
              <a:ext cx="324036" cy="28803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/>
            <p:cNvCxnSpPr/>
            <p:nvPr/>
          </p:nvCxnSpPr>
          <p:spPr bwMode="auto">
            <a:xfrm flipH="1">
              <a:off x="1004651" y="4963202"/>
              <a:ext cx="324036" cy="43204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1328687" y="4963202"/>
              <a:ext cx="324036" cy="36004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" name="TextBox 12"/>
          <p:cNvSpPr txBox="1"/>
          <p:nvPr/>
        </p:nvSpPr>
        <p:spPr>
          <a:xfrm>
            <a:off x="323528" y="5738128"/>
            <a:ext cx="656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Alice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24628" y="3963799"/>
            <a:ext cx="2505429" cy="1323439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Which one is better?</a:t>
            </a:r>
          </a:p>
          <a:p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/>
              <a:t>p</a:t>
            </a:r>
            <a:r>
              <a:rPr lang="en-US" sz="2000" baseline="-25000" dirty="0"/>
              <a:t>4</a:t>
            </a:r>
          </a:p>
          <a:p>
            <a:pPr marL="457200" indent="-457200">
              <a:buAutoNum type="arabicPeriod"/>
            </a:pPr>
            <a:r>
              <a:rPr lang="en-US" sz="2000" dirty="0"/>
              <a:t>p</a:t>
            </a:r>
            <a:r>
              <a:rPr lang="en-US" sz="2000" baseline="-25000" dirty="0"/>
              <a:t>5</a:t>
            </a:r>
          </a:p>
        </p:txBody>
      </p:sp>
      <p:sp>
        <p:nvSpPr>
          <p:cNvPr id="15" name="Right Arrow 14"/>
          <p:cNvSpPr/>
          <p:nvPr/>
        </p:nvSpPr>
        <p:spPr bwMode="auto">
          <a:xfrm rot="10800000">
            <a:off x="1835696" y="4077072"/>
            <a:ext cx="677538" cy="548446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1864227" y="4882969"/>
            <a:ext cx="677538" cy="548446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16419" y="5290661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4</a:t>
            </a: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2924628" y="5675323"/>
            <a:ext cx="3025939" cy="969942"/>
          </a:xfrm>
          <a:prstGeom prst="wedgeRoundRectCallout">
            <a:avLst>
              <a:gd name="adj1" fmla="val -70802"/>
              <a:gd name="adj2" fmla="val -5076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After this round,</a:t>
            </a:r>
            <a:br>
              <a:rPr lang="en-US" altLang="zh-TW" sz="1800" dirty="0"/>
            </a:br>
            <a:r>
              <a:rPr lang="en-US" altLang="zh-TW" sz="1800" dirty="0"/>
              <a:t>we understand Alice’s preference better.</a:t>
            </a:r>
            <a:endParaRPr kumimoji="0" lang="en-US" altLang="zh-TW" sz="1800" dirty="0"/>
          </a:p>
        </p:txBody>
      </p:sp>
      <p:sp>
        <p:nvSpPr>
          <p:cNvPr id="19" name="Oval 18"/>
          <p:cNvSpPr/>
          <p:nvPr/>
        </p:nvSpPr>
        <p:spPr bwMode="auto">
          <a:xfrm>
            <a:off x="2874222" y="4509120"/>
            <a:ext cx="1127845" cy="833680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auto">
          <a:xfrm>
            <a:off x="4776247" y="4598344"/>
            <a:ext cx="3025939" cy="548662"/>
          </a:xfrm>
          <a:prstGeom prst="wedgeRoundRectCallout">
            <a:avLst>
              <a:gd name="adj1" fmla="val -67525"/>
              <a:gd name="adj2" fmla="val -1689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solidFill>
                  <a:schemeClr val="tx2"/>
                </a:solidFill>
              </a:rPr>
              <a:t>Step 1 </a:t>
            </a:r>
            <a:r>
              <a:rPr lang="en-US" altLang="zh-TW" sz="1800" dirty="0"/>
              <a:t>(Point Selection)</a:t>
            </a:r>
            <a:endParaRPr kumimoji="0" lang="en-US" altLang="zh-TW" sz="1800" dirty="0"/>
          </a:p>
        </p:txBody>
      </p:sp>
      <p:sp>
        <p:nvSpPr>
          <p:cNvPr id="23" name="Oval 22"/>
          <p:cNvSpPr/>
          <p:nvPr/>
        </p:nvSpPr>
        <p:spPr bwMode="auto">
          <a:xfrm>
            <a:off x="3377488" y="5951148"/>
            <a:ext cx="1338527" cy="449830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24" name="AutoShape 5"/>
          <p:cNvSpPr>
            <a:spLocks noChangeArrowheads="1"/>
          </p:cNvSpPr>
          <p:nvPr/>
        </p:nvSpPr>
        <p:spPr bwMode="auto">
          <a:xfrm>
            <a:off x="4966730" y="5430346"/>
            <a:ext cx="3781734" cy="486632"/>
          </a:xfrm>
          <a:prstGeom prst="wedgeRoundRectCallout">
            <a:avLst>
              <a:gd name="adj1" fmla="val -57073"/>
              <a:gd name="adj2" fmla="val 7770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solidFill>
                  <a:schemeClr val="tx2"/>
                </a:solidFill>
              </a:rPr>
              <a:t>Step 2 </a:t>
            </a:r>
            <a:r>
              <a:rPr lang="en-US" altLang="zh-TW" sz="1800" dirty="0"/>
              <a:t>(Information Maintenance)</a:t>
            </a:r>
            <a:endParaRPr kumimoji="0" lang="en-US" altLang="zh-TW" sz="1800" dirty="0"/>
          </a:p>
        </p:txBody>
      </p:sp>
    </p:spTree>
    <p:extLst>
      <p:ext uri="{BB962C8B-B14F-4D97-AF65-F5344CB8AC3E}">
        <p14:creationId xmlns:p14="http://schemas.microsoft.com/office/powerpoint/2010/main" val="414774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Problem Definition</a:t>
            </a:r>
          </a:p>
          <a:p>
            <a:r>
              <a:rPr lang="en-US" dirty="0"/>
              <a:t>Algorithm</a:t>
            </a:r>
          </a:p>
          <a:p>
            <a:r>
              <a:rPr lang="en-US" dirty="0"/>
              <a:t>Experiment</a:t>
            </a:r>
          </a:p>
          <a:p>
            <a:r>
              <a:rPr lang="en-US" dirty="0"/>
              <a:t>Demo System</a:t>
            </a:r>
          </a:p>
          <a:p>
            <a:r>
              <a:rPr lang="en-US" dirty="0"/>
              <a:t>Conclusion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544A-08A4-4950-9A75-7A8D4E01F8B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926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UH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  <a:p>
            <a:pPr lvl="1"/>
            <a:r>
              <a:rPr lang="en-US" dirty="0"/>
              <a:t>We repeat the following 2 steps until a stopping condition is satisfied.</a:t>
            </a:r>
          </a:p>
          <a:p>
            <a:pPr lvl="2"/>
            <a:r>
              <a:rPr lang="en-US" b="1" dirty="0">
                <a:solidFill>
                  <a:schemeClr val="tx2"/>
                </a:solidFill>
              </a:rPr>
              <a:t>Step 1 </a:t>
            </a:r>
            <a:r>
              <a:rPr lang="en-US" dirty="0"/>
              <a:t>(Point Selection)</a:t>
            </a:r>
          </a:p>
          <a:p>
            <a:pPr lvl="2"/>
            <a:r>
              <a:rPr lang="en-US" b="1" dirty="0">
                <a:solidFill>
                  <a:schemeClr val="tx2"/>
                </a:solidFill>
              </a:rPr>
              <a:t>Step 2 </a:t>
            </a:r>
            <a:r>
              <a:rPr lang="en-US" dirty="0"/>
              <a:t>(Information Maintenance)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20</a:t>
            </a:fld>
            <a:endParaRPr lang="en-US" altLang="zh-TW"/>
          </a:p>
        </p:txBody>
      </p:sp>
      <p:sp>
        <p:nvSpPr>
          <p:cNvPr id="6" name="Right Arrow 5"/>
          <p:cNvSpPr/>
          <p:nvPr/>
        </p:nvSpPr>
        <p:spPr bwMode="auto">
          <a:xfrm>
            <a:off x="1475656" y="4005064"/>
            <a:ext cx="614708" cy="476438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281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UH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7" y="1804274"/>
            <a:ext cx="7772400" cy="3201249"/>
          </a:xfrm>
        </p:spPr>
        <p:txBody>
          <a:bodyPr/>
          <a:lstStyle/>
          <a:p>
            <a:r>
              <a:rPr lang="en-US" dirty="0"/>
              <a:t>We maintain two components</a:t>
            </a:r>
          </a:p>
          <a:p>
            <a:pPr lvl="1"/>
            <a:r>
              <a:rPr lang="en-US" dirty="0"/>
              <a:t>A convex region R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A candidate set 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21</a:t>
            </a:fld>
            <a:endParaRPr lang="en-US" altLang="zh-TW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3082517" y="2924944"/>
            <a:ext cx="5681414" cy="762409"/>
          </a:xfrm>
          <a:prstGeom prst="wedgeRoundRectCallout">
            <a:avLst>
              <a:gd name="adj1" fmla="val -60719"/>
              <a:gd name="adj2" fmla="val -5757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All possible utility functions of Alice based on her answers on all questions shown to her </a:t>
            </a:r>
            <a:endParaRPr kumimoji="0" lang="en-US" altLang="zh-TW" sz="1800" dirty="0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3347864" y="4243114"/>
            <a:ext cx="5681414" cy="762409"/>
          </a:xfrm>
          <a:prstGeom prst="wedgeRoundRectCallout">
            <a:avLst>
              <a:gd name="adj1" fmla="val -60719"/>
              <a:gd name="adj2" fmla="val -5757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All possible points in D which could be the maximum utility point </a:t>
            </a:r>
            <a:endParaRPr kumimoji="0" lang="en-US" altLang="zh-TW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1593512" y="5053452"/>
            <a:ext cx="6421181" cy="1015663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Whenever there is an answer of a question from Alice, </a:t>
            </a:r>
            <a:br>
              <a:rPr lang="en-US" sz="2000" dirty="0"/>
            </a:br>
            <a:r>
              <a:rPr lang="en-US" sz="2000" dirty="0"/>
              <a:t>    we could reduce the size of region R</a:t>
            </a:r>
            <a:br>
              <a:rPr lang="en-US" sz="2000" dirty="0"/>
            </a:br>
            <a:r>
              <a:rPr lang="en-US" sz="2000" dirty="0"/>
              <a:t>            and shrink the candidate set C</a:t>
            </a:r>
            <a:endParaRPr lang="en-US" sz="2000" baseline="-25000" dirty="0"/>
          </a:p>
        </p:txBody>
      </p:sp>
      <p:sp>
        <p:nvSpPr>
          <p:cNvPr id="9" name="Right Arrow 8"/>
          <p:cNvSpPr/>
          <p:nvPr/>
        </p:nvSpPr>
        <p:spPr bwMode="auto">
          <a:xfrm>
            <a:off x="1038461" y="2474558"/>
            <a:ext cx="614708" cy="476438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3194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UH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860689"/>
            <a:ext cx="7772400" cy="801173"/>
          </a:xfrm>
        </p:spPr>
        <p:txBody>
          <a:bodyPr/>
          <a:lstStyle/>
          <a:p>
            <a:r>
              <a:rPr lang="en-US" dirty="0"/>
              <a:t>The utility function is represented by a utility vector (w</a:t>
            </a:r>
            <a:r>
              <a:rPr lang="en-US" baseline="-25000" dirty="0"/>
              <a:t>1</a:t>
            </a:r>
            <a:r>
              <a:rPr lang="en-US" dirty="0"/>
              <a:t>, w</a:t>
            </a:r>
            <a:r>
              <a:rPr lang="en-US" baseline="-25000" dirty="0"/>
              <a:t>2</a:t>
            </a:r>
            <a:r>
              <a:rPr lang="en-US" dirty="0"/>
              <a:t>) (e.g., (0.3, 0.7))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22</a:t>
            </a:fld>
            <a:endParaRPr lang="en-US" altLang="zh-TW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/>
        </p:nvGraphicFramePr>
        <p:xfrm>
          <a:off x="5568034" y="3245759"/>
          <a:ext cx="2809797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78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59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Apartment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92080" y="3078028"/>
            <a:ext cx="359394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149785" y="3445634"/>
            <a:ext cx="3467569" cy="3285417"/>
            <a:chOff x="149785" y="3445634"/>
            <a:chExt cx="3467569" cy="3285417"/>
          </a:xfrm>
        </p:grpSpPr>
        <p:grpSp>
          <p:nvGrpSpPr>
            <p:cNvPr id="9" name="Group 8"/>
            <p:cNvGrpSpPr/>
            <p:nvPr/>
          </p:nvGrpSpPr>
          <p:grpSpPr>
            <a:xfrm>
              <a:off x="149785" y="3445634"/>
              <a:ext cx="3467569" cy="3285417"/>
              <a:chOff x="262518" y="2348880"/>
              <a:chExt cx="3467569" cy="3285417"/>
            </a:xfrm>
          </p:grpSpPr>
          <p:cxnSp>
            <p:nvCxnSpPr>
              <p:cNvPr id="10" name="Straight Arrow Connector 9"/>
              <p:cNvCxnSpPr/>
              <p:nvPr/>
            </p:nvCxnSpPr>
            <p:spPr bwMode="auto">
              <a:xfrm flipV="1">
                <a:off x="611560" y="5154177"/>
                <a:ext cx="2880320" cy="301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" name="Straight Arrow Connector 10"/>
              <p:cNvCxnSpPr/>
              <p:nvPr/>
            </p:nvCxnSpPr>
            <p:spPr bwMode="auto">
              <a:xfrm flipV="1">
                <a:off x="611560" y="2636912"/>
                <a:ext cx="0" cy="252028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" name="TextBox 11"/>
              <p:cNvSpPr txBox="1"/>
              <p:nvPr/>
            </p:nvSpPr>
            <p:spPr>
              <a:xfrm>
                <a:off x="3290543" y="5226185"/>
                <a:ext cx="4395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w</a:t>
                </a:r>
                <a:r>
                  <a:rPr lang="en-US" baseline="-25000" dirty="0"/>
                  <a:t>1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62518" y="2348880"/>
                <a:ext cx="4395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w</a:t>
                </a:r>
                <a:r>
                  <a:rPr lang="en-US" baseline="-25000" dirty="0"/>
                  <a:t>2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271648" y="2899018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</a:t>
                </a:r>
                <a:endParaRPr lang="en-US" baseline="-25000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851397" y="5264965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</a:t>
                </a:r>
                <a:endParaRPr lang="en-US" baseline="-25000" dirty="0"/>
              </a:p>
            </p:txBody>
          </p:sp>
          <p:cxnSp>
            <p:nvCxnSpPr>
              <p:cNvPr id="30" name="Straight Connector 29"/>
              <p:cNvCxnSpPr/>
              <p:nvPr/>
            </p:nvCxnSpPr>
            <p:spPr bwMode="auto">
              <a:xfrm>
                <a:off x="3007049" y="5043717"/>
                <a:ext cx="2809" cy="24085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3" name="Straight Connector 32"/>
            <p:cNvCxnSpPr/>
            <p:nvPr/>
          </p:nvCxnSpPr>
          <p:spPr bwMode="auto">
            <a:xfrm>
              <a:off x="375558" y="4201223"/>
              <a:ext cx="296993" cy="884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6" name="Straight Connector 35"/>
          <p:cNvCxnSpPr>
            <a:stCxn id="20" idx="3"/>
          </p:cNvCxnSpPr>
          <p:nvPr/>
        </p:nvCxnSpPr>
        <p:spPr bwMode="auto">
          <a:xfrm>
            <a:off x="470219" y="4180438"/>
            <a:ext cx="2424097" cy="208046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AutoShape 5"/>
          <p:cNvSpPr>
            <a:spLocks noChangeArrowheads="1"/>
          </p:cNvSpPr>
          <p:nvPr/>
        </p:nvSpPr>
        <p:spPr bwMode="auto">
          <a:xfrm>
            <a:off x="1961672" y="4694115"/>
            <a:ext cx="1417475" cy="320815"/>
          </a:xfrm>
          <a:prstGeom prst="wedgeRoundRectCallout">
            <a:avLst>
              <a:gd name="adj1" fmla="val -63051"/>
              <a:gd name="adj2" fmla="val 10725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Region R</a:t>
            </a:r>
            <a:endParaRPr kumimoji="0" lang="en-US" altLang="zh-TW" sz="1800" dirty="0"/>
          </a:p>
        </p:txBody>
      </p:sp>
    </p:spTree>
    <p:extLst>
      <p:ext uri="{BB962C8B-B14F-4D97-AF65-F5344CB8AC3E}">
        <p14:creationId xmlns:p14="http://schemas.microsoft.com/office/powerpoint/2010/main" val="382403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UH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1786874"/>
            <a:ext cx="7772400" cy="547616"/>
          </a:xfrm>
        </p:spPr>
        <p:txBody>
          <a:bodyPr/>
          <a:lstStyle/>
          <a:p>
            <a:r>
              <a:rPr lang="en-US" sz="2400" dirty="0"/>
              <a:t>Consider 3 attributes instead of 2 attributes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23</a:t>
            </a:fld>
            <a:endParaRPr lang="en-US" altLang="zh-TW"/>
          </a:p>
        </p:txBody>
      </p:sp>
      <p:grpSp>
        <p:nvGrpSpPr>
          <p:cNvPr id="15" name="Group 14"/>
          <p:cNvGrpSpPr/>
          <p:nvPr/>
        </p:nvGrpSpPr>
        <p:grpSpPr>
          <a:xfrm>
            <a:off x="1711875" y="2835005"/>
            <a:ext cx="3796557" cy="3277449"/>
            <a:chOff x="1711875" y="2835005"/>
            <a:chExt cx="3796557" cy="3277449"/>
          </a:xfrm>
        </p:grpSpPr>
        <p:cxnSp>
          <p:nvCxnSpPr>
            <p:cNvPr id="7" name="Straight Arrow Connector 6"/>
            <p:cNvCxnSpPr/>
            <p:nvPr/>
          </p:nvCxnSpPr>
          <p:spPr bwMode="auto">
            <a:xfrm flipH="1">
              <a:off x="1961357" y="4891932"/>
              <a:ext cx="1521344" cy="85119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3482702" y="4891932"/>
              <a:ext cx="1521346" cy="85119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V="1">
              <a:off x="3482702" y="3284984"/>
              <a:ext cx="0" cy="160694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TextBox 11"/>
            <p:cNvSpPr txBox="1"/>
            <p:nvPr/>
          </p:nvSpPr>
          <p:spPr>
            <a:xfrm>
              <a:off x="1711875" y="5743122"/>
              <a:ext cx="4395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  <a:r>
                <a:rPr lang="en-US" baseline="-25000" dirty="0"/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68888" y="5558456"/>
              <a:ext cx="4395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  <a:r>
                <a:rPr lang="en-US" baseline="-25000" dirty="0"/>
                <a:t>2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81365" y="2835005"/>
              <a:ext cx="4395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  <a:r>
                <a:rPr lang="en-US" baseline="-25000" dirty="0"/>
                <a:t>3</a:t>
              </a:r>
            </a:p>
          </p:txBody>
        </p:sp>
      </p:grpSp>
      <p:sp>
        <p:nvSpPr>
          <p:cNvPr id="16" name="Isosceles Triangle 15"/>
          <p:cNvSpPr/>
          <p:nvPr/>
        </p:nvSpPr>
        <p:spPr bwMode="auto">
          <a:xfrm>
            <a:off x="2271979" y="3614240"/>
            <a:ext cx="2421447" cy="1944216"/>
          </a:xfrm>
          <a:prstGeom prst="triangle">
            <a:avLst/>
          </a:prstGeom>
          <a:solidFill>
            <a:srgbClr val="FFCCFF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4140001" y="3888149"/>
            <a:ext cx="1224088" cy="320815"/>
          </a:xfrm>
          <a:prstGeom prst="wedgeRoundRectCallout">
            <a:avLst>
              <a:gd name="adj1" fmla="val -63051"/>
              <a:gd name="adj2" fmla="val 10725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Region R</a:t>
            </a:r>
            <a:endParaRPr kumimoji="0" lang="en-US" altLang="zh-TW" sz="1800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182688" y="2184980"/>
            <a:ext cx="7772400" cy="547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400" dirty="0"/>
              <a:t>The utility function is represented by a utility vector (w</a:t>
            </a:r>
            <a:r>
              <a:rPr lang="en-US" sz="2400" baseline="-25000" dirty="0"/>
              <a:t>1</a:t>
            </a:r>
            <a:r>
              <a:rPr lang="en-US" sz="2400" dirty="0"/>
              <a:t>, w</a:t>
            </a:r>
            <a:r>
              <a:rPr lang="en-US" sz="2400" baseline="-25000" dirty="0"/>
              <a:t>2</a:t>
            </a:r>
            <a:r>
              <a:rPr lang="en-US" sz="2400" dirty="0"/>
              <a:t>, w</a:t>
            </a:r>
            <a:r>
              <a:rPr lang="en-US" sz="2400" baseline="-25000" dirty="0"/>
              <a:t>3</a:t>
            </a:r>
            <a:r>
              <a:rPr lang="en-US" sz="2400" dirty="0"/>
              <a:t>) (e.g., (0.3, 0.6, 0.1))</a:t>
            </a:r>
          </a:p>
        </p:txBody>
      </p:sp>
      <p:graphicFrame>
        <p:nvGraphicFramePr>
          <p:cNvPr id="21" name="Content Placeholder 6"/>
          <p:cNvGraphicFramePr>
            <a:graphicFrameLocks/>
          </p:cNvGraphicFramePr>
          <p:nvPr/>
        </p:nvGraphicFramePr>
        <p:xfrm>
          <a:off x="5568034" y="3245759"/>
          <a:ext cx="2809797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78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59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Apartment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5292080" y="3078028"/>
            <a:ext cx="359394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</a:p>
        </p:txBody>
      </p:sp>
      <p:graphicFrame>
        <p:nvGraphicFramePr>
          <p:cNvPr id="23" name="Content Placeholder 6"/>
          <p:cNvGraphicFramePr>
            <a:graphicFrameLocks/>
          </p:cNvGraphicFramePr>
          <p:nvPr/>
        </p:nvGraphicFramePr>
        <p:xfrm>
          <a:off x="8382489" y="3248558"/>
          <a:ext cx="696618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966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52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 animBg="1"/>
      <p:bldP spid="19" grpId="0" animBg="1"/>
      <p:bldP spid="2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ata 7"/>
          <p:cNvSpPr/>
          <p:nvPr/>
        </p:nvSpPr>
        <p:spPr bwMode="auto">
          <a:xfrm rot="5400000" flipH="1" flipV="1">
            <a:off x="2217434" y="3618554"/>
            <a:ext cx="3199433" cy="645602"/>
          </a:xfrm>
          <a:prstGeom prst="flowChartInputOutput">
            <a:avLst/>
          </a:prstGeom>
          <a:solidFill>
            <a:srgbClr val="FFFFCC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UH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24</a:t>
            </a:fld>
            <a:endParaRPr lang="en-US" altLang="zh-TW"/>
          </a:p>
        </p:txBody>
      </p:sp>
      <p:sp>
        <p:nvSpPr>
          <p:cNvPr id="16" name="Isosceles Triangle 15"/>
          <p:cNvSpPr/>
          <p:nvPr/>
        </p:nvSpPr>
        <p:spPr bwMode="auto">
          <a:xfrm>
            <a:off x="2271979" y="3614240"/>
            <a:ext cx="2421447" cy="1944216"/>
          </a:xfrm>
          <a:prstGeom prst="triangle">
            <a:avLst/>
          </a:prstGeom>
          <a:solidFill>
            <a:srgbClr val="FFCCFF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7667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114550" y="86049"/>
            <a:ext cx="6421181" cy="1015663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Whenever there is an answer of a question from Alice, </a:t>
            </a:r>
            <a:br>
              <a:rPr lang="en-US" sz="2000" dirty="0"/>
            </a:br>
            <a:r>
              <a:rPr lang="en-US" sz="2000" dirty="0"/>
              <a:t>    we could reduce the size of region R</a:t>
            </a:r>
            <a:br>
              <a:rPr lang="en-US" sz="2000" dirty="0"/>
            </a:br>
            <a:r>
              <a:rPr lang="en-US" sz="2000" dirty="0"/>
              <a:t>            and shrink the candidate set C</a:t>
            </a:r>
            <a:endParaRPr lang="en-US" sz="2000" baseline="-25000" dirty="0"/>
          </a:p>
        </p:txBody>
      </p:sp>
      <p:sp>
        <p:nvSpPr>
          <p:cNvPr id="25" name="Oval 24"/>
          <p:cNvSpPr/>
          <p:nvPr/>
        </p:nvSpPr>
        <p:spPr bwMode="auto">
          <a:xfrm>
            <a:off x="4620669" y="95177"/>
            <a:ext cx="1031451" cy="381495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4243512" y="1596450"/>
            <a:ext cx="4624633" cy="762409"/>
          </a:xfrm>
          <a:prstGeom prst="wedgeRoundRectCallout">
            <a:avLst>
              <a:gd name="adj1" fmla="val -25460"/>
              <a:gd name="adj2" fmla="val -18762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When p</a:t>
            </a:r>
            <a:r>
              <a:rPr lang="en-US" altLang="zh-TW" sz="1800" baseline="-25000" dirty="0"/>
              <a:t>2</a:t>
            </a:r>
            <a:r>
              <a:rPr lang="en-US" altLang="zh-TW" sz="1800" dirty="0"/>
              <a:t> and p</a:t>
            </a:r>
            <a:r>
              <a:rPr lang="en-US" altLang="zh-TW" sz="1800" baseline="-25000" dirty="0"/>
              <a:t>4</a:t>
            </a:r>
            <a:r>
              <a:rPr lang="en-US" altLang="zh-TW" sz="1800" dirty="0"/>
              <a:t> are shown to Alice,</a:t>
            </a:r>
            <a:br>
              <a:rPr lang="en-US" altLang="zh-TW" sz="1800" dirty="0"/>
            </a:br>
            <a:r>
              <a:rPr lang="en-US" altLang="zh-TW" sz="1800" dirty="0"/>
              <a:t>Alice chooses p</a:t>
            </a:r>
            <a:r>
              <a:rPr lang="en-US" altLang="zh-TW" sz="1800" baseline="-25000" dirty="0"/>
              <a:t>2</a:t>
            </a:r>
            <a:endParaRPr kumimoji="0" lang="en-US" altLang="zh-TW" sz="1800" baseline="-25000" dirty="0"/>
          </a:p>
        </p:txBody>
      </p:sp>
      <p:cxnSp>
        <p:nvCxnSpPr>
          <p:cNvPr id="17" name="Straight Connector 16"/>
          <p:cNvCxnSpPr>
            <a:stCxn id="16" idx="0"/>
          </p:cNvCxnSpPr>
          <p:nvPr/>
        </p:nvCxnSpPr>
        <p:spPr bwMode="auto">
          <a:xfrm>
            <a:off x="3482703" y="3614240"/>
            <a:ext cx="657249" cy="19442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/>
          <p:nvPr/>
        </p:nvCxnSpPr>
        <p:spPr bwMode="auto">
          <a:xfrm flipH="1">
            <a:off x="1961357" y="4891932"/>
            <a:ext cx="1521344" cy="8511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>
            <a:off x="3482702" y="4891932"/>
            <a:ext cx="1521346" cy="8511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3482702" y="3284984"/>
            <a:ext cx="0" cy="16069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1711875" y="5743122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baseline="-25000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68888" y="5558456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baseline="-25000" dirty="0"/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81365" y="2835005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baseline="-25000" dirty="0"/>
              <a:t>3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2323095" y="3223020"/>
            <a:ext cx="1433960" cy="428646"/>
            <a:chOff x="2323095" y="3223020"/>
            <a:chExt cx="1433960" cy="428646"/>
          </a:xfrm>
        </p:grpSpPr>
        <p:sp>
          <p:nvSpPr>
            <p:cNvPr id="28" name="TextBox 27"/>
            <p:cNvSpPr txBox="1"/>
            <p:nvPr/>
          </p:nvSpPr>
          <p:spPr>
            <a:xfrm>
              <a:off x="2323095" y="3223020"/>
              <a:ext cx="8787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baseline="-25000" dirty="0"/>
                <a:t>2</a:t>
              </a:r>
              <a:r>
                <a:rPr lang="en-US" dirty="0"/>
                <a:t> – p</a:t>
              </a:r>
              <a:r>
                <a:rPr lang="en-US" baseline="-25000" dirty="0"/>
                <a:t>4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 bwMode="auto">
            <a:xfrm flipH="1">
              <a:off x="2921022" y="3404858"/>
              <a:ext cx="836033" cy="2468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6" name="Group 55"/>
          <p:cNvGrpSpPr/>
          <p:nvPr/>
        </p:nvGrpSpPr>
        <p:grpSpPr>
          <a:xfrm>
            <a:off x="2323095" y="3859244"/>
            <a:ext cx="1744849" cy="1585980"/>
            <a:chOff x="2323095" y="3859244"/>
            <a:chExt cx="1744849" cy="1585980"/>
          </a:xfrm>
        </p:grpSpPr>
        <p:cxnSp>
          <p:nvCxnSpPr>
            <p:cNvPr id="35" name="Straight Connector 34"/>
            <p:cNvCxnSpPr/>
            <p:nvPr/>
          </p:nvCxnSpPr>
          <p:spPr bwMode="auto">
            <a:xfrm flipV="1">
              <a:off x="2323095" y="5301208"/>
              <a:ext cx="1744849" cy="14401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2419195" y="5124509"/>
              <a:ext cx="1557118" cy="13467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2599389" y="4896889"/>
              <a:ext cx="1355144" cy="18559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2711315" y="4734888"/>
              <a:ext cx="1100012" cy="12887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2848484" y="4526300"/>
              <a:ext cx="922471" cy="10659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Straight Connector 39"/>
            <p:cNvCxnSpPr/>
            <p:nvPr/>
          </p:nvCxnSpPr>
          <p:spPr bwMode="auto">
            <a:xfrm flipV="1">
              <a:off x="2973331" y="4342949"/>
              <a:ext cx="747577" cy="7312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Straight Connector 40"/>
            <p:cNvCxnSpPr/>
            <p:nvPr/>
          </p:nvCxnSpPr>
          <p:spPr bwMode="auto">
            <a:xfrm flipV="1">
              <a:off x="3066718" y="4162864"/>
              <a:ext cx="654190" cy="994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Straight Connector 41"/>
            <p:cNvCxnSpPr/>
            <p:nvPr/>
          </p:nvCxnSpPr>
          <p:spPr bwMode="auto">
            <a:xfrm flipV="1">
              <a:off x="3195519" y="4005064"/>
              <a:ext cx="440377" cy="703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3309719" y="3859244"/>
              <a:ext cx="274020" cy="3949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7" name="AutoShape 5"/>
          <p:cNvSpPr>
            <a:spLocks noChangeArrowheads="1"/>
          </p:cNvSpPr>
          <p:nvPr/>
        </p:nvSpPr>
        <p:spPr bwMode="auto">
          <a:xfrm>
            <a:off x="2381110" y="5868549"/>
            <a:ext cx="1573424" cy="375089"/>
          </a:xfrm>
          <a:prstGeom prst="wedgeRoundRectCallout">
            <a:avLst>
              <a:gd name="adj1" fmla="val -25460"/>
              <a:gd name="adj2" fmla="val -18762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Region R</a:t>
            </a:r>
            <a:endParaRPr kumimoji="0" lang="en-US" altLang="zh-TW" sz="1800" baseline="-25000" dirty="0"/>
          </a:p>
        </p:txBody>
      </p:sp>
      <p:sp>
        <p:nvSpPr>
          <p:cNvPr id="58" name="AutoShape 5"/>
          <p:cNvSpPr>
            <a:spLocks noChangeArrowheads="1"/>
          </p:cNvSpPr>
          <p:nvPr/>
        </p:nvSpPr>
        <p:spPr bwMode="auto">
          <a:xfrm>
            <a:off x="4243375" y="5936897"/>
            <a:ext cx="4624770" cy="660455"/>
          </a:xfrm>
          <a:prstGeom prst="wedgeRoundRectCallout">
            <a:avLst>
              <a:gd name="adj1" fmla="val -62951"/>
              <a:gd name="adj2" fmla="val -2601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zh-TW" sz="1800" b="1" dirty="0">
                <a:solidFill>
                  <a:schemeClr val="tx2"/>
                </a:solidFill>
              </a:rPr>
              <a:t>Lemma: </a:t>
            </a:r>
            <a:r>
              <a:rPr lang="en-US" altLang="zh-TW" sz="1800" dirty="0"/>
              <a:t>If Alice prefers </a:t>
            </a:r>
            <a:r>
              <a:rPr lang="en-US" altLang="zh-TW" sz="1800"/>
              <a:t>p</a:t>
            </a:r>
            <a:r>
              <a:rPr lang="en-US" altLang="zh-TW" sz="1800" baseline="-25000"/>
              <a:t>2</a:t>
            </a:r>
            <a:r>
              <a:rPr lang="en-US" altLang="zh-TW" sz="1800"/>
              <a:t> to </a:t>
            </a:r>
            <a:r>
              <a:rPr lang="en-US" altLang="zh-TW" sz="1800" dirty="0"/>
              <a:t>p</a:t>
            </a:r>
            <a:r>
              <a:rPr lang="en-US" altLang="zh-TW" sz="1800" baseline="-25000" dirty="0"/>
              <a:t>4</a:t>
            </a:r>
            <a:r>
              <a:rPr lang="en-US" altLang="zh-TW" sz="1800" dirty="0"/>
              <a:t>, Alice’s utility function is in this shaded region.</a:t>
            </a:r>
            <a:endParaRPr kumimoji="0" lang="en-US" altLang="zh-TW" sz="1800" baseline="-25000" dirty="0"/>
          </a:p>
        </p:txBody>
      </p:sp>
      <p:sp>
        <p:nvSpPr>
          <p:cNvPr id="59" name="AutoShape 5"/>
          <p:cNvSpPr>
            <a:spLocks noChangeArrowheads="1"/>
          </p:cNvSpPr>
          <p:nvPr/>
        </p:nvSpPr>
        <p:spPr bwMode="auto">
          <a:xfrm>
            <a:off x="4337997" y="3204337"/>
            <a:ext cx="2322236" cy="388015"/>
          </a:xfrm>
          <a:prstGeom prst="wedgeRoundRectCallout">
            <a:avLst>
              <a:gd name="adj1" fmla="val -67682"/>
              <a:gd name="adj2" fmla="val 5087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Utility hyperplane</a:t>
            </a:r>
            <a:endParaRPr kumimoji="0" lang="en-US" altLang="zh-TW" sz="1800" baseline="-25000" dirty="0"/>
          </a:p>
        </p:txBody>
      </p:sp>
      <p:sp>
        <p:nvSpPr>
          <p:cNvPr id="60" name="TextBox 59"/>
          <p:cNvSpPr txBox="1"/>
          <p:nvPr/>
        </p:nvSpPr>
        <p:spPr>
          <a:xfrm>
            <a:off x="4632509" y="3825549"/>
            <a:ext cx="4381649" cy="70788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When we ask more questions, </a:t>
            </a:r>
            <a:br>
              <a:rPr lang="en-US" sz="2000" dirty="0"/>
            </a:br>
            <a:r>
              <a:rPr lang="en-US" sz="2000" dirty="0"/>
              <a:t>we will have more utility hyperplanes</a:t>
            </a:r>
            <a:endParaRPr lang="en-US" sz="2000" baseline="-25000" dirty="0"/>
          </a:p>
        </p:txBody>
      </p:sp>
      <p:sp>
        <p:nvSpPr>
          <p:cNvPr id="61" name="TextBox 60"/>
          <p:cNvSpPr txBox="1"/>
          <p:nvPr/>
        </p:nvSpPr>
        <p:spPr>
          <a:xfrm>
            <a:off x="4620669" y="4533435"/>
            <a:ext cx="4255780" cy="70788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The shaded region becomes smaller</a:t>
            </a:r>
            <a:br>
              <a:rPr lang="en-US" sz="2000" dirty="0"/>
            </a:br>
            <a:r>
              <a:rPr lang="en-US" sz="2000" dirty="0"/>
              <a:t>and smaller.</a:t>
            </a:r>
            <a:endParaRPr lang="en-US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1529248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4" grpId="0" animBg="1"/>
      <p:bldP spid="25" grpId="0" animBg="1"/>
      <p:bldP spid="26" grpId="0" animBg="1"/>
      <p:bldP spid="57" grpId="0" animBg="1"/>
      <p:bldP spid="58" grpId="0" animBg="1"/>
      <p:bldP spid="59" grpId="0" animBg="1"/>
      <p:bldP spid="60" grpId="0" animBg="1"/>
      <p:bldP spid="6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UH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7" y="1804274"/>
            <a:ext cx="7772400" cy="3201249"/>
          </a:xfrm>
        </p:spPr>
        <p:txBody>
          <a:bodyPr/>
          <a:lstStyle/>
          <a:p>
            <a:r>
              <a:rPr lang="en-US" dirty="0"/>
              <a:t>We maintain two components</a:t>
            </a:r>
          </a:p>
          <a:p>
            <a:pPr lvl="1"/>
            <a:r>
              <a:rPr lang="en-US" dirty="0"/>
              <a:t>A convex region R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A candidate set 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25</a:t>
            </a:fld>
            <a:endParaRPr lang="en-US" altLang="zh-TW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3082517" y="2924944"/>
            <a:ext cx="5681414" cy="762409"/>
          </a:xfrm>
          <a:prstGeom prst="wedgeRoundRectCallout">
            <a:avLst>
              <a:gd name="adj1" fmla="val -60719"/>
              <a:gd name="adj2" fmla="val -5757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All possible utility functions of Alice based </a:t>
            </a:r>
            <a:r>
              <a:rPr lang="en-US" altLang="zh-TW" sz="1800"/>
              <a:t>on her </a:t>
            </a:r>
            <a:r>
              <a:rPr lang="en-US" altLang="zh-TW" sz="1800" dirty="0"/>
              <a:t>answers on all questions shown to her </a:t>
            </a:r>
            <a:endParaRPr kumimoji="0" lang="en-US" altLang="zh-TW" sz="1800" dirty="0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3347864" y="4243114"/>
            <a:ext cx="5681414" cy="762409"/>
          </a:xfrm>
          <a:prstGeom prst="wedgeRoundRectCallout">
            <a:avLst>
              <a:gd name="adj1" fmla="val -60719"/>
              <a:gd name="adj2" fmla="val -5757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All possible points in D which could be the maximum utility point </a:t>
            </a:r>
            <a:endParaRPr kumimoji="0" lang="en-US" altLang="zh-TW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1593512" y="5053452"/>
            <a:ext cx="6421181" cy="1015663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Whenever there is an answer of a question from Alice, </a:t>
            </a:r>
            <a:br>
              <a:rPr lang="en-US" sz="2000" dirty="0"/>
            </a:br>
            <a:r>
              <a:rPr lang="en-US" sz="2000" dirty="0"/>
              <a:t>    we could reduce the size of region R</a:t>
            </a:r>
            <a:br>
              <a:rPr lang="en-US" sz="2000" dirty="0"/>
            </a:br>
            <a:r>
              <a:rPr lang="en-US" sz="2000" dirty="0"/>
              <a:t>            and shrink the candidate set C</a:t>
            </a:r>
            <a:endParaRPr lang="en-US" sz="2000" baseline="-25000" dirty="0"/>
          </a:p>
        </p:txBody>
      </p:sp>
      <p:sp>
        <p:nvSpPr>
          <p:cNvPr id="9" name="Right Arrow 8"/>
          <p:cNvSpPr/>
          <p:nvPr/>
        </p:nvSpPr>
        <p:spPr bwMode="auto">
          <a:xfrm>
            <a:off x="1020056" y="3861048"/>
            <a:ext cx="614708" cy="476438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5260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lowchart: Data 43"/>
          <p:cNvSpPr/>
          <p:nvPr/>
        </p:nvSpPr>
        <p:spPr bwMode="auto">
          <a:xfrm rot="5400000" flipH="1" flipV="1">
            <a:off x="2346816" y="3504661"/>
            <a:ext cx="3199433" cy="923731"/>
          </a:xfrm>
          <a:prstGeom prst="flowChartInputOutput">
            <a:avLst/>
          </a:prstGeom>
          <a:solidFill>
            <a:srgbClr val="FFFFFF">
              <a:alpha val="49804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8" name="Flowchart: Data 7"/>
          <p:cNvSpPr/>
          <p:nvPr/>
        </p:nvSpPr>
        <p:spPr bwMode="auto">
          <a:xfrm rot="5400000" flipH="1" flipV="1">
            <a:off x="2208142" y="3575940"/>
            <a:ext cx="3199433" cy="645602"/>
          </a:xfrm>
          <a:prstGeom prst="flowChartInputOutput">
            <a:avLst/>
          </a:prstGeom>
          <a:solidFill>
            <a:srgbClr val="FFFFCC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UH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26</a:t>
            </a:fld>
            <a:endParaRPr lang="en-US" altLang="zh-TW"/>
          </a:p>
        </p:txBody>
      </p:sp>
      <p:sp>
        <p:nvSpPr>
          <p:cNvPr id="16" name="Isosceles Triangle 15"/>
          <p:cNvSpPr/>
          <p:nvPr/>
        </p:nvSpPr>
        <p:spPr bwMode="auto">
          <a:xfrm>
            <a:off x="2271979" y="3614240"/>
            <a:ext cx="2421447" cy="1944216"/>
          </a:xfrm>
          <a:prstGeom prst="triangle">
            <a:avLst/>
          </a:prstGeom>
          <a:solidFill>
            <a:srgbClr val="FFCCFF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766755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17" name="Straight Connector 16"/>
          <p:cNvCxnSpPr>
            <a:stCxn id="16" idx="0"/>
          </p:cNvCxnSpPr>
          <p:nvPr/>
        </p:nvCxnSpPr>
        <p:spPr bwMode="auto">
          <a:xfrm>
            <a:off x="3482703" y="3614240"/>
            <a:ext cx="657249" cy="19442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/>
          <p:nvPr/>
        </p:nvCxnSpPr>
        <p:spPr bwMode="auto">
          <a:xfrm flipH="1">
            <a:off x="1961357" y="4891932"/>
            <a:ext cx="1521344" cy="8511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>
            <a:off x="3482702" y="4891932"/>
            <a:ext cx="1521346" cy="8511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3482702" y="3284984"/>
            <a:ext cx="0" cy="16069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1711875" y="5743122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baseline="-25000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68888" y="5558456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baseline="-25000" dirty="0"/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81365" y="2835005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baseline="-25000" dirty="0"/>
              <a:t>3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2323095" y="3223020"/>
            <a:ext cx="1433960" cy="428646"/>
            <a:chOff x="2323095" y="3223020"/>
            <a:chExt cx="1433960" cy="428646"/>
          </a:xfrm>
        </p:grpSpPr>
        <p:sp>
          <p:nvSpPr>
            <p:cNvPr id="28" name="TextBox 27"/>
            <p:cNvSpPr txBox="1"/>
            <p:nvPr/>
          </p:nvSpPr>
          <p:spPr>
            <a:xfrm>
              <a:off x="2323095" y="3223020"/>
              <a:ext cx="8787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baseline="-25000" dirty="0"/>
                <a:t>2</a:t>
              </a:r>
              <a:r>
                <a:rPr lang="en-US" dirty="0"/>
                <a:t> – p</a:t>
              </a:r>
              <a:r>
                <a:rPr lang="en-US" baseline="-25000" dirty="0"/>
                <a:t>4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 bwMode="auto">
            <a:xfrm flipH="1">
              <a:off x="2921022" y="3404858"/>
              <a:ext cx="836033" cy="2468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6" name="Group 55"/>
          <p:cNvGrpSpPr/>
          <p:nvPr/>
        </p:nvGrpSpPr>
        <p:grpSpPr>
          <a:xfrm>
            <a:off x="2323095" y="3859244"/>
            <a:ext cx="1744849" cy="1585980"/>
            <a:chOff x="2323095" y="3859244"/>
            <a:chExt cx="1744849" cy="1585980"/>
          </a:xfrm>
        </p:grpSpPr>
        <p:cxnSp>
          <p:nvCxnSpPr>
            <p:cNvPr id="35" name="Straight Connector 34"/>
            <p:cNvCxnSpPr/>
            <p:nvPr/>
          </p:nvCxnSpPr>
          <p:spPr bwMode="auto">
            <a:xfrm flipV="1">
              <a:off x="2323095" y="5301208"/>
              <a:ext cx="1744849" cy="14401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2419195" y="5124509"/>
              <a:ext cx="1557118" cy="13467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2599389" y="4896889"/>
              <a:ext cx="1355144" cy="18559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2711315" y="4734888"/>
              <a:ext cx="1100012" cy="12887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2848484" y="4526300"/>
              <a:ext cx="922471" cy="10659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Straight Connector 39"/>
            <p:cNvCxnSpPr/>
            <p:nvPr/>
          </p:nvCxnSpPr>
          <p:spPr bwMode="auto">
            <a:xfrm flipV="1">
              <a:off x="2973331" y="4342949"/>
              <a:ext cx="747577" cy="7312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Straight Connector 40"/>
            <p:cNvCxnSpPr/>
            <p:nvPr/>
          </p:nvCxnSpPr>
          <p:spPr bwMode="auto">
            <a:xfrm flipV="1">
              <a:off x="3066718" y="4162864"/>
              <a:ext cx="654190" cy="994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Straight Connector 41"/>
            <p:cNvCxnSpPr/>
            <p:nvPr/>
          </p:nvCxnSpPr>
          <p:spPr bwMode="auto">
            <a:xfrm flipV="1">
              <a:off x="3195519" y="4005064"/>
              <a:ext cx="440377" cy="703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3309719" y="3859244"/>
              <a:ext cx="274020" cy="3949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7" name="AutoShape 5"/>
          <p:cNvSpPr>
            <a:spLocks noChangeArrowheads="1"/>
          </p:cNvSpPr>
          <p:nvPr/>
        </p:nvSpPr>
        <p:spPr bwMode="auto">
          <a:xfrm>
            <a:off x="2381110" y="5868549"/>
            <a:ext cx="1573424" cy="375089"/>
          </a:xfrm>
          <a:prstGeom prst="wedgeRoundRectCallout">
            <a:avLst>
              <a:gd name="adj1" fmla="val -25460"/>
              <a:gd name="adj2" fmla="val -18762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Region R</a:t>
            </a:r>
            <a:endParaRPr kumimoji="0" lang="en-US" altLang="zh-TW" sz="1800" baseline="-25000" dirty="0"/>
          </a:p>
        </p:txBody>
      </p:sp>
      <p:sp>
        <p:nvSpPr>
          <p:cNvPr id="60" name="TextBox 59"/>
          <p:cNvSpPr txBox="1"/>
          <p:nvPr/>
        </p:nvSpPr>
        <p:spPr>
          <a:xfrm>
            <a:off x="5940152" y="168769"/>
            <a:ext cx="2823209" cy="400110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C = {p</a:t>
            </a:r>
            <a:r>
              <a:rPr lang="en-US" sz="2000" baseline="-25000" dirty="0"/>
              <a:t>1</a:t>
            </a:r>
            <a:r>
              <a:rPr lang="en-US" sz="2000" dirty="0"/>
              <a:t>, p</a:t>
            </a:r>
            <a:r>
              <a:rPr lang="en-US" sz="2000" baseline="-25000" dirty="0"/>
              <a:t>2</a:t>
            </a:r>
            <a:r>
              <a:rPr lang="en-US" sz="2000" dirty="0"/>
              <a:t>, p</a:t>
            </a:r>
            <a:r>
              <a:rPr lang="en-US" sz="2000" baseline="-25000" dirty="0"/>
              <a:t>3</a:t>
            </a:r>
            <a:r>
              <a:rPr lang="en-US" sz="2000" dirty="0"/>
              <a:t>, p</a:t>
            </a:r>
            <a:r>
              <a:rPr lang="en-US" sz="2000" baseline="-25000" dirty="0"/>
              <a:t>5</a:t>
            </a:r>
            <a:r>
              <a:rPr lang="en-US" sz="2000" dirty="0"/>
              <a:t>, p</a:t>
            </a:r>
            <a:r>
              <a:rPr lang="en-US" sz="2000" baseline="-25000" dirty="0"/>
              <a:t>6</a:t>
            </a:r>
            <a:r>
              <a:rPr lang="en-US" sz="2000" dirty="0"/>
              <a:t>}</a:t>
            </a:r>
            <a:endParaRPr lang="en-US" sz="2000" baseline="-250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4204854" y="2819078"/>
            <a:ext cx="1257648" cy="617944"/>
            <a:chOff x="4204854" y="2819078"/>
            <a:chExt cx="1257648" cy="617944"/>
          </a:xfrm>
        </p:grpSpPr>
        <p:cxnSp>
          <p:nvCxnSpPr>
            <p:cNvPr id="10" name="Straight Arrow Connector 9"/>
            <p:cNvCxnSpPr/>
            <p:nvPr/>
          </p:nvCxnSpPr>
          <p:spPr bwMode="auto">
            <a:xfrm flipV="1">
              <a:off x="4204854" y="3176244"/>
              <a:ext cx="760673" cy="2607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" name="TextBox 14"/>
            <p:cNvSpPr txBox="1"/>
            <p:nvPr/>
          </p:nvSpPr>
          <p:spPr>
            <a:xfrm>
              <a:off x="4526398" y="2819078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baseline="-25000" dirty="0"/>
                <a:t>3</a:t>
              </a:r>
              <a:r>
                <a:rPr lang="en-US" dirty="0"/>
                <a:t> – p</a:t>
              </a:r>
              <a:r>
                <a:rPr lang="en-US" baseline="-25000" dirty="0"/>
                <a:t>2</a:t>
              </a:r>
            </a:p>
          </p:txBody>
        </p:sp>
      </p:grpSp>
      <p:sp>
        <p:nvSpPr>
          <p:cNvPr id="46" name="AutoShape 5"/>
          <p:cNvSpPr>
            <a:spLocks noChangeArrowheads="1"/>
          </p:cNvSpPr>
          <p:nvPr/>
        </p:nvSpPr>
        <p:spPr bwMode="auto">
          <a:xfrm>
            <a:off x="5233220" y="4027294"/>
            <a:ext cx="3372561" cy="1273913"/>
          </a:xfrm>
          <a:prstGeom prst="wedgeRoundRectCallout">
            <a:avLst>
              <a:gd name="adj1" fmla="val -49960"/>
              <a:gd name="adj2" fmla="val -7538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solidFill>
                  <a:schemeClr val="tx2"/>
                </a:solidFill>
              </a:rPr>
              <a:t>Lemma: </a:t>
            </a:r>
            <a:r>
              <a:rPr lang="en-US" altLang="zh-TW" sz="1800" dirty="0"/>
              <a:t>If this region does not overlap with region R, then p</a:t>
            </a:r>
            <a:r>
              <a:rPr lang="en-US" altLang="zh-TW" sz="1800" baseline="-25000" dirty="0"/>
              <a:t>3</a:t>
            </a:r>
            <a:r>
              <a:rPr lang="en-US" altLang="zh-TW" sz="1800" dirty="0"/>
              <a:t> is NOT the maximum utility point. </a:t>
            </a:r>
            <a:endParaRPr kumimoji="0" lang="en-US" altLang="zh-TW" sz="1800" baseline="-250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3720908" y="1984416"/>
            <a:ext cx="1413057" cy="3609993"/>
            <a:chOff x="3720908" y="1984416"/>
            <a:chExt cx="1413057" cy="3609993"/>
          </a:xfrm>
        </p:grpSpPr>
        <p:cxnSp>
          <p:nvCxnSpPr>
            <p:cNvPr id="20" name="Straight Connector 19"/>
            <p:cNvCxnSpPr>
              <a:stCxn id="44" idx="4"/>
            </p:cNvCxnSpPr>
            <p:nvPr/>
          </p:nvCxnSpPr>
          <p:spPr bwMode="auto">
            <a:xfrm>
              <a:off x="4408398" y="3966526"/>
              <a:ext cx="660490" cy="47807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Straight Connector 46"/>
            <p:cNvCxnSpPr/>
            <p:nvPr/>
          </p:nvCxnSpPr>
          <p:spPr bwMode="auto">
            <a:xfrm>
              <a:off x="4408398" y="3688399"/>
              <a:ext cx="660490" cy="47807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4430151" y="3449360"/>
              <a:ext cx="660490" cy="47807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4430151" y="3150097"/>
              <a:ext cx="660490" cy="47807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4430151" y="4252944"/>
              <a:ext cx="660490" cy="47807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4408398" y="4665030"/>
              <a:ext cx="660490" cy="47807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4395980" y="4929583"/>
              <a:ext cx="660490" cy="47807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4408398" y="4511607"/>
              <a:ext cx="660490" cy="47807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4383562" y="5116332"/>
              <a:ext cx="660490" cy="47807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3720908" y="2346897"/>
              <a:ext cx="1376940" cy="102247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Straight Connector 61"/>
            <p:cNvCxnSpPr/>
            <p:nvPr/>
          </p:nvCxnSpPr>
          <p:spPr bwMode="auto">
            <a:xfrm>
              <a:off x="3757025" y="1984416"/>
              <a:ext cx="1376940" cy="102247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3" name="AutoShape 5"/>
          <p:cNvSpPr>
            <a:spLocks noChangeArrowheads="1"/>
          </p:cNvSpPr>
          <p:nvPr/>
        </p:nvSpPr>
        <p:spPr bwMode="auto">
          <a:xfrm>
            <a:off x="6083591" y="5428559"/>
            <a:ext cx="2413085" cy="438368"/>
          </a:xfrm>
          <a:prstGeom prst="wedgeRoundRectCallout">
            <a:avLst>
              <a:gd name="adj1" fmla="val -49960"/>
              <a:gd name="adj2" fmla="val -7538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We could prune p</a:t>
            </a:r>
            <a:r>
              <a:rPr lang="en-US" altLang="zh-TW" sz="1800" baseline="-25000" dirty="0"/>
              <a:t>3</a:t>
            </a:r>
            <a:endParaRPr kumimoji="0" lang="en-US" altLang="zh-TW" sz="1800" baseline="-250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7347580" y="214313"/>
            <a:ext cx="419364" cy="419364"/>
            <a:chOff x="6618991" y="813513"/>
            <a:chExt cx="419364" cy="419364"/>
          </a:xfrm>
        </p:grpSpPr>
        <p:sp>
          <p:nvSpPr>
            <p:cNvPr id="23" name="Rectangle 22"/>
            <p:cNvSpPr/>
            <p:nvPr/>
          </p:nvSpPr>
          <p:spPr bwMode="auto">
            <a:xfrm rot="18839938">
              <a:off x="6622786" y="971108"/>
              <a:ext cx="419364" cy="104174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 rot="2643083">
              <a:off x="6618991" y="969843"/>
              <a:ext cx="419364" cy="104174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4934837" y="1817845"/>
            <a:ext cx="3642344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Consider two points p</a:t>
            </a:r>
            <a:r>
              <a:rPr lang="en-US" sz="2000" baseline="-25000" dirty="0"/>
              <a:t>2</a:t>
            </a:r>
            <a:r>
              <a:rPr lang="en-US" sz="2000" dirty="0"/>
              <a:t> and p</a:t>
            </a:r>
            <a:r>
              <a:rPr lang="en-US" sz="2000" baseline="-25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3420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60" grpId="0" animBg="1"/>
      <p:bldP spid="46" grpId="0" animBg="1"/>
      <p:bldP spid="63" grpId="0" animBg="1"/>
      <p:bldP spid="6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UH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  <a:p>
            <a:pPr lvl="1"/>
            <a:r>
              <a:rPr lang="en-US" dirty="0"/>
              <a:t>We repeat the following 2 steps until a stopping condition is satisfied.</a:t>
            </a:r>
          </a:p>
          <a:p>
            <a:pPr lvl="2"/>
            <a:r>
              <a:rPr lang="en-US" b="1" dirty="0">
                <a:solidFill>
                  <a:schemeClr val="tx2"/>
                </a:solidFill>
              </a:rPr>
              <a:t>Step 1 </a:t>
            </a:r>
            <a:r>
              <a:rPr lang="en-US" dirty="0"/>
              <a:t>(Point Selection)</a:t>
            </a:r>
          </a:p>
          <a:p>
            <a:pPr lvl="2"/>
            <a:r>
              <a:rPr lang="en-US" b="1" dirty="0">
                <a:solidFill>
                  <a:schemeClr val="tx2"/>
                </a:solidFill>
              </a:rPr>
              <a:t>Step 2 </a:t>
            </a:r>
            <a:r>
              <a:rPr lang="en-US" dirty="0"/>
              <a:t>(Information Maintenance)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27</a:t>
            </a:fld>
            <a:endParaRPr lang="en-US" altLang="zh-TW"/>
          </a:p>
        </p:txBody>
      </p:sp>
      <p:sp>
        <p:nvSpPr>
          <p:cNvPr id="6" name="Right Arrow 5"/>
          <p:cNvSpPr/>
          <p:nvPr/>
        </p:nvSpPr>
        <p:spPr bwMode="auto">
          <a:xfrm>
            <a:off x="1449530" y="3528280"/>
            <a:ext cx="614708" cy="476438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7222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UH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 Selection</a:t>
            </a:r>
          </a:p>
          <a:p>
            <a:pPr lvl="1"/>
            <a:r>
              <a:rPr lang="en-US" dirty="0"/>
              <a:t>UH-Random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UH-Simplex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28</a:t>
            </a:fld>
            <a:endParaRPr lang="en-US" altLang="zh-TW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3203848" y="3294342"/>
            <a:ext cx="3838302" cy="438368"/>
          </a:xfrm>
          <a:prstGeom prst="wedgeRoundRectCallout">
            <a:avLst>
              <a:gd name="adj1" fmla="val -49960"/>
              <a:gd name="adj2" fmla="val -7538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We select 2 points randomly.</a:t>
            </a:r>
            <a:endParaRPr kumimoji="0" lang="en-US" altLang="zh-TW" sz="1800" baseline="-25000" dirty="0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3347864" y="4570970"/>
            <a:ext cx="5184576" cy="730237"/>
          </a:xfrm>
          <a:prstGeom prst="wedgeRoundRectCallout">
            <a:avLst>
              <a:gd name="adj1" fmla="val -49960"/>
              <a:gd name="adj2" fmla="val -7538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We select 2 points based on vertices of the convex hull in the candidate set C</a:t>
            </a:r>
            <a:endParaRPr kumimoji="0" lang="en-US" altLang="zh-TW" sz="1800" baseline="-25000" dirty="0"/>
          </a:p>
        </p:txBody>
      </p:sp>
    </p:spTree>
    <p:extLst>
      <p:ext uri="{BB962C8B-B14F-4D97-AF65-F5344CB8AC3E}">
        <p14:creationId xmlns:p14="http://schemas.microsoft.com/office/powerpoint/2010/main" val="274489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Problem Definition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Algorithm</a:t>
            </a:r>
          </a:p>
          <a:p>
            <a:r>
              <a:rPr lang="en-US" dirty="0"/>
              <a:t>Experiment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Demo System</a:t>
            </a:r>
            <a:endParaRPr lang="en-US" dirty="0"/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Conclusion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544A-08A4-4950-9A75-7A8D4E01F8B4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89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Problem Definition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Algorithm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Experiment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Demo System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Conclusion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544A-08A4-4950-9A75-7A8D4E01F8B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1927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938" y="1756611"/>
            <a:ext cx="7772400" cy="2651693"/>
          </a:xfrm>
        </p:spPr>
        <p:txBody>
          <a:bodyPr/>
          <a:lstStyle/>
          <a:p>
            <a:r>
              <a:rPr lang="en-US" dirty="0"/>
              <a:t>Datasets</a:t>
            </a:r>
          </a:p>
          <a:p>
            <a:pPr lvl="1"/>
            <a:r>
              <a:rPr lang="en-US" dirty="0"/>
              <a:t>Synthetic Datasets</a:t>
            </a:r>
          </a:p>
          <a:p>
            <a:pPr lvl="2"/>
            <a:r>
              <a:rPr lang="en-US" dirty="0"/>
              <a:t>Anti-Correlated Dataset</a:t>
            </a:r>
            <a:br>
              <a:rPr lang="en-US" dirty="0"/>
            </a:br>
            <a:r>
              <a:rPr lang="en-US" dirty="0"/>
              <a:t>(d = 4, n = 100k)</a:t>
            </a:r>
          </a:p>
          <a:p>
            <a:pPr lvl="1"/>
            <a:r>
              <a:rPr lang="en-US" dirty="0"/>
              <a:t>Real Datasets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30</a:t>
            </a:fld>
            <a:endParaRPr lang="en-US" altLang="zh-TW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542170" y="4408304"/>
          <a:ext cx="5422479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74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74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74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Dataset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Island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63,383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NBA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21,961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Household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1,048,578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4558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1801689"/>
            <a:ext cx="7772400" cy="2707431"/>
          </a:xfrm>
        </p:spPr>
        <p:txBody>
          <a:bodyPr/>
          <a:lstStyle/>
          <a:p>
            <a:r>
              <a:rPr lang="en-US" dirty="0"/>
              <a:t>Algorithms</a:t>
            </a:r>
          </a:p>
          <a:p>
            <a:pPr lvl="1"/>
            <a:r>
              <a:rPr lang="en-US" dirty="0"/>
              <a:t>Our Algorithms</a:t>
            </a:r>
          </a:p>
          <a:p>
            <a:pPr lvl="2"/>
            <a:r>
              <a:rPr lang="en-US" dirty="0"/>
              <a:t>UH-Random</a:t>
            </a:r>
          </a:p>
          <a:p>
            <a:pPr lvl="2"/>
            <a:r>
              <a:rPr lang="en-US" dirty="0"/>
              <a:t>UH-Simplex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31</a:t>
            </a:fld>
            <a:endParaRPr lang="en-US" altLang="zh-TW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150938" y="3677103"/>
            <a:ext cx="777240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kern="0" dirty="0"/>
              <a:t>Existing Algorithms</a:t>
            </a:r>
          </a:p>
          <a:p>
            <a:pPr lvl="2"/>
            <a:r>
              <a:rPr lang="en-US" kern="0" dirty="0" err="1"/>
              <a:t>UtilityApprox</a:t>
            </a:r>
            <a:r>
              <a:rPr lang="en-US" kern="0" dirty="0"/>
              <a:t> (SIGMOD 2012)</a:t>
            </a:r>
          </a:p>
          <a:p>
            <a:pPr lvl="2"/>
            <a:r>
              <a:rPr lang="en-US" kern="0" dirty="0" err="1"/>
              <a:t>CoresetHS</a:t>
            </a:r>
            <a:r>
              <a:rPr lang="en-US" kern="0" dirty="0"/>
              <a:t> (ALENEX 2018)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171575" y="4869160"/>
            <a:ext cx="7772400" cy="143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Measurement</a:t>
            </a:r>
          </a:p>
          <a:p>
            <a:pPr lvl="1"/>
            <a:r>
              <a:rPr lang="en-US" kern="0" dirty="0"/>
              <a:t>No. of questions asked (or no. of points shown)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52750" y="284740"/>
            <a:ext cx="6005855" cy="1323439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Problem 1 (Interactive Regret Minimization): </a:t>
            </a:r>
            <a:r>
              <a:rPr lang="en-US" sz="2000" dirty="0"/>
              <a:t>Given a set D, we want to ask a number of questions to Alice and return an apartment such that Alice’s regret ratio is at most </a:t>
            </a:r>
            <a:r>
              <a:rPr lang="en-US" sz="2000" dirty="0">
                <a:sym typeface="Symbol" panose="05050102010706020507" pitchFamily="18" charset="2"/>
              </a:rPr>
              <a:t>.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3154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8" r="20501" b="81408"/>
          <a:stretch/>
        </p:blipFill>
        <p:spPr>
          <a:xfrm>
            <a:off x="1979712" y="2575007"/>
            <a:ext cx="4464496" cy="58101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32</a:t>
            </a:fld>
            <a:endParaRPr lang="en-US" altLang="zh-TW"/>
          </a:p>
        </p:txBody>
      </p:sp>
      <p:pic>
        <p:nvPicPr>
          <p:cNvPr id="7" name="Content Placeholder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76" t="18746"/>
          <a:stretch/>
        </p:blipFill>
        <p:spPr bwMode="auto">
          <a:xfrm>
            <a:off x="2267744" y="3284984"/>
            <a:ext cx="4027984" cy="2539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48323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1801689"/>
            <a:ext cx="7772400" cy="2707431"/>
          </a:xfrm>
        </p:spPr>
        <p:txBody>
          <a:bodyPr/>
          <a:lstStyle/>
          <a:p>
            <a:r>
              <a:rPr lang="en-US" dirty="0"/>
              <a:t>Algorithms</a:t>
            </a:r>
          </a:p>
          <a:p>
            <a:pPr lvl="1"/>
            <a:r>
              <a:rPr lang="en-US" dirty="0"/>
              <a:t>Our Algorithms</a:t>
            </a:r>
          </a:p>
          <a:p>
            <a:pPr lvl="2"/>
            <a:r>
              <a:rPr lang="en-US" dirty="0"/>
              <a:t>UH-Random</a:t>
            </a:r>
          </a:p>
          <a:p>
            <a:pPr lvl="2"/>
            <a:r>
              <a:rPr lang="en-US" dirty="0"/>
              <a:t>UH-Simplex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33</a:t>
            </a:fld>
            <a:endParaRPr lang="en-US" altLang="zh-TW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162050" y="3789040"/>
            <a:ext cx="7772400" cy="2059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kern="0" dirty="0"/>
              <a:t>Existing Algorithms</a:t>
            </a:r>
          </a:p>
          <a:p>
            <a:pPr lvl="2"/>
            <a:r>
              <a:rPr lang="en-US" kern="0" dirty="0"/>
              <a:t>Adaptive (VLDB 2015)</a:t>
            </a:r>
          </a:p>
          <a:p>
            <a:pPr lvl="2"/>
            <a:r>
              <a:rPr lang="en-US" kern="0" dirty="0" err="1"/>
              <a:t>ActiveRanking</a:t>
            </a:r>
            <a:r>
              <a:rPr lang="en-US" kern="0" dirty="0"/>
              <a:t> (NIPS 2011)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162050" y="5132051"/>
            <a:ext cx="7772400" cy="143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Measurement</a:t>
            </a:r>
          </a:p>
          <a:p>
            <a:pPr lvl="1"/>
            <a:r>
              <a:rPr lang="en-US" kern="0" dirty="0"/>
              <a:t>No. of questions asked (or no. of points shown)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62716" y="107829"/>
            <a:ext cx="5781284" cy="163121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Problem 2 (Maximum Utility Point Determination): </a:t>
            </a:r>
            <a:r>
              <a:rPr lang="en-US" sz="2000" dirty="0"/>
              <a:t>Given a set D, we want to ask a number of questions to Alice and return an apartment such that this apartment is Alice’s maximum utility point in D.</a:t>
            </a:r>
          </a:p>
        </p:txBody>
      </p:sp>
    </p:spTree>
    <p:extLst>
      <p:ext uri="{BB962C8B-B14F-4D97-AF65-F5344CB8AC3E}">
        <p14:creationId xmlns:p14="http://schemas.microsoft.com/office/powerpoint/2010/main" val="373793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248222"/>
            <a:ext cx="5394752" cy="3423593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34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111117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Problem Definition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Algorithm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Experiment</a:t>
            </a:r>
          </a:p>
          <a:p>
            <a:r>
              <a:rPr lang="en-US" dirty="0"/>
              <a:t>Demo System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Conclusion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544A-08A4-4950-9A75-7A8D4E01F8B4}" type="slidenum">
              <a:rPr lang="zh-CN" altLang="en-US" smtClean="0"/>
              <a:t>35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82650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035" y="2026179"/>
            <a:ext cx="8635940" cy="4129087"/>
          </a:xfrm>
        </p:spPr>
        <p:txBody>
          <a:bodyPr/>
          <a:lstStyle/>
          <a:p>
            <a:r>
              <a:rPr lang="en-US" sz="2800" dirty="0"/>
              <a:t>We developed a demo system on a car database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36</a:t>
            </a:fld>
            <a:endParaRPr lang="en-US" altLang="zh-TW"/>
          </a:p>
        </p:txBody>
      </p:sp>
      <p:pic>
        <p:nvPicPr>
          <p:cNvPr id="6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9592" y="2708920"/>
            <a:ext cx="7772400" cy="231918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 bwMode="auto">
          <a:xfrm>
            <a:off x="6478227" y="4437112"/>
            <a:ext cx="1127845" cy="590991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627784" y="5330386"/>
            <a:ext cx="5184576" cy="1194958"/>
          </a:xfrm>
          <a:prstGeom prst="wedgeRoundRectCallout">
            <a:avLst>
              <a:gd name="adj1" fmla="val 26750"/>
              <a:gd name="adj2" fmla="val -7748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Alice chooses this option.</a:t>
            </a:r>
            <a:br>
              <a:rPr lang="en-US" altLang="zh-TW" sz="1800" dirty="0"/>
            </a:br>
            <a:r>
              <a:rPr lang="en-US" altLang="zh-TW" sz="1800" dirty="0"/>
              <a:t>Then, she is asked for several questions and keeps choosing options.</a:t>
            </a:r>
            <a:endParaRPr kumimoji="0" lang="en-US" altLang="zh-TW" sz="1800" baseline="-25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 dirty="0"/>
          </a:p>
        </p:txBody>
      </p:sp>
    </p:spTree>
    <p:extLst>
      <p:ext uri="{BB962C8B-B14F-4D97-AF65-F5344CB8AC3E}">
        <p14:creationId xmlns:p14="http://schemas.microsoft.com/office/powerpoint/2010/main" val="302259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43809"/>
            <a:ext cx="7772400" cy="3442353"/>
          </a:xfrm>
          <a:ln>
            <a:solidFill>
              <a:schemeClr val="tx1"/>
            </a:solidFill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HKUST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37</a:t>
            </a:fld>
            <a:endParaRPr lang="en-US" altLang="zh-TW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685438"/>
            <a:ext cx="7734301" cy="306896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4685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Problem Definition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Algorithm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Experiment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Demo System</a:t>
            </a:r>
          </a:p>
          <a:p>
            <a:r>
              <a:rPr lang="en-US" dirty="0"/>
              <a:t>Conclusion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544A-08A4-4950-9A75-7A8D4E01F8B4}" type="slidenum">
              <a:rPr lang="zh-CN" altLang="en-US" smtClean="0"/>
              <a:t>38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78636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studied interactive regret minimization</a:t>
            </a:r>
          </a:p>
          <a:p>
            <a:r>
              <a:rPr lang="en-US" dirty="0"/>
              <a:t>We proposed algorithms</a:t>
            </a:r>
          </a:p>
          <a:p>
            <a:r>
              <a:rPr lang="en-US" dirty="0"/>
              <a:t>We conducted experiments to show that our algorithms are better than the best-known algorithms</a:t>
            </a:r>
          </a:p>
          <a:p>
            <a:r>
              <a:rPr lang="en-US" dirty="0"/>
              <a:t>We also developed a demo system for this project.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39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41279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568034" y="3245759"/>
          <a:ext cx="2809797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78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59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Apartment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6" name="TextBox 5"/>
          <p:cNvSpPr txBox="1"/>
          <p:nvPr/>
        </p:nvSpPr>
        <p:spPr>
          <a:xfrm>
            <a:off x="827584" y="1790317"/>
            <a:ext cx="7153753" cy="461665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Suppose that user Alice wants to buy an apartment</a:t>
            </a: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162739" y="1092365"/>
            <a:ext cx="4248472" cy="433387"/>
          </a:xfrm>
          <a:prstGeom prst="wedgeRoundRectCallout">
            <a:avLst>
              <a:gd name="adj1" fmla="val 32036"/>
              <a:gd name="adj2" fmla="val 11632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Which apartment should Alice buy?</a:t>
            </a:r>
            <a:endParaRPr kumimoji="0" lang="en-US" altLang="zh-TW" sz="1800" dirty="0"/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3770304" y="2365899"/>
            <a:ext cx="5033342" cy="674372"/>
          </a:xfrm>
          <a:prstGeom prst="wedgeRoundRectCallout">
            <a:avLst>
              <a:gd name="adj1" fmla="val 18903"/>
              <a:gd name="adj2" fmla="val 7874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If the value is larger, then it is better to a user.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 dirty="0"/>
              <a:t>One example is the apartment size.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560" y="3135518"/>
            <a:ext cx="4493840" cy="70788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There are some popular queries for this problem (e.g., top-k and skyline).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2602" y="4121963"/>
            <a:ext cx="4365002" cy="70788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In this talk, we will talk about a recent type of queries.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60318" y="5057138"/>
            <a:ext cx="3333477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Regret minimization queries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92080" y="3078028"/>
            <a:ext cx="359394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57276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3" grpId="0" animBg="1"/>
      <p:bldP spid="1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 &amp; 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Play with it!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544A-08A4-4950-9A75-7A8D4E01F8B4}" type="slidenum">
              <a:rPr lang="zh-CN" altLang="en-US" smtClean="0"/>
              <a:t>40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702" y="2952772"/>
            <a:ext cx="2658085" cy="26580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62050" y="5567274"/>
            <a:ext cx="37013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Demo System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201" y="2935712"/>
            <a:ext cx="2660904" cy="266090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78686" y="5570491"/>
            <a:ext cx="37013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Demo Video</a:t>
            </a:r>
          </a:p>
        </p:txBody>
      </p:sp>
    </p:spTree>
    <p:extLst>
      <p:ext uri="{BB962C8B-B14F-4D97-AF65-F5344CB8AC3E}">
        <p14:creationId xmlns:p14="http://schemas.microsoft.com/office/powerpoint/2010/main" val="37176224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17713"/>
            <a:ext cx="8487544" cy="4114800"/>
          </a:xfrm>
        </p:spPr>
        <p:txBody>
          <a:bodyPr/>
          <a:lstStyle/>
          <a:p>
            <a:r>
              <a:rPr lang="en-US" dirty="0"/>
              <a:t>When there are 2 dimensions</a:t>
            </a:r>
          </a:p>
          <a:p>
            <a:pPr lvl="1"/>
            <a:r>
              <a:rPr lang="en-US" dirty="0"/>
              <a:t>Median </a:t>
            </a:r>
          </a:p>
          <a:p>
            <a:pPr lvl="1"/>
            <a:r>
              <a:rPr lang="en-US" dirty="0"/>
              <a:t>Hull</a:t>
            </a:r>
          </a:p>
          <a:p>
            <a:r>
              <a:rPr lang="en-US" dirty="0"/>
              <a:t>When there are d dimensions where d ≥ 2,</a:t>
            </a:r>
          </a:p>
          <a:p>
            <a:pPr lvl="1"/>
            <a:r>
              <a:rPr lang="en-US" dirty="0"/>
              <a:t>UH (Utility Hyperplane)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41</a:t>
            </a:fld>
            <a:endParaRPr lang="en-US" altLang="zh-TW"/>
          </a:p>
        </p:txBody>
      </p:sp>
      <p:sp>
        <p:nvSpPr>
          <p:cNvPr id="6" name="Right Arrow 5"/>
          <p:cNvSpPr/>
          <p:nvPr/>
        </p:nvSpPr>
        <p:spPr bwMode="auto">
          <a:xfrm>
            <a:off x="539552" y="3212976"/>
            <a:ext cx="360040" cy="433285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90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Hull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Idea </a:t>
            </a:r>
          </a:p>
          <a:p>
            <a:pPr lvl="1"/>
            <a:r>
              <a:rPr lang="en-US" sz="2400" dirty="0"/>
              <a:t>Use a “equal” partitioning approach to find the maximum utility point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42</a:t>
            </a:fld>
            <a:endParaRPr lang="en-US" altLang="zh-TW"/>
          </a:p>
        </p:txBody>
      </p:sp>
      <p:sp>
        <p:nvSpPr>
          <p:cNvPr id="6" name="TextBox 5"/>
          <p:cNvSpPr txBox="1"/>
          <p:nvPr/>
        </p:nvSpPr>
        <p:spPr>
          <a:xfrm>
            <a:off x="2496590" y="3690612"/>
            <a:ext cx="3542260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L = &lt;p</a:t>
            </a:r>
            <a:r>
              <a:rPr lang="en-US" sz="2000" baseline="-25000" dirty="0"/>
              <a:t>1</a:t>
            </a:r>
            <a:r>
              <a:rPr lang="en-US" sz="2000" dirty="0"/>
              <a:t>, p</a:t>
            </a:r>
            <a:r>
              <a:rPr lang="en-US" sz="2000" baseline="-25000" dirty="0"/>
              <a:t>2</a:t>
            </a:r>
            <a:r>
              <a:rPr lang="en-US" sz="2000" dirty="0"/>
              <a:t>, p</a:t>
            </a:r>
            <a:r>
              <a:rPr lang="en-US" sz="2000" baseline="-25000" dirty="0"/>
              <a:t>3</a:t>
            </a:r>
            <a:r>
              <a:rPr lang="en-US" sz="2000" dirty="0"/>
              <a:t>, p</a:t>
            </a:r>
            <a:r>
              <a:rPr lang="en-US" sz="2000" baseline="-25000" dirty="0"/>
              <a:t>4</a:t>
            </a:r>
            <a:r>
              <a:rPr lang="en-US" sz="2000" dirty="0"/>
              <a:t>, p</a:t>
            </a:r>
            <a:r>
              <a:rPr lang="en-US" sz="2000" baseline="-25000" dirty="0"/>
              <a:t>5</a:t>
            </a:r>
            <a:r>
              <a:rPr lang="en-US" sz="2000" dirty="0"/>
              <a:t>, p</a:t>
            </a:r>
            <a:r>
              <a:rPr lang="en-US" sz="2000" baseline="-25000" dirty="0"/>
              <a:t>6</a:t>
            </a:r>
            <a:r>
              <a:rPr lang="en-US" sz="2000" dirty="0"/>
              <a:t>&gt;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3074197" y="3596885"/>
            <a:ext cx="879487" cy="726267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953685" y="3596884"/>
            <a:ext cx="827866" cy="726267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1724842" y="4414158"/>
            <a:ext cx="1543496" cy="405325"/>
          </a:xfrm>
          <a:prstGeom prst="wedgeRoundRectCallout">
            <a:avLst>
              <a:gd name="adj1" fmla="val 49405"/>
              <a:gd name="adj2" fmla="val -10386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Partition 1</a:t>
            </a:r>
            <a:endParaRPr kumimoji="0" lang="en-US" altLang="zh-TW" sz="1800" baseline="-25000" dirty="0"/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3391717" y="4414158"/>
            <a:ext cx="1543496" cy="405325"/>
          </a:xfrm>
          <a:prstGeom prst="wedgeRoundRectCallout">
            <a:avLst>
              <a:gd name="adj1" fmla="val 18550"/>
              <a:gd name="adj2" fmla="val -11091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Partition 2</a:t>
            </a:r>
            <a:endParaRPr kumimoji="0" lang="en-US" altLang="zh-TW" sz="1800" baseline="-25000" dirty="0"/>
          </a:p>
        </p:txBody>
      </p: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5267102" y="4394727"/>
            <a:ext cx="1543496" cy="405325"/>
          </a:xfrm>
          <a:prstGeom prst="wedgeRoundRectCallout">
            <a:avLst>
              <a:gd name="adj1" fmla="val -43778"/>
              <a:gd name="adj2" fmla="val -11091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Partition 3</a:t>
            </a:r>
            <a:endParaRPr kumimoji="0" lang="en-US" altLang="zh-TW" sz="1800" baseline="-25000" dirty="0"/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7179249" y="3285287"/>
            <a:ext cx="1555176" cy="1514765"/>
          </a:xfrm>
          <a:prstGeom prst="wedgeRoundRectCallout">
            <a:avLst>
              <a:gd name="adj1" fmla="val -86651"/>
              <a:gd name="adj2" fmla="val 2994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These three partitions are formed by {p</a:t>
            </a:r>
            <a:r>
              <a:rPr lang="en-US" altLang="zh-TW" sz="1800" baseline="-25000" dirty="0"/>
              <a:t>2</a:t>
            </a:r>
            <a:r>
              <a:rPr lang="en-US" altLang="zh-TW" sz="1800" dirty="0"/>
              <a:t>, p</a:t>
            </a:r>
            <a:r>
              <a:rPr lang="en-US" altLang="zh-TW" sz="1800" baseline="-25000" dirty="0"/>
              <a:t>4</a:t>
            </a:r>
            <a:r>
              <a:rPr lang="en-US" altLang="zh-TW" sz="1800" dirty="0"/>
              <a:t>}</a:t>
            </a:r>
            <a:endParaRPr kumimoji="0" lang="en-US" altLang="zh-TW" sz="1800" baseline="-25000" dirty="0"/>
          </a:p>
        </p:txBody>
      </p:sp>
      <p:sp>
        <p:nvSpPr>
          <p:cNvPr id="14" name="Oval 13"/>
          <p:cNvSpPr/>
          <p:nvPr/>
        </p:nvSpPr>
        <p:spPr bwMode="auto">
          <a:xfrm>
            <a:off x="4749428" y="3580088"/>
            <a:ext cx="827866" cy="726267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auto">
          <a:xfrm>
            <a:off x="1353367" y="5228667"/>
            <a:ext cx="6333308" cy="1042813"/>
          </a:xfrm>
          <a:prstGeom prst="wedgeRoundRectCallout">
            <a:avLst>
              <a:gd name="adj1" fmla="val 53367"/>
              <a:gd name="adj2" fmla="val -9976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457200" lvl="1" indent="0">
              <a:buNone/>
            </a:pPr>
            <a:r>
              <a:rPr lang="en-US" sz="1800" dirty="0"/>
              <a:t>Show </a:t>
            </a:r>
            <a:r>
              <a:rPr lang="en-US" altLang="zh-TW" sz="1800" dirty="0"/>
              <a:t>{p</a:t>
            </a:r>
            <a:r>
              <a:rPr lang="en-US" altLang="zh-TW" sz="1800" baseline="-25000" dirty="0"/>
              <a:t>2</a:t>
            </a:r>
            <a:r>
              <a:rPr lang="en-US" altLang="zh-TW" sz="1800" dirty="0"/>
              <a:t>, p</a:t>
            </a:r>
            <a:r>
              <a:rPr lang="en-US" altLang="zh-TW" sz="1800" baseline="-25000" dirty="0"/>
              <a:t>4</a:t>
            </a:r>
            <a:r>
              <a:rPr lang="en-US" altLang="zh-TW" sz="1800" dirty="0"/>
              <a:t>}</a:t>
            </a:r>
            <a:r>
              <a:rPr kumimoji="0" lang="en-US" altLang="zh-TW" sz="1800" baseline="-25000" dirty="0"/>
              <a:t> </a:t>
            </a:r>
            <a:r>
              <a:rPr lang="en-US" sz="1800" dirty="0"/>
              <a:t>to Alice</a:t>
            </a:r>
          </a:p>
          <a:p>
            <a:pPr marL="457200" lvl="1" indent="0">
              <a:buNone/>
            </a:pPr>
            <a:r>
              <a:rPr lang="en-US" altLang="zh-TW" sz="1800" dirty="0"/>
              <a:t>Based on the “peak” lemma, determine the partitions which contain the maximum utility point</a:t>
            </a:r>
            <a:endParaRPr kumimoji="0" lang="en-US" altLang="zh-TW" sz="1800" baseline="-25000" dirty="0"/>
          </a:p>
        </p:txBody>
      </p:sp>
    </p:spTree>
    <p:extLst>
      <p:ext uri="{BB962C8B-B14F-4D97-AF65-F5344CB8AC3E}">
        <p14:creationId xmlns:p14="http://schemas.microsoft.com/office/powerpoint/2010/main" val="288083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UH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  <a:p>
            <a:pPr lvl="1"/>
            <a:r>
              <a:rPr lang="en-US" dirty="0"/>
              <a:t>We repeat the following 2 steps until a stopping condition is satisfied.</a:t>
            </a:r>
          </a:p>
          <a:p>
            <a:pPr lvl="2"/>
            <a:r>
              <a:rPr lang="en-US" b="1" dirty="0">
                <a:solidFill>
                  <a:schemeClr val="tx2"/>
                </a:solidFill>
              </a:rPr>
              <a:t>Step 1 </a:t>
            </a:r>
            <a:r>
              <a:rPr lang="en-US" dirty="0"/>
              <a:t>(Point Selection)</a:t>
            </a:r>
          </a:p>
          <a:p>
            <a:pPr lvl="2"/>
            <a:r>
              <a:rPr lang="en-US" b="1" dirty="0">
                <a:solidFill>
                  <a:schemeClr val="tx2"/>
                </a:solidFill>
              </a:rPr>
              <a:t>Step 2 </a:t>
            </a:r>
            <a:r>
              <a:rPr lang="en-US" dirty="0"/>
              <a:t>(Information Maintenance)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43</a:t>
            </a:fld>
            <a:endParaRPr lang="en-US" altLang="zh-TW"/>
          </a:p>
        </p:txBody>
      </p:sp>
      <p:sp>
        <p:nvSpPr>
          <p:cNvPr id="6" name="Right Arrow 5"/>
          <p:cNvSpPr/>
          <p:nvPr/>
        </p:nvSpPr>
        <p:spPr bwMode="auto">
          <a:xfrm>
            <a:off x="3568773" y="1695535"/>
            <a:ext cx="614708" cy="476438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4374842" y="1676400"/>
            <a:ext cx="4070418" cy="514709"/>
          </a:xfrm>
          <a:prstGeom prst="wedgeRoundRectCallout">
            <a:avLst>
              <a:gd name="adj1" fmla="val -56739"/>
              <a:gd name="adj2" fmla="val 22312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 dirty="0">
                <a:solidFill>
                  <a:schemeClr val="tx2"/>
                </a:solidFill>
              </a:rPr>
              <a:t>Step 3 </a:t>
            </a:r>
            <a:r>
              <a:rPr lang="en-US" altLang="zh-TW" sz="2400" dirty="0"/>
              <a:t>(Stopping Condition)</a:t>
            </a:r>
            <a:endParaRPr kumimoji="0" lang="en-US" altLang="zh-TW" sz="2400" dirty="0"/>
          </a:p>
        </p:txBody>
      </p:sp>
      <p:sp>
        <p:nvSpPr>
          <p:cNvPr id="8" name="Oval 7"/>
          <p:cNvSpPr/>
          <p:nvPr/>
        </p:nvSpPr>
        <p:spPr bwMode="auto">
          <a:xfrm>
            <a:off x="1756884" y="3044779"/>
            <a:ext cx="3290572" cy="610160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163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UH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+mj-lt"/>
              </a:rPr>
              <a:t>Stopping Conditions: we can stop the interaction if either of the following condition is true</a:t>
            </a:r>
            <a:endParaRPr lang="en-US" dirty="0">
              <a:latin typeface="+mj-lt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+mj-lt"/>
                <a:cs typeface="Arial" panose="020B0604020202020204" pitchFamily="34" charset="0"/>
              </a:rPr>
              <a:t>(1) There is only one tuple in C</a:t>
            </a: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endParaRPr lang="en-US" dirty="0">
              <a:latin typeface="+mj-lt"/>
            </a:endParaRPr>
          </a:p>
          <a:p>
            <a:pPr lvl="1"/>
            <a:r>
              <a:rPr lang="en-US" dirty="0">
                <a:latin typeface="+mj-lt"/>
                <a:cs typeface="Arial" panose="020B0604020202020204" pitchFamily="34" charset="0"/>
              </a:rPr>
              <a:t>(2) The convex region R is very small </a:t>
            </a:r>
          </a:p>
          <a:p>
            <a:pPr lvl="1"/>
            <a:endParaRPr lang="en-US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44</a:t>
            </a:fld>
            <a:endParaRPr lang="en-US" altLang="zh-TW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2773128" y="5310685"/>
            <a:ext cx="5656495" cy="1044826"/>
          </a:xfrm>
          <a:prstGeom prst="wedgeRoundRectCallout">
            <a:avLst>
              <a:gd name="adj1" fmla="val -49960"/>
              <a:gd name="adj2" fmla="val -7538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zh-TW" sz="2400" b="1" dirty="0">
                <a:solidFill>
                  <a:schemeClr val="tx2"/>
                </a:solidFill>
                <a:latin typeface="+mn-lt"/>
              </a:rPr>
              <a:t>Lemma</a:t>
            </a:r>
            <a:r>
              <a:rPr lang="en-US" altLang="zh-TW" sz="2400" dirty="0">
                <a:latin typeface="+mn-lt"/>
                <a:cs typeface="Arial" panose="020B0604020202020204" pitchFamily="34" charset="0"/>
              </a:rPr>
              <a:t>: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Alice’s regret ratio is </a:t>
            </a:r>
            <a:r>
              <a:rPr lang="en-US" sz="2400" dirty="0">
                <a:latin typeface="+mn-lt"/>
              </a:rPr>
              <a:t>bounded proportionally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to  the “diameter” of R</a:t>
            </a:r>
            <a:endParaRPr kumimoji="0" lang="en-US" altLang="zh-TW" sz="2400" baseline="-250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81325" y="87732"/>
            <a:ext cx="5962649" cy="1323439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Problem 1 (Interactive Regret Minimization): </a:t>
            </a:r>
            <a:r>
              <a:rPr lang="en-US" sz="2000" dirty="0"/>
              <a:t>Given a set D, we want to ask a number of questions to Alice and return an apartment such that Alice’s regret ratio is at most </a:t>
            </a:r>
            <a:r>
              <a:rPr lang="en-US" sz="2000" dirty="0">
                <a:sym typeface="Symbol" panose="05050102010706020507" pitchFamily="18" charset="2"/>
              </a:rPr>
              <a:t>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29101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two-dimensional dataset</a:t>
            </a:r>
          </a:p>
          <a:p>
            <a:pPr lvl="1"/>
            <a:r>
              <a:rPr lang="en-US" dirty="0"/>
              <a:t>We have 2 algorithms</a:t>
            </a:r>
          </a:p>
          <a:p>
            <a:pPr lvl="2"/>
            <a:r>
              <a:rPr lang="en-US" dirty="0"/>
              <a:t>Median</a:t>
            </a:r>
          </a:p>
          <a:p>
            <a:pPr lvl="2"/>
            <a:r>
              <a:rPr lang="en-US" dirty="0"/>
              <a:t>Hull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45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6261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46</a:t>
            </a:fld>
            <a:endParaRPr lang="en-US" altLang="zh-TW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" y="2455532"/>
            <a:ext cx="8943975" cy="192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044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568034" y="3245759"/>
          <a:ext cx="2809797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78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59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Apartment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6" name="TextBox 5"/>
          <p:cNvSpPr txBox="1"/>
          <p:nvPr/>
        </p:nvSpPr>
        <p:spPr>
          <a:xfrm>
            <a:off x="827584" y="1790317"/>
            <a:ext cx="7153753" cy="461665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Suppose that user Alice wants to buy an apartment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9552" y="1390207"/>
            <a:ext cx="3333477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Regret minimization queries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92080" y="3078028"/>
            <a:ext cx="359394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376181" y="4004446"/>
            <a:ext cx="8198318" cy="876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But, we do not know this utility function.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392338" y="4560188"/>
            <a:ext cx="8198318" cy="876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Suppose that the whole dataset is seen</a:t>
            </a:r>
            <a:br>
              <a:rPr lang="en-US" sz="2000" kern="0" dirty="0"/>
            </a:br>
            <a:r>
              <a:rPr lang="en-US" sz="2000" kern="0" dirty="0"/>
              <a:t>by user Alice.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343266" y="5307132"/>
            <a:ext cx="8198318" cy="876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sz="1800" kern="0" dirty="0"/>
              <a:t>We could find her favorite apartment p</a:t>
            </a:r>
            <a:r>
              <a:rPr lang="en-US" sz="1800" kern="0" baseline="-25000" dirty="0"/>
              <a:t>3</a:t>
            </a:r>
            <a:r>
              <a:rPr lang="en-US" sz="1800" kern="0" dirty="0"/>
              <a:t> </a:t>
            </a:r>
            <a:br>
              <a:rPr lang="en-US" sz="1800" kern="0" dirty="0"/>
            </a:br>
            <a:r>
              <a:rPr lang="en-US" sz="1800" kern="0" dirty="0"/>
              <a:t>(Alice’s maximum utility point).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306162" y="3213624"/>
            <a:ext cx="830805" cy="3033697"/>
            <a:chOff x="8306162" y="3213624"/>
            <a:chExt cx="830805" cy="3033697"/>
          </a:xfrm>
        </p:grpSpPr>
        <p:sp>
          <p:nvSpPr>
            <p:cNvPr id="31" name="TextBox 30"/>
            <p:cNvSpPr txBox="1"/>
            <p:nvPr/>
          </p:nvSpPr>
          <p:spPr>
            <a:xfrm>
              <a:off x="8306162" y="3213624"/>
              <a:ext cx="830805" cy="400110"/>
            </a:xfrm>
            <a:prstGeom prst="rect">
              <a:avLst/>
            </a:prstGeom>
            <a:solidFill>
              <a:srgbClr val="FFCCFF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Utility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451297" y="3593775"/>
              <a:ext cx="534377" cy="40011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0.7</a:t>
              </a: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8434665" y="4012341"/>
              <a:ext cx="696626" cy="2234980"/>
              <a:chOff x="8434665" y="4012341"/>
              <a:chExt cx="696626" cy="2234980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8434665" y="4012341"/>
                <a:ext cx="673839" cy="40011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0.76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8451297" y="4410948"/>
                <a:ext cx="679994" cy="40011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0.81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8451297" y="4750848"/>
                <a:ext cx="679994" cy="40011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0.69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8451297" y="5132567"/>
                <a:ext cx="679994" cy="40011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0.44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8469655" y="5464019"/>
                <a:ext cx="540533" cy="40011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0.3</a:t>
                </a: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8453674" y="5847211"/>
                <a:ext cx="394660" cy="40011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…</a:t>
                </a:r>
              </a:p>
            </p:txBody>
          </p:sp>
        </p:grpSp>
        <p:sp>
          <p:nvSpPr>
            <p:cNvPr id="40" name="Oval 39"/>
            <p:cNvSpPr/>
            <p:nvPr/>
          </p:nvSpPr>
          <p:spPr bwMode="auto">
            <a:xfrm>
              <a:off x="8386563" y="4467507"/>
              <a:ext cx="721941" cy="356439"/>
            </a:xfrm>
            <a:prstGeom prst="ellipse">
              <a:avLst/>
            </a:prstGeom>
            <a:noFill/>
            <a:ln w="381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4577448" y="5983599"/>
            <a:ext cx="635110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0.81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 bwMode="auto">
          <a:xfrm>
            <a:off x="425765" y="2288905"/>
            <a:ext cx="7570921" cy="876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Assume that Alice has a utility function in her mind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 bwMode="auto">
          <a:xfrm>
            <a:off x="417033" y="2764151"/>
            <a:ext cx="5040560" cy="876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Utility function f</a:t>
            </a:r>
            <a:br>
              <a:rPr lang="en-US" sz="2000" kern="0" dirty="0"/>
            </a:br>
            <a:r>
              <a:rPr lang="en-US" sz="2000" kern="0" dirty="0"/>
              <a:t>   f(p) = 0.3 X</a:t>
            </a:r>
            <a:r>
              <a:rPr lang="en-US" sz="2000" kern="0" baseline="-25000" dirty="0"/>
              <a:t>1</a:t>
            </a:r>
            <a:r>
              <a:rPr lang="en-US" sz="2000" kern="0" dirty="0"/>
              <a:t> + 0.7 X</a:t>
            </a:r>
            <a:r>
              <a:rPr lang="en-US" sz="2000" kern="0" baseline="-25000" dirty="0"/>
              <a:t>2</a:t>
            </a:r>
          </a:p>
        </p:txBody>
      </p:sp>
      <p:sp>
        <p:nvSpPr>
          <p:cNvPr id="42" name="Content Placeholder 2"/>
          <p:cNvSpPr txBox="1">
            <a:spLocks/>
          </p:cNvSpPr>
          <p:nvPr/>
        </p:nvSpPr>
        <p:spPr bwMode="auto">
          <a:xfrm>
            <a:off x="376181" y="3513178"/>
            <a:ext cx="5040560" cy="626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Utility vector u = (0.3, 0.7)</a:t>
            </a:r>
            <a:endParaRPr lang="en-US" sz="2000" kern="0" baseline="-25000" dirty="0"/>
          </a:p>
        </p:txBody>
      </p:sp>
      <p:sp>
        <p:nvSpPr>
          <p:cNvPr id="43" name="AutoShape 5"/>
          <p:cNvSpPr>
            <a:spLocks noChangeArrowheads="1"/>
          </p:cNvSpPr>
          <p:nvPr/>
        </p:nvSpPr>
        <p:spPr bwMode="auto">
          <a:xfrm>
            <a:off x="25888" y="3108643"/>
            <a:ext cx="807144" cy="377351"/>
          </a:xfrm>
          <a:prstGeom prst="wedgeRoundRectCallout">
            <a:avLst>
              <a:gd name="adj1" fmla="val 82628"/>
              <a:gd name="adj2" fmla="val -707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Utility</a:t>
            </a:r>
            <a:endParaRPr kumimoji="0" lang="en-US" altLang="zh-TW" sz="1800" dirty="0"/>
          </a:p>
        </p:txBody>
      </p:sp>
      <p:sp>
        <p:nvSpPr>
          <p:cNvPr id="44" name="AutoShape 5"/>
          <p:cNvSpPr>
            <a:spLocks noChangeArrowheads="1"/>
          </p:cNvSpPr>
          <p:nvPr/>
        </p:nvSpPr>
        <p:spPr bwMode="auto">
          <a:xfrm>
            <a:off x="4191166" y="835654"/>
            <a:ext cx="4917338" cy="723591"/>
          </a:xfrm>
          <a:prstGeom prst="wedgeRoundRectCallout">
            <a:avLst>
              <a:gd name="adj1" fmla="val -76344"/>
              <a:gd name="adj2" fmla="val 26334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A larger weight means that the corresponding dimension is more important in Alice’s mind</a:t>
            </a:r>
            <a:endParaRPr kumimoji="0" lang="en-US" altLang="zh-TW" sz="1800" dirty="0"/>
          </a:p>
        </p:txBody>
      </p:sp>
    </p:spTree>
    <p:extLst>
      <p:ext uri="{BB962C8B-B14F-4D97-AF65-F5344CB8AC3E}">
        <p14:creationId xmlns:p14="http://schemas.microsoft.com/office/powerpoint/2010/main" val="254781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41" grpId="0" animBg="1"/>
      <p:bldP spid="29" grpId="0"/>
      <p:bldP spid="30" grpId="0"/>
      <p:bldP spid="42" grpId="0"/>
      <p:bldP spid="43" grpId="0" animBg="1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568034" y="3245759"/>
          <a:ext cx="2809797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78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59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Apartment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6" name="TextBox 5"/>
          <p:cNvSpPr txBox="1"/>
          <p:nvPr/>
        </p:nvSpPr>
        <p:spPr>
          <a:xfrm>
            <a:off x="827584" y="1790317"/>
            <a:ext cx="7153753" cy="461665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Suppose that user Alice wants to buy an apartment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9552" y="1390207"/>
            <a:ext cx="3333477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Regret minimization queries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92080" y="3078028"/>
            <a:ext cx="359394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90907" y="3172038"/>
            <a:ext cx="8198318" cy="876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Suppose that the whole dataset is seen</a:t>
            </a:r>
            <a:br>
              <a:rPr lang="en-US" sz="2000" kern="0" dirty="0"/>
            </a:br>
            <a:r>
              <a:rPr lang="en-US" sz="2000" kern="0" dirty="0"/>
              <a:t>by user Alice.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306162" y="3213624"/>
            <a:ext cx="830805" cy="3033697"/>
            <a:chOff x="8306162" y="3213624"/>
            <a:chExt cx="830805" cy="3033697"/>
          </a:xfrm>
        </p:grpSpPr>
        <p:sp>
          <p:nvSpPr>
            <p:cNvPr id="31" name="TextBox 30"/>
            <p:cNvSpPr txBox="1"/>
            <p:nvPr/>
          </p:nvSpPr>
          <p:spPr>
            <a:xfrm>
              <a:off x="8306162" y="3213624"/>
              <a:ext cx="830805" cy="400110"/>
            </a:xfrm>
            <a:prstGeom prst="rect">
              <a:avLst/>
            </a:prstGeom>
            <a:solidFill>
              <a:srgbClr val="FFCCFF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Utility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451297" y="3593775"/>
              <a:ext cx="534377" cy="40011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0.7</a:t>
              </a: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8434665" y="4012341"/>
              <a:ext cx="696626" cy="2234980"/>
              <a:chOff x="8434665" y="4012341"/>
              <a:chExt cx="696626" cy="2234980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8434665" y="4012341"/>
                <a:ext cx="673839" cy="40011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0.76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8451297" y="4410948"/>
                <a:ext cx="679994" cy="40011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0.81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8451297" y="4750848"/>
                <a:ext cx="679994" cy="40011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0.69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8451297" y="5132567"/>
                <a:ext cx="679994" cy="40011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0.44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8469655" y="5464019"/>
                <a:ext cx="540533" cy="40011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0.3</a:t>
                </a: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8453674" y="5847211"/>
                <a:ext cx="394660" cy="40011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…</a:t>
                </a:r>
              </a:p>
            </p:txBody>
          </p:sp>
        </p:grpSp>
      </p:grp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199639" y="3839429"/>
            <a:ext cx="8198318" cy="876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sz="1800" kern="0" dirty="0"/>
              <a:t>We could find her favorite apartment p</a:t>
            </a:r>
            <a:r>
              <a:rPr lang="en-US" sz="1800" kern="0" baseline="-25000" dirty="0"/>
              <a:t>3</a:t>
            </a:r>
            <a:r>
              <a:rPr lang="en-US" sz="1800" kern="0" dirty="0"/>
              <a:t> </a:t>
            </a:r>
            <a:br>
              <a:rPr lang="en-US" sz="1800" kern="0" dirty="0"/>
            </a:br>
            <a:r>
              <a:rPr lang="en-US" sz="1800" kern="0" dirty="0"/>
              <a:t>(Alice’s maximum utility point).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252979" y="4424561"/>
            <a:ext cx="8198318" cy="876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Consider a set S = {p</a:t>
            </a:r>
            <a:r>
              <a:rPr lang="en-US" sz="2000" kern="0" baseline="-25000" dirty="0"/>
              <a:t>2</a:t>
            </a:r>
            <a:r>
              <a:rPr lang="en-US" sz="2000" kern="0" dirty="0"/>
              <a:t>, p</a:t>
            </a:r>
            <a:r>
              <a:rPr lang="en-US" sz="2000" kern="0" baseline="-25000" dirty="0"/>
              <a:t>4</a:t>
            </a:r>
            <a:r>
              <a:rPr lang="en-US" sz="2000" kern="0" dirty="0"/>
              <a:t>}</a:t>
            </a:r>
            <a:br>
              <a:rPr lang="en-US" sz="2000" kern="0" dirty="0"/>
            </a:br>
            <a:r>
              <a:rPr lang="en-US" sz="2000" kern="0" dirty="0"/>
              <a:t>(which could be an output of this query).</a:t>
            </a:r>
          </a:p>
          <a:p>
            <a:r>
              <a:rPr lang="en-US" sz="2000" kern="0" dirty="0"/>
              <a:t>Suppose that set S is seen by user </a:t>
            </a:r>
            <a:br>
              <a:rPr lang="en-US" sz="2000" kern="0" dirty="0"/>
            </a:br>
            <a:r>
              <a:rPr lang="en-US" sz="2000" kern="0" dirty="0"/>
              <a:t>Alice.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8379335" y="3988511"/>
            <a:ext cx="721941" cy="356439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796136" y="3613734"/>
            <a:ext cx="3312368" cy="2598745"/>
            <a:chOff x="5796136" y="3613734"/>
            <a:chExt cx="2611859" cy="2598745"/>
          </a:xfrm>
        </p:grpSpPr>
        <p:sp>
          <p:nvSpPr>
            <p:cNvPr id="8" name="Rectangle 7"/>
            <p:cNvSpPr/>
            <p:nvPr/>
          </p:nvSpPr>
          <p:spPr bwMode="auto">
            <a:xfrm>
              <a:off x="5796136" y="3613734"/>
              <a:ext cx="2536435" cy="341252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5871560" y="4354993"/>
              <a:ext cx="2536435" cy="341252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841396" y="5116083"/>
              <a:ext cx="2536435" cy="1096396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</p:grpSp>
      <p:sp>
        <p:nvSpPr>
          <p:cNvPr id="30" name="Content Placeholder 2"/>
          <p:cNvSpPr txBox="1">
            <a:spLocks/>
          </p:cNvSpPr>
          <p:nvPr/>
        </p:nvSpPr>
        <p:spPr bwMode="auto">
          <a:xfrm>
            <a:off x="310293" y="5764462"/>
            <a:ext cx="8198318" cy="720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sz="1800" kern="0" dirty="0"/>
              <a:t>We could find her favorite apartment p</a:t>
            </a:r>
            <a:r>
              <a:rPr lang="en-US" sz="1800" kern="0" baseline="-25000" dirty="0"/>
              <a:t>2</a:t>
            </a:r>
            <a:r>
              <a:rPr lang="en-US" sz="1800" kern="0" dirty="0"/>
              <a:t> </a:t>
            </a:r>
            <a:br>
              <a:rPr lang="en-US" sz="1800" kern="0" dirty="0"/>
            </a:br>
            <a:r>
              <a:rPr lang="en-US" sz="1800" kern="0" dirty="0"/>
              <a:t>(Alice’s maximum utility point).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516212" y="4197714"/>
            <a:ext cx="635110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0.81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607326" y="6102906"/>
            <a:ext cx="629596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0.76</a:t>
            </a:r>
          </a:p>
        </p:txBody>
      </p:sp>
      <p:sp>
        <p:nvSpPr>
          <p:cNvPr id="43" name="AutoShape 5"/>
          <p:cNvSpPr>
            <a:spLocks noChangeArrowheads="1"/>
          </p:cNvSpPr>
          <p:nvPr/>
        </p:nvSpPr>
        <p:spPr bwMode="auto">
          <a:xfrm>
            <a:off x="5924418" y="2832499"/>
            <a:ext cx="3051451" cy="3727491"/>
          </a:xfrm>
          <a:prstGeom prst="wedgeRoundRectCallout">
            <a:avLst>
              <a:gd name="adj1" fmla="val -56795"/>
              <a:gd name="adj2" fmla="val 827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There is a difference between these 2 utility values</a:t>
            </a:r>
            <a:endParaRPr kumimoji="0" lang="en-US" altLang="zh-TW" sz="1800" dirty="0"/>
          </a:p>
        </p:txBody>
      </p:sp>
      <p:sp>
        <p:nvSpPr>
          <p:cNvPr id="10" name="Right Brace 9"/>
          <p:cNvSpPr/>
          <p:nvPr/>
        </p:nvSpPr>
        <p:spPr bwMode="auto">
          <a:xfrm>
            <a:off x="5292080" y="4149080"/>
            <a:ext cx="356384" cy="2289094"/>
          </a:xfrm>
          <a:prstGeom prst="rightBrace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36485" y="3913770"/>
                <a:ext cx="2482346" cy="25561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  Alice’s </a:t>
                </a:r>
                <a:r>
                  <a:rPr lang="en-US" b="1" dirty="0">
                    <a:solidFill>
                      <a:schemeClr val="tx2"/>
                    </a:solidFill>
                  </a:rPr>
                  <a:t>Regret Ratio</a:t>
                </a: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>= 1 -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0.76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0.81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br>
                  <a:rPr lang="en-US" dirty="0"/>
                </a:b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>= 0.06173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6485" y="3913770"/>
                <a:ext cx="2482346" cy="2556149"/>
              </a:xfrm>
              <a:prstGeom prst="rect">
                <a:avLst/>
              </a:prstGeom>
              <a:blipFill rotWithShape="0">
                <a:blip r:embed="rId2"/>
                <a:stretch>
                  <a:fillRect l="-1966" t="-1193" r="-1720" b="-3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Oval 43"/>
          <p:cNvSpPr/>
          <p:nvPr/>
        </p:nvSpPr>
        <p:spPr bwMode="auto">
          <a:xfrm>
            <a:off x="6611961" y="4665708"/>
            <a:ext cx="721941" cy="356439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45" name="AutoShape 5"/>
          <p:cNvSpPr>
            <a:spLocks noChangeArrowheads="1"/>
          </p:cNvSpPr>
          <p:nvPr/>
        </p:nvSpPr>
        <p:spPr bwMode="auto">
          <a:xfrm>
            <a:off x="5990367" y="4264163"/>
            <a:ext cx="3019557" cy="340151"/>
          </a:xfrm>
          <a:prstGeom prst="wedgeRoundRectCallout">
            <a:avLst>
              <a:gd name="adj1" fmla="val -18009"/>
              <a:gd name="adj2" fmla="val 9248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dirty="0"/>
              <a:t>Alice’s maximum utility in S</a:t>
            </a:r>
            <a:endParaRPr kumimoji="0" lang="en-US" altLang="zh-TW" sz="1400" dirty="0"/>
          </a:p>
        </p:txBody>
      </p:sp>
      <p:sp>
        <p:nvSpPr>
          <p:cNvPr id="46" name="Oval 45"/>
          <p:cNvSpPr/>
          <p:nvPr/>
        </p:nvSpPr>
        <p:spPr bwMode="auto">
          <a:xfrm>
            <a:off x="6611961" y="5107463"/>
            <a:ext cx="721941" cy="356439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47" name="AutoShape 5"/>
          <p:cNvSpPr>
            <a:spLocks noChangeArrowheads="1"/>
          </p:cNvSpPr>
          <p:nvPr/>
        </p:nvSpPr>
        <p:spPr bwMode="auto">
          <a:xfrm>
            <a:off x="6022661" y="5631007"/>
            <a:ext cx="2971566" cy="340151"/>
          </a:xfrm>
          <a:prstGeom prst="wedgeRoundRectCallout">
            <a:avLst>
              <a:gd name="adj1" fmla="val -24611"/>
              <a:gd name="adj2" fmla="val -10831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dirty="0"/>
              <a:t>Alice’s maximum utility in D</a:t>
            </a:r>
            <a:endParaRPr kumimoji="0" lang="en-US" altLang="zh-TW" sz="1400" dirty="0"/>
          </a:p>
        </p:txBody>
      </p:sp>
      <p:sp>
        <p:nvSpPr>
          <p:cNvPr id="40" name="AutoShape 5"/>
          <p:cNvSpPr>
            <a:spLocks noChangeArrowheads="1"/>
          </p:cNvSpPr>
          <p:nvPr/>
        </p:nvSpPr>
        <p:spPr bwMode="auto">
          <a:xfrm>
            <a:off x="386555" y="2299010"/>
            <a:ext cx="4636374" cy="872528"/>
          </a:xfrm>
          <a:prstGeom prst="wedgeRoundRectCallout">
            <a:avLst>
              <a:gd name="adj1" fmla="val 73677"/>
              <a:gd name="adj2" fmla="val 4411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/>
              <a:t>If Alice’s maximum utility in S is equal to Alice’s maximum utility in D,</a:t>
            </a:r>
            <a:br>
              <a:rPr lang="en-US" altLang="zh-TW" sz="1600" dirty="0"/>
            </a:br>
            <a:r>
              <a:rPr lang="en-US" altLang="zh-TW" sz="1600" dirty="0"/>
              <a:t>then Alice’s regret ratio is equal to 0</a:t>
            </a:r>
            <a:endParaRPr kumimoji="0" lang="en-US" altLang="zh-TW" sz="1600" dirty="0"/>
          </a:p>
        </p:txBody>
      </p:sp>
      <p:sp>
        <p:nvSpPr>
          <p:cNvPr id="48" name="AutoShape 5"/>
          <p:cNvSpPr>
            <a:spLocks noChangeArrowheads="1"/>
          </p:cNvSpPr>
          <p:nvPr/>
        </p:nvSpPr>
        <p:spPr bwMode="auto">
          <a:xfrm>
            <a:off x="4723298" y="2291872"/>
            <a:ext cx="4043460" cy="642802"/>
          </a:xfrm>
          <a:prstGeom prst="wedgeRoundRectCallout">
            <a:avLst>
              <a:gd name="adj1" fmla="val 2091"/>
              <a:gd name="adj2" fmla="val 6513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/>
              <a:t>Thus, we would like to have a smaller value for Alice’s regret ratio.</a:t>
            </a:r>
            <a:endParaRPr kumimoji="0" lang="en-US" altLang="zh-TW" sz="1600" dirty="0"/>
          </a:p>
        </p:txBody>
      </p:sp>
    </p:spTree>
    <p:extLst>
      <p:ext uri="{BB962C8B-B14F-4D97-AF65-F5344CB8AC3E}">
        <p14:creationId xmlns:p14="http://schemas.microsoft.com/office/powerpoint/2010/main" val="357017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  <p:bldP spid="30" grpId="0"/>
      <p:bldP spid="42" grpId="0" animBg="1"/>
      <p:bldP spid="43" grpId="0" animBg="1"/>
      <p:bldP spid="10" grpId="0" animBg="1"/>
      <p:bldP spid="11" grpId="0"/>
      <p:bldP spid="44" grpId="0" animBg="1"/>
      <p:bldP spid="45" grpId="0" animBg="1"/>
      <p:bldP spid="46" grpId="0" animBg="1"/>
      <p:bldP spid="47" grpId="0" animBg="1"/>
      <p:bldP spid="40" grpId="0" animBg="1"/>
      <p:bldP spid="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dirty="0"/>
              <a:t>Problem Definition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Algorithm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Experiment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Demo System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Conclusion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544A-08A4-4950-9A75-7A8D4E01F8B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050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6" name="TextBox 5"/>
          <p:cNvSpPr txBox="1"/>
          <p:nvPr/>
        </p:nvSpPr>
        <p:spPr>
          <a:xfrm>
            <a:off x="827584" y="1790317"/>
            <a:ext cx="7153753" cy="461665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Suppose that user Alice wants to buy an apartment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9552" y="1390207"/>
            <a:ext cx="4232762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Regret minimization queries queries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 bwMode="auto">
          <a:xfrm>
            <a:off x="179512" y="2210396"/>
            <a:ext cx="8869597" cy="876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Consider that Alice has a utility function with the utility vector (0.3, 0.7).</a:t>
            </a:r>
            <a:br>
              <a:rPr lang="en-US" sz="2000" kern="0" dirty="0"/>
            </a:br>
            <a:endParaRPr lang="en-US" sz="2000" kern="0" dirty="0"/>
          </a:p>
          <a:p>
            <a:pPr marL="0" indent="0">
              <a:buNone/>
            </a:pPr>
            <a:r>
              <a:rPr lang="en-US" sz="2000" kern="0" dirty="0"/>
              <a:t>     But, we do not know this utility function.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548213" y="3573016"/>
            <a:ext cx="687029" cy="1966250"/>
            <a:chOff x="1004651" y="3429000"/>
            <a:chExt cx="687029" cy="1966250"/>
          </a:xfrm>
        </p:grpSpPr>
        <p:sp>
          <p:nvSpPr>
            <p:cNvPr id="13" name="Oval 12"/>
            <p:cNvSpPr/>
            <p:nvPr/>
          </p:nvSpPr>
          <p:spPr bwMode="auto">
            <a:xfrm>
              <a:off x="1043608" y="3429000"/>
              <a:ext cx="648072" cy="648072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  <p:cxnSp>
          <p:nvCxnSpPr>
            <p:cNvPr id="17" name="Straight Connector 16"/>
            <p:cNvCxnSpPr>
              <a:stCxn id="13" idx="4"/>
            </p:cNvCxnSpPr>
            <p:nvPr/>
          </p:nvCxnSpPr>
          <p:spPr bwMode="auto">
            <a:xfrm flipH="1">
              <a:off x="1331640" y="4077072"/>
              <a:ext cx="36004" cy="93610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>
              <a:stCxn id="13" idx="4"/>
            </p:cNvCxnSpPr>
            <p:nvPr/>
          </p:nvCxnSpPr>
          <p:spPr bwMode="auto">
            <a:xfrm flipH="1">
              <a:off x="1043608" y="4077072"/>
              <a:ext cx="324036" cy="28803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>
              <a:stCxn id="13" idx="4"/>
            </p:cNvCxnSpPr>
            <p:nvPr/>
          </p:nvCxnSpPr>
          <p:spPr bwMode="auto">
            <a:xfrm>
              <a:off x="1367644" y="4077072"/>
              <a:ext cx="324036" cy="28803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/>
            <p:nvPr/>
          </p:nvCxnSpPr>
          <p:spPr bwMode="auto">
            <a:xfrm flipH="1">
              <a:off x="1004651" y="4963202"/>
              <a:ext cx="324036" cy="43204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1328687" y="4963202"/>
              <a:ext cx="324036" cy="36004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4" name="TextBox 53"/>
          <p:cNvSpPr txBox="1"/>
          <p:nvPr/>
        </p:nvSpPr>
        <p:spPr>
          <a:xfrm>
            <a:off x="323528" y="5738128"/>
            <a:ext cx="656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Alice</a:t>
            </a:r>
          </a:p>
        </p:txBody>
      </p:sp>
      <p:graphicFrame>
        <p:nvGraphicFramePr>
          <p:cNvPr id="55" name="Content Placeholder 6"/>
          <p:cNvGraphicFramePr>
            <a:graphicFrameLocks noGrp="1"/>
          </p:cNvGraphicFramePr>
          <p:nvPr>
            <p:ph idx="1"/>
          </p:nvPr>
        </p:nvGraphicFramePr>
        <p:xfrm>
          <a:off x="5568034" y="3245759"/>
          <a:ext cx="2809797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78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59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Apartment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5292080" y="3078028"/>
            <a:ext cx="359394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924628" y="3963799"/>
            <a:ext cx="2505429" cy="1323439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Which one is better?</a:t>
            </a:r>
          </a:p>
          <a:p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/>
              <a:t>p</a:t>
            </a:r>
            <a:r>
              <a:rPr lang="en-US" sz="2000" baseline="-25000" dirty="0"/>
              <a:t>2</a:t>
            </a:r>
          </a:p>
          <a:p>
            <a:pPr marL="457200" indent="-457200">
              <a:buAutoNum type="arabicPeriod"/>
            </a:pPr>
            <a:r>
              <a:rPr lang="en-US" sz="2000" dirty="0"/>
              <a:t>p</a:t>
            </a:r>
            <a:r>
              <a:rPr lang="en-US" sz="2000" baseline="-25000" dirty="0"/>
              <a:t>3</a:t>
            </a:r>
          </a:p>
        </p:txBody>
      </p:sp>
      <p:sp>
        <p:nvSpPr>
          <p:cNvPr id="58" name="Right Arrow 57"/>
          <p:cNvSpPr/>
          <p:nvPr/>
        </p:nvSpPr>
        <p:spPr bwMode="auto">
          <a:xfrm rot="10800000">
            <a:off x="1835696" y="4077072"/>
            <a:ext cx="677538" cy="548446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59" name="Right Arrow 58"/>
          <p:cNvSpPr/>
          <p:nvPr/>
        </p:nvSpPr>
        <p:spPr bwMode="auto">
          <a:xfrm>
            <a:off x="1864227" y="4882969"/>
            <a:ext cx="677538" cy="548446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16419" y="5290661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3</a:t>
            </a:r>
          </a:p>
        </p:txBody>
      </p:sp>
      <p:sp>
        <p:nvSpPr>
          <p:cNvPr id="61" name="AutoShape 5"/>
          <p:cNvSpPr>
            <a:spLocks noChangeArrowheads="1"/>
          </p:cNvSpPr>
          <p:nvPr/>
        </p:nvSpPr>
        <p:spPr bwMode="auto">
          <a:xfrm>
            <a:off x="2542095" y="5720737"/>
            <a:ext cx="3025939" cy="969942"/>
          </a:xfrm>
          <a:prstGeom prst="wedgeRoundRectCallout">
            <a:avLst>
              <a:gd name="adj1" fmla="val -58787"/>
              <a:gd name="adj2" fmla="val -5303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After this round,</a:t>
            </a:r>
            <a:br>
              <a:rPr lang="en-US" altLang="zh-TW" sz="1800" dirty="0"/>
            </a:br>
            <a:r>
              <a:rPr lang="en-US" altLang="zh-TW" sz="1800" dirty="0"/>
              <a:t>we understand Alice’s preference better.</a:t>
            </a:r>
            <a:endParaRPr kumimoji="0" lang="en-US" altLang="zh-TW" sz="1800" dirty="0"/>
          </a:p>
        </p:txBody>
      </p:sp>
    </p:spTree>
    <p:extLst>
      <p:ext uri="{BB962C8B-B14F-4D97-AF65-F5344CB8AC3E}">
        <p14:creationId xmlns:p14="http://schemas.microsoft.com/office/powerpoint/2010/main" val="359396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7" grpId="0" animBg="1"/>
      <p:bldP spid="58" grpId="0" animBg="1"/>
      <p:bldP spid="59" grpId="0" animBg="1"/>
      <p:bldP spid="60" grpId="0"/>
      <p:bldP spid="6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AC82E-2F98-408D-970D-DF0F5CEB652D}" type="slidenum">
              <a:rPr lang="zh-TW" altLang="en-US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6" name="TextBox 5"/>
          <p:cNvSpPr txBox="1"/>
          <p:nvPr/>
        </p:nvSpPr>
        <p:spPr>
          <a:xfrm>
            <a:off x="827584" y="1790317"/>
            <a:ext cx="7153753" cy="461665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Suppose that user Alice wants to buy an apartment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9552" y="1390207"/>
            <a:ext cx="4232762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Regret minimization queries queries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 bwMode="auto">
          <a:xfrm>
            <a:off x="179512" y="2210396"/>
            <a:ext cx="8814715" cy="876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Consider that Alice has a utility function with the utility vector (0.3, 0.7).</a:t>
            </a:r>
          </a:p>
          <a:p>
            <a:pPr marL="0" indent="0">
              <a:buNone/>
            </a:pPr>
            <a:r>
              <a:rPr lang="en-US" sz="2000" kern="0" dirty="0"/>
              <a:t/>
            </a:r>
            <a:br>
              <a:rPr lang="en-US" sz="2000" kern="0" dirty="0"/>
            </a:br>
            <a:r>
              <a:rPr lang="en-US" sz="2000" kern="0" dirty="0"/>
              <a:t>     But, we do not know this utility function.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548213" y="3573016"/>
            <a:ext cx="687029" cy="1966250"/>
            <a:chOff x="1004651" y="3429000"/>
            <a:chExt cx="687029" cy="1966250"/>
          </a:xfrm>
        </p:grpSpPr>
        <p:sp>
          <p:nvSpPr>
            <p:cNvPr id="13" name="Oval 12"/>
            <p:cNvSpPr/>
            <p:nvPr/>
          </p:nvSpPr>
          <p:spPr bwMode="auto">
            <a:xfrm>
              <a:off x="1043608" y="3429000"/>
              <a:ext cx="648072" cy="648072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charset="-120"/>
              </a:endParaRPr>
            </a:p>
          </p:txBody>
        </p:sp>
        <p:cxnSp>
          <p:nvCxnSpPr>
            <p:cNvPr id="17" name="Straight Connector 16"/>
            <p:cNvCxnSpPr>
              <a:stCxn id="13" idx="4"/>
            </p:cNvCxnSpPr>
            <p:nvPr/>
          </p:nvCxnSpPr>
          <p:spPr bwMode="auto">
            <a:xfrm flipH="1">
              <a:off x="1331640" y="4077072"/>
              <a:ext cx="36004" cy="93610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>
              <a:stCxn id="13" idx="4"/>
            </p:cNvCxnSpPr>
            <p:nvPr/>
          </p:nvCxnSpPr>
          <p:spPr bwMode="auto">
            <a:xfrm flipH="1">
              <a:off x="1043608" y="4077072"/>
              <a:ext cx="324036" cy="28803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>
              <a:stCxn id="13" idx="4"/>
            </p:cNvCxnSpPr>
            <p:nvPr/>
          </p:nvCxnSpPr>
          <p:spPr bwMode="auto">
            <a:xfrm>
              <a:off x="1367644" y="4077072"/>
              <a:ext cx="324036" cy="28803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/>
            <p:nvPr/>
          </p:nvCxnSpPr>
          <p:spPr bwMode="auto">
            <a:xfrm flipH="1">
              <a:off x="1004651" y="4963202"/>
              <a:ext cx="324036" cy="43204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1328687" y="4963202"/>
              <a:ext cx="324036" cy="36004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4" name="TextBox 53"/>
          <p:cNvSpPr txBox="1"/>
          <p:nvPr/>
        </p:nvSpPr>
        <p:spPr>
          <a:xfrm>
            <a:off x="323528" y="5738128"/>
            <a:ext cx="656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Alice</a:t>
            </a:r>
          </a:p>
        </p:txBody>
      </p:sp>
      <p:graphicFrame>
        <p:nvGraphicFramePr>
          <p:cNvPr id="55" name="Content Placeholder 6"/>
          <p:cNvGraphicFramePr>
            <a:graphicFrameLocks noGrp="1"/>
          </p:cNvGraphicFramePr>
          <p:nvPr>
            <p:ph idx="1"/>
          </p:nvPr>
        </p:nvGraphicFramePr>
        <p:xfrm>
          <a:off x="5568034" y="3245759"/>
          <a:ext cx="2809797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78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59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Apartment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-250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5292080" y="3078028"/>
            <a:ext cx="359394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924628" y="3963799"/>
            <a:ext cx="2505429" cy="1323439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Which one is better?</a:t>
            </a:r>
          </a:p>
          <a:p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/>
              <a:t>p</a:t>
            </a:r>
            <a:r>
              <a:rPr lang="en-US" sz="2000" baseline="-25000" dirty="0"/>
              <a:t>4</a:t>
            </a:r>
          </a:p>
          <a:p>
            <a:pPr marL="457200" indent="-457200">
              <a:buAutoNum type="arabicPeriod"/>
            </a:pPr>
            <a:r>
              <a:rPr lang="en-US" sz="2000" dirty="0"/>
              <a:t>p</a:t>
            </a:r>
            <a:r>
              <a:rPr lang="en-US" sz="2000" baseline="-25000" dirty="0"/>
              <a:t>5</a:t>
            </a:r>
          </a:p>
        </p:txBody>
      </p:sp>
      <p:sp>
        <p:nvSpPr>
          <p:cNvPr id="58" name="Right Arrow 57"/>
          <p:cNvSpPr/>
          <p:nvPr/>
        </p:nvSpPr>
        <p:spPr bwMode="auto">
          <a:xfrm rot="10800000">
            <a:off x="1835696" y="4077072"/>
            <a:ext cx="677538" cy="548446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59" name="Right Arrow 58"/>
          <p:cNvSpPr/>
          <p:nvPr/>
        </p:nvSpPr>
        <p:spPr bwMode="auto">
          <a:xfrm>
            <a:off x="1864227" y="4882969"/>
            <a:ext cx="677538" cy="548446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charset="-12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16419" y="5290661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4</a:t>
            </a:r>
          </a:p>
        </p:txBody>
      </p:sp>
      <p:sp>
        <p:nvSpPr>
          <p:cNvPr id="61" name="AutoShape 5"/>
          <p:cNvSpPr>
            <a:spLocks noChangeArrowheads="1"/>
          </p:cNvSpPr>
          <p:nvPr/>
        </p:nvSpPr>
        <p:spPr bwMode="auto">
          <a:xfrm>
            <a:off x="2542095" y="5720737"/>
            <a:ext cx="3025939" cy="969942"/>
          </a:xfrm>
          <a:prstGeom prst="wedgeRoundRectCallout">
            <a:avLst>
              <a:gd name="adj1" fmla="val -58787"/>
              <a:gd name="adj2" fmla="val -5303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After this round,</a:t>
            </a:r>
            <a:br>
              <a:rPr lang="en-US" altLang="zh-TW" sz="1800" dirty="0"/>
            </a:br>
            <a:r>
              <a:rPr lang="en-US" altLang="zh-TW" sz="1800" dirty="0"/>
              <a:t>we understand Alice’s preference much better.</a:t>
            </a:r>
            <a:endParaRPr kumimoji="0" lang="en-US" altLang="zh-TW" sz="1800" dirty="0"/>
          </a:p>
        </p:txBody>
      </p:sp>
      <p:sp>
        <p:nvSpPr>
          <p:cNvPr id="24" name="AutoShape 5"/>
          <p:cNvSpPr>
            <a:spLocks noChangeArrowheads="1"/>
          </p:cNvSpPr>
          <p:nvPr/>
        </p:nvSpPr>
        <p:spPr bwMode="auto">
          <a:xfrm>
            <a:off x="5792721" y="5183084"/>
            <a:ext cx="3025939" cy="1414267"/>
          </a:xfrm>
          <a:prstGeom prst="wedgeRoundRectCallout">
            <a:avLst>
              <a:gd name="adj1" fmla="val -62064"/>
              <a:gd name="adj2" fmla="val 4350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With more rounds/questions, we could know Alice’s preference more.</a:t>
            </a:r>
            <a:endParaRPr kumimoji="0" lang="en-US" altLang="zh-TW" sz="1800" dirty="0"/>
          </a:p>
        </p:txBody>
      </p:sp>
    </p:spTree>
    <p:extLst>
      <p:ext uri="{BB962C8B-B14F-4D97-AF65-F5344CB8AC3E}">
        <p14:creationId xmlns:p14="http://schemas.microsoft.com/office/powerpoint/2010/main" val="232744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  <p:bldP spid="59" grpId="0" animBg="1"/>
      <p:bldP spid="60" grpId="0"/>
      <p:bldP spid="61" grpId="0" animBg="1"/>
      <p:bldP spid="24" grpId="0" animBg="1"/>
    </p:bldLst>
  </p:timing>
</p:sld>
</file>

<file path=ppt/theme/theme1.xml><?xml version="1.0" encoding="utf-8"?>
<a:theme xmlns:a="http://schemas.openxmlformats.org/drawingml/2006/main" name="Theme1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9EC859ED-5BC7-48F9-9506-9C0539B22833}" vid="{909079C1-E9BD-4EBD-AA76-2669A0B019C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47048</TotalTime>
  <Words>2178</Words>
  <Application>Microsoft Office PowerPoint</Application>
  <PresentationFormat>On-screen Show (4:3)</PresentationFormat>
  <Paragraphs>680</Paragraphs>
  <Slides>46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8" baseType="lpstr">
      <vt:lpstr>新細明體</vt:lpstr>
      <vt:lpstr>新細明體</vt:lpstr>
      <vt:lpstr>宋体</vt:lpstr>
      <vt:lpstr>宋体</vt:lpstr>
      <vt:lpstr>Arial</vt:lpstr>
      <vt:lpstr>Calibri</vt:lpstr>
      <vt:lpstr>Cambria Math</vt:lpstr>
      <vt:lpstr>Symbol</vt:lpstr>
      <vt:lpstr>Tahoma</vt:lpstr>
      <vt:lpstr>Verdana</vt:lpstr>
      <vt:lpstr>Wingdings</vt:lpstr>
      <vt:lpstr>Theme1</vt:lpstr>
      <vt:lpstr>Strongly Truthful Interactive Regret Minimization</vt:lpstr>
      <vt:lpstr>Outline</vt:lpstr>
      <vt:lpstr>Outline</vt:lpstr>
      <vt:lpstr>PowerPoint Presentation</vt:lpstr>
      <vt:lpstr>PowerPoint Presentation</vt:lpstr>
      <vt:lpstr>PowerPoint Presentation</vt:lpstr>
      <vt:lpstr>Outline</vt:lpstr>
      <vt:lpstr>PowerPoint Presentation</vt:lpstr>
      <vt:lpstr>PowerPoint Presentation</vt:lpstr>
      <vt:lpstr>PowerPoint Presentation</vt:lpstr>
      <vt:lpstr>PowerPoint Presentation</vt:lpstr>
      <vt:lpstr>Outline</vt:lpstr>
      <vt:lpstr>Algorithm</vt:lpstr>
      <vt:lpstr>Algorithm Median</vt:lpstr>
      <vt:lpstr>Algorithm Median</vt:lpstr>
      <vt:lpstr>Algorithm Median</vt:lpstr>
      <vt:lpstr>Algorithm Median</vt:lpstr>
      <vt:lpstr>Algorithm</vt:lpstr>
      <vt:lpstr>Algorithm UH</vt:lpstr>
      <vt:lpstr>Algorithm UH</vt:lpstr>
      <vt:lpstr>Algorithm UH</vt:lpstr>
      <vt:lpstr>Algorithm UH</vt:lpstr>
      <vt:lpstr>Algorithm UH</vt:lpstr>
      <vt:lpstr>Algorithm UH</vt:lpstr>
      <vt:lpstr>Algorithm UH</vt:lpstr>
      <vt:lpstr>Algorithm UH</vt:lpstr>
      <vt:lpstr>Algorithm UH</vt:lpstr>
      <vt:lpstr>Algorithm UH</vt:lpstr>
      <vt:lpstr>Outline</vt:lpstr>
      <vt:lpstr>Experiments</vt:lpstr>
      <vt:lpstr>PowerPoint Presentation</vt:lpstr>
      <vt:lpstr>PowerPoint Presentation</vt:lpstr>
      <vt:lpstr>PowerPoint Presentation</vt:lpstr>
      <vt:lpstr>PowerPoint Presentation</vt:lpstr>
      <vt:lpstr>Outline</vt:lpstr>
      <vt:lpstr>Demo System</vt:lpstr>
      <vt:lpstr>PowerPoint Presentation</vt:lpstr>
      <vt:lpstr>Outline</vt:lpstr>
      <vt:lpstr>Conclusion</vt:lpstr>
      <vt:lpstr>Q &amp; A</vt:lpstr>
      <vt:lpstr>Algorithm</vt:lpstr>
      <vt:lpstr>Algorithm Hull</vt:lpstr>
      <vt:lpstr>Algorithm UH</vt:lpstr>
      <vt:lpstr>Algorithm UH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Queries over Database</dc:title>
  <dc:creator>谢珉</dc:creator>
  <cp:lastModifiedBy>mxieaa</cp:lastModifiedBy>
  <cp:revision>633</cp:revision>
  <dcterms:created xsi:type="dcterms:W3CDTF">2015-03-03T07:46:42Z</dcterms:created>
  <dcterms:modified xsi:type="dcterms:W3CDTF">2019-07-23T13:26:48Z</dcterms:modified>
</cp:coreProperties>
</file>