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62"/>
  </p:notesMasterIdLst>
  <p:handoutMasterIdLst>
    <p:handoutMasterId r:id="rId63"/>
  </p:handoutMasterIdLst>
  <p:sldIdLst>
    <p:sldId id="256" r:id="rId2"/>
    <p:sldId id="565" r:id="rId3"/>
    <p:sldId id="566" r:id="rId4"/>
    <p:sldId id="681" r:id="rId5"/>
    <p:sldId id="682" r:id="rId6"/>
    <p:sldId id="623" r:id="rId7"/>
    <p:sldId id="670" r:id="rId8"/>
    <p:sldId id="671" r:id="rId9"/>
    <p:sldId id="672" r:id="rId10"/>
    <p:sldId id="673" r:id="rId11"/>
    <p:sldId id="654" r:id="rId12"/>
    <p:sldId id="624" r:id="rId13"/>
    <p:sldId id="567" r:id="rId14"/>
    <p:sldId id="625" r:id="rId15"/>
    <p:sldId id="688" r:id="rId16"/>
    <p:sldId id="686" r:id="rId17"/>
    <p:sldId id="628" r:id="rId18"/>
    <p:sldId id="694" r:id="rId19"/>
    <p:sldId id="635" r:id="rId20"/>
    <p:sldId id="701" r:id="rId21"/>
    <p:sldId id="638" r:id="rId22"/>
    <p:sldId id="629" r:id="rId23"/>
    <p:sldId id="645" r:id="rId24"/>
    <p:sldId id="647" r:id="rId25"/>
    <p:sldId id="706" r:id="rId26"/>
    <p:sldId id="695" r:id="rId27"/>
    <p:sldId id="705" r:id="rId28"/>
    <p:sldId id="684" r:id="rId29"/>
    <p:sldId id="685" r:id="rId30"/>
    <p:sldId id="698" r:id="rId31"/>
    <p:sldId id="704" r:id="rId32"/>
    <p:sldId id="703" r:id="rId33"/>
    <p:sldId id="700" r:id="rId34"/>
    <p:sldId id="696" r:id="rId35"/>
    <p:sldId id="649" r:id="rId36"/>
    <p:sldId id="651" r:id="rId37"/>
    <p:sldId id="652" r:id="rId38"/>
    <p:sldId id="697" r:id="rId39"/>
    <p:sldId id="653" r:id="rId40"/>
    <p:sldId id="581" r:id="rId41"/>
    <p:sldId id="655" r:id="rId42"/>
    <p:sldId id="656" r:id="rId43"/>
    <p:sldId id="658" r:id="rId44"/>
    <p:sldId id="660" r:id="rId45"/>
    <p:sldId id="661" r:id="rId46"/>
    <p:sldId id="659" r:id="rId47"/>
    <p:sldId id="662" r:id="rId48"/>
    <p:sldId id="663" r:id="rId49"/>
    <p:sldId id="675" r:id="rId50"/>
    <p:sldId id="676" r:id="rId51"/>
    <p:sldId id="677" r:id="rId52"/>
    <p:sldId id="678" r:id="rId53"/>
    <p:sldId id="687" r:id="rId54"/>
    <p:sldId id="689" r:id="rId55"/>
    <p:sldId id="690" r:id="rId56"/>
    <p:sldId id="691" r:id="rId57"/>
    <p:sldId id="692" r:id="rId58"/>
    <p:sldId id="693" r:id="rId59"/>
    <p:sldId id="702" r:id="rId60"/>
    <p:sldId id="707" r:id="rId61"/>
  </p:sldIdLst>
  <p:sldSz cx="9144000" cy="6858000" type="screen4x3"/>
  <p:notesSz cx="906145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08F"/>
    <a:srgbClr val="333294"/>
    <a:srgbClr val="FFCCFF"/>
    <a:srgbClr val="CCFFCC"/>
    <a:srgbClr val="FF0000"/>
    <a:srgbClr val="FFFF99"/>
    <a:srgbClr val="CCECFF"/>
    <a:srgbClr val="FEFEFE"/>
    <a:srgbClr val="CC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96" autoAdjust="0"/>
    <p:restoredTop sz="95449" autoAdjust="0"/>
  </p:normalViewPr>
  <p:slideViewPr>
    <p:cSldViewPr>
      <p:cViewPr>
        <p:scale>
          <a:sx n="112" d="100"/>
          <a:sy n="112" d="100"/>
        </p:scale>
        <p:origin x="1088" y="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handoutMaster" Target="handoutMasters/handoutMaster1.xml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25888" cy="342900"/>
          </a:xfrm>
          <a:prstGeom prst="rect">
            <a:avLst/>
          </a:prstGeom>
        </p:spPr>
        <p:txBody>
          <a:bodyPr vert="horz" wrap="square" lIns="90960" tIns="45480" rIns="90960" bIns="4548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32388" y="0"/>
            <a:ext cx="3927475" cy="342900"/>
          </a:xfrm>
          <a:prstGeom prst="rect">
            <a:avLst/>
          </a:prstGeom>
        </p:spPr>
        <p:txBody>
          <a:bodyPr vert="horz" wrap="square" lIns="90960" tIns="45480" rIns="90960" bIns="4548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12BF4B5-FC7D-4552-948C-B59239BB2B7F}" type="datetimeFigureOut">
              <a:rPr lang="zh-HK" altLang="en-US"/>
              <a:pPr>
                <a:defRPr/>
              </a:pPr>
              <a:t>13/05/17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25888" cy="342900"/>
          </a:xfrm>
          <a:prstGeom prst="rect">
            <a:avLst/>
          </a:prstGeom>
        </p:spPr>
        <p:txBody>
          <a:bodyPr vert="horz" wrap="square" lIns="90960" tIns="45480" rIns="90960" bIns="4548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32388" y="6513513"/>
            <a:ext cx="3927475" cy="342900"/>
          </a:xfrm>
          <a:prstGeom prst="rect">
            <a:avLst/>
          </a:prstGeom>
        </p:spPr>
        <p:txBody>
          <a:bodyPr vert="horz" wrap="square" lIns="90960" tIns="45480" rIns="90960" bIns="454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EFFD172-5ABE-413F-A565-296563353D31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04966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2588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0" tIns="45480" rIns="90960" bIns="4548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32388" y="0"/>
            <a:ext cx="39274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0" tIns="45480" rIns="90960" bIns="4548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16225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3257550"/>
            <a:ext cx="7250112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0" tIns="45480" rIns="90960" bIns="454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2588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0" tIns="45480" rIns="90960" bIns="4548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32388" y="6513513"/>
            <a:ext cx="39274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0" tIns="45480" rIns="90960" bIns="454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86EAD2-C5CC-4B68-BE37-B95A6DD518B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3483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HK" altLang="en-US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HK" altLang="en-US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HK" altLang="en-US" smtClean="0"/>
            </a:p>
          </p:txBody>
        </p:sp>
      </p:grpSp>
      <p:sp>
        <p:nvSpPr>
          <p:cNvPr id="819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819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794DB71-B927-49F4-AC91-ED0C9828140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729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D5FBF-2FCF-40A8-8BD6-C83B713F25E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595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85A7B-6AFF-4B73-A491-969602443F2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1295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zh-HK" alt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B7902-98BF-40D6-B764-62B0DED7656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0275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7992B-D823-4B2B-A049-FB413CE1990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467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C08BC-1B91-43D3-AE10-B22A22B1855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9662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1CA60-30A5-437C-A026-858B8E5B89F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833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F29A2-D0EF-4907-9314-9D9A4238007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6067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47517-0A34-4F89-A96B-0EC1B7FE00E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09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9E748-6979-4852-B348-45424F7EDDD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618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7AB68-BAE5-423D-99CA-4D54FE49C41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5423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854DD-BC13-47D9-90BA-05F270150FF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653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62B04-D335-4825-9521-EC35466344B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8555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2400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240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240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2400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2400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2400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240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809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09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09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pPr>
              <a:defRPr/>
            </a:pPr>
            <a:fld id="{48E41ED8-9E28-4FDC-A1B2-A7047980648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8.emf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1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1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Relationship Id="rId3" Type="http://schemas.openxmlformats.org/officeDocument/2006/relationships/image" Target="../media/image29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0.png"/><Relationship Id="rId3" Type="http://schemas.openxmlformats.org/officeDocument/2006/relationships/image" Target="../media/image37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8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Relationship Id="rId3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0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1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2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1.png"/><Relationship Id="rId3" Type="http://schemas.openxmlformats.org/officeDocument/2006/relationships/image" Target="../media/image19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4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4" Type="http://schemas.openxmlformats.org/officeDocument/2006/relationships/image" Target="../media/image260.png"/><Relationship Id="rId5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A35F41-87B0-4282-A4BF-C483AE89560D}" type="slidenum">
              <a:rPr kumimoji="0" lang="zh-TW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z="4000" dirty="0" smtClean="0"/>
              <a:t>Distance Oracle On Terrain Surface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886200"/>
            <a:ext cx="8351837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1800" b="1" dirty="0" smtClean="0"/>
              <a:t>Victor Junqiu Wei </a:t>
            </a:r>
            <a:r>
              <a:rPr lang="en-US" altLang="zh-TW" sz="1800" dirty="0" smtClean="0"/>
              <a:t>(The Hong </a:t>
            </a:r>
            <a:r>
              <a:rPr lang="en-US" altLang="zh-TW" sz="1800" dirty="0" smtClean="0"/>
              <a:t>Kong University of Science and Technology)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dirty="0" smtClean="0"/>
              <a:t>Raymond Chi-Wing Wong </a:t>
            </a:r>
            <a:r>
              <a:rPr lang="en-US" altLang="zh-TW" sz="1800" dirty="0" smtClean="0"/>
              <a:t>(The Hong </a:t>
            </a:r>
            <a:r>
              <a:rPr lang="en-US" altLang="zh-TW" sz="1800" dirty="0" smtClean="0"/>
              <a:t>Kong University of Science and Technology)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dirty="0" smtClean="0"/>
              <a:t>Cheng Long (Queen’s University Belfast)</a:t>
            </a:r>
            <a:endParaRPr lang="en-US" altLang="zh-TW" sz="1800" dirty="0"/>
          </a:p>
          <a:p>
            <a:pPr eaLnBrk="1" hangingPunct="1">
              <a:lnSpc>
                <a:spcPct val="80000"/>
              </a:lnSpc>
            </a:pPr>
            <a:r>
              <a:rPr lang="en-US" altLang="zh-TW" sz="1800" dirty="0" smtClean="0"/>
              <a:t>David M. Mount (University of Maryland)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4859338" y="5949950"/>
            <a:ext cx="33457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/>
              <a:t>Presented by </a:t>
            </a:r>
            <a:r>
              <a:rPr lang="en-US" altLang="zh-TW" sz="1800" dirty="0" smtClean="0"/>
              <a:t>Victor Junqiu Wei</a:t>
            </a:r>
            <a:endParaRPr lang="en-US" altLang="zh-TW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/>
              <a:t>Prepared by </a:t>
            </a:r>
            <a:r>
              <a:rPr lang="en-US" altLang="zh-TW" sz="1800" dirty="0" smtClean="0"/>
              <a:t>Victor Junqiu Wei</a:t>
            </a:r>
            <a:endParaRPr lang="en-US" altLang="zh-TW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1. Introduction</a:t>
            </a:r>
            <a:endParaRPr lang="zh-HK" altLang="en-US" dirty="0" smtClean="0"/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979487"/>
          </a:xfrm>
        </p:spPr>
        <p:txBody>
          <a:bodyPr/>
          <a:lstStyle/>
          <a:p>
            <a:r>
              <a:rPr lang="en-US" altLang="zh-HK" dirty="0" smtClean="0"/>
              <a:t>Terrain Surface and Geodesic Distance</a:t>
            </a:r>
          </a:p>
          <a:p>
            <a:pPr lvl="1"/>
            <a:r>
              <a:rPr lang="en-US" altLang="zh-HK" dirty="0" smtClean="0"/>
              <a:t>Application 4 – 3D Location-Based Virtual Game</a:t>
            </a:r>
          </a:p>
          <a:p>
            <a:pPr lvl="2"/>
            <a:endParaRPr lang="en-US" altLang="zh-HK" dirty="0" smtClean="0"/>
          </a:p>
          <a:p>
            <a:pPr lvl="3"/>
            <a:endParaRPr lang="en-US" altLang="zh-HK" dirty="0"/>
          </a:p>
          <a:p>
            <a:pPr lvl="3"/>
            <a:endParaRPr lang="en-US" altLang="zh-HK" dirty="0" smtClean="0"/>
          </a:p>
          <a:p>
            <a:pPr lvl="1"/>
            <a:r>
              <a:rPr lang="en-US" altLang="zh-HK" dirty="0" smtClean="0"/>
              <a:t>Application 5 – Spatial Data Mining</a:t>
            </a:r>
          </a:p>
          <a:p>
            <a:pPr lvl="2"/>
            <a:r>
              <a:rPr lang="en-US" altLang="zh-HK" dirty="0" smtClean="0"/>
              <a:t>Inner-/Inter- Cluster Distance</a:t>
            </a:r>
          </a:p>
          <a:p>
            <a:pPr lvl="2"/>
            <a:r>
              <a:rPr lang="en-US" altLang="zh-HK" dirty="0" smtClean="0"/>
              <a:t>In the mountainous area, the geodesic distance is a good metric.</a:t>
            </a:r>
            <a:endParaRPr lang="zh-HK" altLang="en-US" dirty="0" smtClean="0"/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7A04ED-4A15-4229-A0D2-7B21412F9C72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kumimoji="0" lang="en-US" altLang="zh-TW" sz="140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3142745"/>
            <a:ext cx="2834685" cy="1642443"/>
          </a:xfrm>
          <a:prstGeom prst="rect">
            <a:avLst/>
          </a:prstGeom>
        </p:spPr>
      </p:pic>
      <p:sp>
        <p:nvSpPr>
          <p:cNvPr id="7" name="AutoShape 31"/>
          <p:cNvSpPr>
            <a:spLocks noChangeArrowheads="1"/>
          </p:cNvSpPr>
          <p:nvPr/>
        </p:nvSpPr>
        <p:spPr bwMode="auto">
          <a:xfrm>
            <a:off x="2200229" y="3173461"/>
            <a:ext cx="2887504" cy="1512168"/>
          </a:xfrm>
          <a:prstGeom prst="wedgeRoundRectCallout">
            <a:avLst>
              <a:gd name="adj1" fmla="val 55504"/>
              <a:gd name="adj2" fmla="val 2633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79646" lvl="1" indent="0">
              <a:buNone/>
            </a:pPr>
            <a:r>
              <a:rPr lang="en-US" altLang="zh-HK" sz="1800" b="1" dirty="0">
                <a:solidFill>
                  <a:schemeClr val="tx2"/>
                </a:solidFill>
              </a:rPr>
              <a:t>E.g., </a:t>
            </a:r>
            <a:r>
              <a:rPr lang="en-US" altLang="zh-HK" sz="1800" b="1" dirty="0" smtClean="0">
                <a:solidFill>
                  <a:schemeClr val="tx2"/>
                </a:solidFill>
              </a:rPr>
              <a:t>INGRESS. </a:t>
            </a:r>
          </a:p>
          <a:p>
            <a:pPr marL="79646" lvl="1" indent="0">
              <a:buNone/>
            </a:pPr>
            <a:r>
              <a:rPr lang="en-US" altLang="zh-HK" sz="1800" b="1" dirty="0" smtClean="0">
                <a:solidFill>
                  <a:schemeClr val="tx2"/>
                </a:solidFill>
              </a:rPr>
              <a:t>POIs: </a:t>
            </a:r>
            <a:r>
              <a:rPr lang="en-US" altLang="zh-HK" sz="1800" b="1" dirty="0" smtClean="0">
                <a:solidFill>
                  <a:schemeClr val="tx2"/>
                </a:solidFill>
              </a:rPr>
              <a:t>portals </a:t>
            </a:r>
          </a:p>
          <a:p>
            <a:pPr marL="79646" lvl="1" indent="0">
              <a:buNone/>
            </a:pPr>
            <a:r>
              <a:rPr lang="en-US" altLang="zh-HK" sz="1800" b="1" dirty="0" smtClean="0">
                <a:solidFill>
                  <a:schemeClr val="tx2"/>
                </a:solidFill>
              </a:rPr>
              <a:t>Geodesic distances:</a:t>
            </a:r>
          </a:p>
          <a:p>
            <a:pPr marL="79646" lvl="1" indent="0">
              <a:buNone/>
            </a:pPr>
            <a:r>
              <a:rPr lang="en-US" altLang="zh-HK" sz="1800" b="1" dirty="0" smtClean="0">
                <a:solidFill>
                  <a:schemeClr val="tx2"/>
                </a:solidFill>
              </a:rPr>
              <a:t>measure </a:t>
            </a:r>
            <a:r>
              <a:rPr lang="en-US" altLang="zh-HK" sz="1800" b="1" dirty="0" smtClean="0">
                <a:solidFill>
                  <a:schemeClr val="tx2"/>
                </a:solidFill>
              </a:rPr>
              <a:t>travel cost.</a:t>
            </a:r>
            <a:endParaRPr lang="en-US" sz="1800" b="1" dirty="0">
              <a:solidFill>
                <a:schemeClr val="tx2"/>
              </a:solidFill>
            </a:endParaRPr>
          </a:p>
          <a:p>
            <a:pPr marL="79646" lvl="1" indent="0"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  <a:p>
            <a:pPr marL="79646" lvl="1" indent="0"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800" b="1" dirty="0" smtClean="0">
                <a:solidFill>
                  <a:schemeClr val="tx2"/>
                </a:solidFill>
              </a:rPr>
              <a:t> </a:t>
            </a:r>
            <a:endParaRPr lang="en-US" altLang="zh-HK" sz="18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800" b="1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800" baseline="-25000" dirty="0"/>
          </a:p>
        </p:txBody>
      </p:sp>
    </p:spTree>
    <p:extLst>
      <p:ext uri="{BB962C8B-B14F-4D97-AF65-F5344CB8AC3E}">
        <p14:creationId xmlns:p14="http://schemas.microsoft.com/office/powerpoint/2010/main" val="61294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1. Introduction</a:t>
            </a:r>
            <a:endParaRPr lang="zh-HK" altLang="en-US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71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</p:spPr>
            <p:txBody>
              <a:bodyPr/>
              <a:lstStyle/>
              <a:p>
                <a:r>
                  <a:rPr lang="en-US" altLang="zh-HK" dirty="0" smtClean="0"/>
                  <a:t>Deficiency of Existing Works</a:t>
                </a:r>
              </a:p>
              <a:p>
                <a:pPr lvl="1"/>
                <a:r>
                  <a:rPr lang="en-US" altLang="zh-HK" dirty="0" smtClean="0"/>
                  <a:t>Computing Distance On-the-fly</a:t>
                </a:r>
              </a:p>
              <a:p>
                <a:pPr lvl="2"/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exact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algorithms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their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running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time:</a:t>
                </a:r>
              </a:p>
              <a:p>
                <a:pPr lvl="3"/>
                <a:r>
                  <a:rPr lang="en-US" altLang="zh-CN" dirty="0"/>
                  <a:t>[</a:t>
                </a:r>
                <a:r>
                  <a:rPr lang="en-US" altLang="zh-CN" dirty="0" smtClean="0"/>
                  <a:t>SIAM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Journal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Computing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1987]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N</m:t>
                        </m:r>
                      </m:e>
                      <m:sup>
                        <m:r>
                          <a:rPr lang="en-US" altLang="zh-CN" b="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altLang="zh-CN" i="1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>
                            <a:latin typeface="Cambria Math" charset="0"/>
                            <a:ea typeface="Times" charset="0"/>
                            <a:cs typeface="Times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altLang="zh-CN" b="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N</m:t>
                        </m:r>
                      </m:e>
                    </m:func>
                  </m:oMath>
                </a14:m>
                <a:r>
                  <a:rPr lang="en-US" altLang="zh-CN" dirty="0" smtClean="0"/>
                  <a:t>)</a:t>
                </a:r>
              </a:p>
              <a:p>
                <a:pPr lvl="3"/>
                <a:r>
                  <a:rPr lang="en-US" altLang="zh-CN" dirty="0" smtClean="0"/>
                  <a:t>[</a:t>
                </a:r>
                <a:r>
                  <a:rPr lang="en-US" altLang="zh-CN" dirty="0" err="1" smtClean="0"/>
                  <a:t>SoCG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1990]</a:t>
                </a:r>
                <a:r>
                  <a:rPr lang="zh-CN" altLang="en-US" dirty="0" smtClean="0"/>
                  <a:t> </a:t>
                </a:r>
                <a:r>
                  <a:rPr lang="en-US" altLang="zh-CN" dirty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1">
                            <a:latin typeface="Cambria Math" charset="0"/>
                          </a:rPr>
                          <m:t>N</m:t>
                        </m:r>
                      </m:e>
                      <m:sup>
                        <m:r>
                          <a:rPr lang="en-US" altLang="zh-CN" b="0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)</a:t>
                </a:r>
                <a:r>
                  <a:rPr lang="zh-CN" altLang="en-US" dirty="0"/>
                  <a:t> </a:t>
                </a:r>
                <a:endParaRPr lang="en-US" altLang="zh-CN" dirty="0" smtClean="0"/>
              </a:p>
              <a:p>
                <a:pPr lvl="3"/>
                <a:r>
                  <a:rPr lang="en-US" altLang="zh-CN" dirty="0" smtClean="0"/>
                  <a:t>[STOC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1999]</a:t>
                </a:r>
                <a:r>
                  <a:rPr lang="zh-CN" altLang="en-US" dirty="0" smtClean="0"/>
                  <a:t> </a:t>
                </a:r>
                <a:r>
                  <a:rPr lang="en-US" altLang="zh-HK" dirty="0">
                    <a:latin typeface="Times" charset="0"/>
                    <a:ea typeface="Times" charset="0"/>
                    <a:cs typeface="Times" charset="0"/>
                  </a:rPr>
                  <a:t>O(N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r>
                          <a:rPr lang="en-US" altLang="zh-HK">
                            <a:latin typeface="Cambria Math" charset="0"/>
                            <a:ea typeface="Times" charset="0"/>
                            <a:cs typeface="Times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altLang="zh-HK" i="1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HK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altLang="zh-HK" i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N</m:t>
                            </m:r>
                          </m:e>
                        </m:func>
                        <m:r>
                          <a:rPr lang="en-US" altLang="zh-HK">
                            <a:latin typeface="Cambria Math" charset="0"/>
                            <a:ea typeface="Times" charset="0"/>
                            <a:cs typeface="Times" charset="0"/>
                          </a:rPr>
                          <m:t>)</m:t>
                        </m:r>
                      </m:e>
                      <m:sup>
                        <m:r>
                          <a:rPr lang="en-US" altLang="zh-HK">
                            <a:latin typeface="Cambria Math" charset="0"/>
                            <a:ea typeface="Times" charset="0"/>
                            <a:cs typeface="Times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HK" dirty="0"/>
                  <a:t>).</a:t>
                </a:r>
              </a:p>
              <a:p>
                <a:pPr lvl="2"/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approximate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algorithms:</a:t>
                </a:r>
              </a:p>
              <a:p>
                <a:pPr lvl="3"/>
                <a:r>
                  <a:rPr lang="en-US" altLang="zh-CN" dirty="0" smtClean="0"/>
                  <a:t>[VLDB2013]: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find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lower/upper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bound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geodesic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distance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but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there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no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accuracy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guarantee</a:t>
                </a:r>
              </a:p>
              <a:p>
                <a:pPr lvl="3"/>
                <a:r>
                  <a:rPr lang="en-US" altLang="zh-CN" dirty="0" smtClean="0"/>
                  <a:t>[VLDB2015]: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r>
                  <a:rPr lang="en-US" altLang="zh-CN" dirty="0"/>
                  <a:t>-approximate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user-specified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parameter</a:t>
                </a:r>
                <a:r>
                  <a:rPr lang="en-US" altLang="zh-CN" dirty="0" smtClean="0"/>
                  <a:t>).</a:t>
                </a:r>
                <a:endParaRPr lang="en-US" altLang="zh-HK" dirty="0"/>
              </a:p>
              <a:p>
                <a:pPr lvl="3"/>
                <a:endParaRPr lang="en-US" altLang="zh-HK" dirty="0" smtClean="0"/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800" b="1" dirty="0" smtClean="0">
                    <a:solidFill>
                      <a:schemeClr val="tx2"/>
                    </a:solidFill>
                  </a:rPr>
                  <a:t>		</a:t>
                </a:r>
                <a:endParaRPr lang="en-US" altLang="zh-HK" dirty="0" smtClean="0"/>
              </a:p>
            </p:txBody>
          </p:sp>
        </mc:Choice>
        <mc:Fallback>
          <p:sp>
            <p:nvSpPr>
              <p:cNvPr id="7171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  <a:blipFill rotWithShape="0">
                <a:blip r:embed="rId2"/>
                <a:stretch>
                  <a:fillRect l="-549" t="-8075" r="-627" b="-360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7A04ED-4A15-4229-A0D2-7B21412F9C72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kumimoji="0" lang="en-US" altLang="zh-TW" sz="1400" smtClean="0"/>
          </a:p>
        </p:txBody>
      </p:sp>
      <p:sp>
        <p:nvSpPr>
          <p:cNvPr id="6" name="AutoShape 31"/>
          <p:cNvSpPr>
            <a:spLocks noChangeArrowheads="1"/>
          </p:cNvSpPr>
          <p:nvPr/>
        </p:nvSpPr>
        <p:spPr bwMode="auto">
          <a:xfrm>
            <a:off x="179512" y="5481696"/>
            <a:ext cx="2304256" cy="1043647"/>
          </a:xfrm>
          <a:prstGeom prst="wedgeRoundRectCallout">
            <a:avLst>
              <a:gd name="adj1" fmla="val 55504"/>
              <a:gd name="adj2" fmla="val -29222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79646" lvl="1" indent="0">
              <a:buNone/>
            </a:pPr>
            <a:r>
              <a:rPr lang="en-US" altLang="zh-HK" sz="1800" b="1" dirty="0" smtClean="0">
                <a:solidFill>
                  <a:schemeClr val="tx2"/>
                </a:solidFill>
              </a:rPr>
              <a:t>Both </a:t>
            </a:r>
            <a:r>
              <a:rPr lang="en-US" altLang="zh-HK" sz="1800" b="1" smtClean="0">
                <a:solidFill>
                  <a:schemeClr val="tx2"/>
                </a:solidFill>
              </a:rPr>
              <a:t>of them have an O(N log N) running time.</a:t>
            </a:r>
            <a:endParaRPr lang="en-US" sz="1800" b="1" dirty="0">
              <a:solidFill>
                <a:schemeClr val="tx2"/>
              </a:solidFill>
            </a:endParaRPr>
          </a:p>
          <a:p>
            <a:pPr marL="79646" lvl="1" indent="0"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  <a:p>
            <a:pPr marL="79646" lvl="1" indent="0"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800" b="1" dirty="0" smtClean="0">
                <a:solidFill>
                  <a:schemeClr val="tx2"/>
                </a:solidFill>
              </a:rPr>
              <a:t> </a:t>
            </a:r>
            <a:endParaRPr lang="en-US" altLang="zh-HK" sz="18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800" b="1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800" baseline="-25000" dirty="0"/>
          </a:p>
        </p:txBody>
      </p:sp>
      <p:sp>
        <p:nvSpPr>
          <p:cNvPr id="7" name="AutoShape 31"/>
          <p:cNvSpPr>
            <a:spLocks noChangeArrowheads="1"/>
          </p:cNvSpPr>
          <p:nvPr/>
        </p:nvSpPr>
        <p:spPr bwMode="auto">
          <a:xfrm>
            <a:off x="32191" y="3501008"/>
            <a:ext cx="2451577" cy="1008112"/>
          </a:xfrm>
          <a:prstGeom prst="wedgeRoundRectCallout">
            <a:avLst>
              <a:gd name="adj1" fmla="val 54139"/>
              <a:gd name="adj2" fmla="val -10417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79646" lvl="1" indent="0">
              <a:buNone/>
            </a:pPr>
            <a:r>
              <a:rPr lang="en-US" altLang="zh-HK" sz="1800" b="1" dirty="0" smtClean="0">
                <a:solidFill>
                  <a:schemeClr val="tx2"/>
                </a:solidFill>
              </a:rPr>
              <a:t>N is the number of vertices on the terrain surface.</a:t>
            </a:r>
            <a:endParaRPr lang="en-US" sz="1800" b="1" dirty="0">
              <a:solidFill>
                <a:schemeClr val="tx2"/>
              </a:solidFill>
            </a:endParaRPr>
          </a:p>
          <a:p>
            <a:pPr marL="79646" lvl="1" indent="0"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  <a:p>
            <a:pPr marL="79646" lvl="1" indent="0"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800" b="1" dirty="0" smtClean="0">
                <a:solidFill>
                  <a:schemeClr val="tx2"/>
                </a:solidFill>
              </a:rPr>
              <a:t> </a:t>
            </a:r>
            <a:endParaRPr lang="en-US" altLang="zh-HK" sz="18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800" b="1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800" baseline="-25000" dirty="0"/>
          </a:p>
        </p:txBody>
      </p:sp>
    </p:spTree>
    <p:extLst>
      <p:ext uri="{BB962C8B-B14F-4D97-AF65-F5344CB8AC3E}">
        <p14:creationId xmlns:p14="http://schemas.microsoft.com/office/powerpoint/2010/main" val="198167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1. Introduction</a:t>
            </a:r>
            <a:endParaRPr lang="zh-HK" altLang="en-US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71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</p:spPr>
            <p:txBody>
              <a:bodyPr/>
              <a:lstStyle/>
              <a:p>
                <a:r>
                  <a:rPr lang="en-US" altLang="zh-HK" dirty="0" smtClean="0"/>
                  <a:t>Deficiency of Existing Works</a:t>
                </a:r>
              </a:p>
              <a:p>
                <a:pPr lvl="1"/>
                <a:r>
                  <a:rPr lang="en-US" altLang="zh-HK" dirty="0" smtClean="0"/>
                  <a:t>Approximate Distance Oracle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[ESA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2011]</a:t>
                </a:r>
                <a:endParaRPr lang="en-US" altLang="zh-HK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HK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r>
                  <a:rPr lang="en-US" altLang="zh-CN" dirty="0" smtClean="0"/>
                  <a:t>-approximate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(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user-specified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parameter)</a:t>
                </a:r>
                <a:endParaRPr lang="en-US" altLang="zh-HK" dirty="0" smtClean="0"/>
              </a:p>
              <a:p>
                <a:pPr lvl="2"/>
                <a:r>
                  <a:rPr lang="en-US" altLang="zh-HK" dirty="0" smtClean="0"/>
                  <a:t>Introduces a large amount of </a:t>
                </a:r>
                <a:r>
                  <a:rPr lang="en-US" altLang="zh-HK" b="1" dirty="0" smtClean="0">
                    <a:solidFill>
                      <a:srgbClr val="0070C0"/>
                    </a:solidFill>
                  </a:rPr>
                  <a:t>Steiner points</a:t>
                </a:r>
                <a:r>
                  <a:rPr lang="en-US" altLang="zh-CN" b="1" dirty="0" smtClean="0">
                    <a:solidFill>
                      <a:srgbClr val="0070C0"/>
                    </a:solidFill>
                  </a:rPr>
                  <a:t>/edges</a:t>
                </a:r>
                <a:endParaRPr lang="en-US" altLang="zh-HK" b="1" dirty="0" smtClean="0">
                  <a:solidFill>
                    <a:srgbClr val="0070C0"/>
                  </a:solidFill>
                </a:endParaRPr>
              </a:p>
              <a:p>
                <a:pPr lvl="2"/>
                <a:r>
                  <a:rPr lang="en-US" altLang="zh-HK" dirty="0" smtClean="0"/>
                  <a:t>Large Space and Building Time</a:t>
                </a:r>
              </a:p>
              <a:p>
                <a:pPr lvl="2"/>
                <a:r>
                  <a:rPr lang="en-US" altLang="zh-CN" dirty="0" smtClean="0"/>
                  <a:t>POI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unaware</a:t>
                </a:r>
                <a:r>
                  <a:rPr lang="zh-CN" altLang="en-US" dirty="0" smtClean="0"/>
                  <a:t> </a:t>
                </a:r>
                <a:endParaRPr lang="en-US" altLang="zh-HK" dirty="0" smtClean="0"/>
              </a:p>
              <a:p>
                <a:pPr lvl="1"/>
                <a:r>
                  <a:rPr lang="en-US" altLang="zh-CN" dirty="0" smtClean="0"/>
                  <a:t>Algorithms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Other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Queries.</a:t>
                </a:r>
              </a:p>
              <a:p>
                <a:pPr lvl="2"/>
                <a:r>
                  <a:rPr lang="en-US" altLang="zh-CN" dirty="0" err="1" smtClean="0"/>
                  <a:t>kNN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[VLDBJ08,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VLDB08],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Reverse</a:t>
                </a:r>
                <a:r>
                  <a:rPr lang="zh-CN" altLang="en-US" dirty="0" smtClean="0"/>
                  <a:t> </a:t>
                </a:r>
                <a:r>
                  <a:rPr lang="en-US" altLang="zh-CN" dirty="0" err="1" smtClean="0"/>
                  <a:t>kNN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[CIKM12], etc.</a:t>
                </a:r>
                <a:r>
                  <a:rPr lang="zh-CN" altLang="en-US" dirty="0" smtClean="0"/>
                  <a:t> </a:t>
                </a:r>
                <a:endParaRPr lang="en-US" altLang="zh-CN" dirty="0" smtClean="0"/>
              </a:p>
            </p:txBody>
          </p:sp>
        </mc:Choice>
        <mc:Fallback>
          <p:sp>
            <p:nvSpPr>
              <p:cNvPr id="7171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  <a:blipFill rotWithShape="0">
                <a:blip r:embed="rId2"/>
                <a:stretch>
                  <a:fillRect l="-549" t="-8075" r="-627" b="-375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7A04ED-4A15-4229-A0D2-7B21412F9C72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kumimoji="0" lang="en-US" altLang="zh-TW" sz="1400" smtClean="0"/>
          </a:p>
        </p:txBody>
      </p:sp>
      <p:sp>
        <p:nvSpPr>
          <p:cNvPr id="5" name="AutoShape 31"/>
          <p:cNvSpPr>
            <a:spLocks noChangeArrowheads="1"/>
          </p:cNvSpPr>
          <p:nvPr/>
        </p:nvSpPr>
        <p:spPr bwMode="auto">
          <a:xfrm>
            <a:off x="7042150" y="1990814"/>
            <a:ext cx="1623993" cy="504056"/>
          </a:xfrm>
          <a:prstGeom prst="wedgeRoundRectCallout">
            <a:avLst>
              <a:gd name="adj1" fmla="val -44289"/>
              <a:gd name="adj2" fmla="val 84822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79646" lvl="1" indent="0">
              <a:buNone/>
            </a:pPr>
            <a:r>
              <a:rPr lang="en-US" altLang="zh-HK" sz="1800" b="1" smtClean="0">
                <a:solidFill>
                  <a:schemeClr val="tx2"/>
                </a:solidFill>
              </a:rPr>
              <a:t>SP-Oracle</a:t>
            </a:r>
            <a:endParaRPr lang="en-US" sz="1800" b="1" dirty="0">
              <a:solidFill>
                <a:schemeClr val="tx2"/>
              </a:solidFill>
            </a:endParaRPr>
          </a:p>
          <a:p>
            <a:pPr marL="79646" lvl="1" indent="0"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  <a:p>
            <a:pPr marL="79646" lvl="1" indent="0"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800" b="1" dirty="0" smtClean="0">
                <a:solidFill>
                  <a:schemeClr val="tx2"/>
                </a:solidFill>
              </a:rPr>
              <a:t> </a:t>
            </a:r>
            <a:endParaRPr lang="en-US" altLang="zh-HK" sz="18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800" b="1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800" baseline="-25000" dirty="0"/>
          </a:p>
        </p:txBody>
      </p:sp>
    </p:spTree>
    <p:extLst>
      <p:ext uri="{BB962C8B-B14F-4D97-AF65-F5344CB8AC3E}">
        <p14:creationId xmlns:p14="http://schemas.microsoft.com/office/powerpoint/2010/main" val="115336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1. Introduction</a:t>
            </a:r>
            <a:endParaRPr lang="zh-HK" altLang="en-US" smtClean="0"/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979487"/>
          </a:xfrm>
        </p:spPr>
        <p:txBody>
          <a:bodyPr/>
          <a:lstStyle/>
          <a:p>
            <a:r>
              <a:rPr lang="en-US" altLang="zh-HK" dirty="0" smtClean="0"/>
              <a:t>Contributions</a:t>
            </a:r>
          </a:p>
          <a:p>
            <a:pPr lvl="1"/>
            <a:r>
              <a:rPr lang="en-US" altLang="zh-HK" dirty="0" smtClean="0"/>
              <a:t>We studied three types of geodesic distance queries</a:t>
            </a:r>
          </a:p>
          <a:p>
            <a:pPr lvl="2"/>
            <a:r>
              <a:rPr lang="en-US" altLang="zh-HK" dirty="0" smtClean="0"/>
              <a:t>POI-to-POI (P2P): POIs are known a</a:t>
            </a:r>
            <a:r>
              <a:rPr lang="zh-CN" altLang="en-US" dirty="0" smtClean="0"/>
              <a:t> </a:t>
            </a:r>
            <a:r>
              <a:rPr lang="en-US" altLang="zh-HK" dirty="0" smtClean="0"/>
              <a:t>priori.</a:t>
            </a:r>
          </a:p>
          <a:p>
            <a:pPr lvl="2"/>
            <a:r>
              <a:rPr lang="en-US" altLang="zh-HK" dirty="0" smtClean="0"/>
              <a:t>Vertex-to-Vertex</a:t>
            </a:r>
            <a:r>
              <a:rPr lang="en-US" altLang="zh-HK" dirty="0">
                <a:sym typeface="Wingdings"/>
              </a:rPr>
              <a:t> </a:t>
            </a:r>
            <a:r>
              <a:rPr lang="en-US" altLang="zh-HK" dirty="0" smtClean="0">
                <a:sym typeface="Wingdings"/>
              </a:rPr>
              <a:t>(V2V): each POI is located at a vertex</a:t>
            </a:r>
          </a:p>
          <a:p>
            <a:pPr lvl="2"/>
            <a:r>
              <a:rPr lang="en-US" altLang="zh-HK" dirty="0" smtClean="0">
                <a:sym typeface="Wingdings"/>
              </a:rPr>
              <a:t>Arbitrary point-to-arbitrary </a:t>
            </a:r>
            <a:r>
              <a:rPr lang="en-US" altLang="zh-HK" dirty="0" smtClean="0">
                <a:sym typeface="Wingdings"/>
              </a:rPr>
              <a:t>point (A2A): </a:t>
            </a:r>
            <a:r>
              <a:rPr lang="en-US" altLang="zh-HK" dirty="0" smtClean="0">
                <a:sym typeface="Wingdings"/>
              </a:rPr>
              <a:t>POIs are not known a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HK" dirty="0" smtClean="0">
                <a:sym typeface="Wingdings"/>
              </a:rPr>
              <a:t>priori.</a:t>
            </a:r>
          </a:p>
          <a:p>
            <a:pPr lvl="1"/>
            <a:r>
              <a:rPr lang="en-US" altLang="zh-HK" dirty="0" smtClean="0">
                <a:sym typeface="Wingdings"/>
              </a:rPr>
              <a:t>In this presentation, we focus on P2P only.</a:t>
            </a:r>
            <a:endParaRPr lang="en-US" altLang="zh-HK" dirty="0" smtClean="0"/>
          </a:p>
          <a:p>
            <a:pPr lvl="1"/>
            <a:endParaRPr lang="en-US" altLang="zh-HK" dirty="0" smtClean="0"/>
          </a:p>
          <a:p>
            <a:endParaRPr lang="en-US" altLang="zh-HK" dirty="0" smtClean="0"/>
          </a:p>
          <a:p>
            <a:endParaRPr lang="zh-HK" altLang="en-US" dirty="0" smtClean="0"/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051D6D-1E2B-4007-B65C-59A83EFB7D59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kumimoji="0" lang="en-US" altLang="zh-TW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1. Introduction</a:t>
            </a:r>
            <a:endParaRPr lang="zh-HK" altLang="en-U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</p:spPr>
            <p:txBody>
              <a:bodyPr/>
              <a:lstStyle/>
              <a:p>
                <a:r>
                  <a:rPr lang="en-US" altLang="zh-HK" dirty="0" smtClean="0"/>
                  <a:t>Contributions</a:t>
                </a:r>
              </a:p>
              <a:p>
                <a:pPr lvl="1"/>
                <a:r>
                  <a:rPr lang="en-US" altLang="zh-HK" dirty="0" smtClean="0"/>
                  <a:t>We proposed a Distance Oracle, SE.</a:t>
                </a:r>
              </a:p>
              <a:p>
                <a:pPr lvl="1"/>
                <a:r>
                  <a:rPr lang="en-US" altLang="zh-HK" dirty="0" smtClean="0"/>
                  <a:t>Accuracy Guarantee: </a:t>
                </a:r>
                <a14:m>
                  <m:oMath xmlns:m="http://schemas.openxmlformats.org/officeDocument/2006/math">
                    <m:r>
                      <a:rPr lang="en-US" altLang="zh-HK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r>
                  <a:rPr lang="en-US" altLang="zh-HK" dirty="0" smtClean="0"/>
                  <a:t>-approximate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(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user-specified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parameter)</a:t>
                </a:r>
                <a:endParaRPr lang="en-US" altLang="zh-HK" dirty="0" smtClean="0"/>
              </a:p>
              <a:p>
                <a:pPr lvl="1"/>
                <a:r>
                  <a:rPr lang="en-US" altLang="zh-HK" dirty="0" smtClean="0"/>
                  <a:t>Significantly outperforms State-of-the-Art</a:t>
                </a:r>
              </a:p>
              <a:p>
                <a:pPr lvl="2"/>
                <a:r>
                  <a:rPr lang="en-US" altLang="zh-HK" dirty="0" smtClean="0"/>
                  <a:t>Building Time: </a:t>
                </a:r>
                <a:r>
                  <a:rPr lang="en-US" altLang="zh-CN" dirty="0" smtClean="0"/>
                  <a:t>1-2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orders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magnitude</a:t>
                </a:r>
                <a:r>
                  <a:rPr lang="en-US" altLang="zh-HK" dirty="0" smtClean="0"/>
                  <a:t> smaller</a:t>
                </a:r>
              </a:p>
              <a:p>
                <a:pPr lvl="2"/>
                <a:r>
                  <a:rPr lang="en-US" altLang="zh-HK" dirty="0" smtClean="0"/>
                  <a:t>Oracle Size: </a:t>
                </a:r>
                <a:r>
                  <a:rPr lang="en-US" altLang="zh-CN" dirty="0" smtClean="0"/>
                  <a:t>1-3</a:t>
                </a:r>
                <a:r>
                  <a:rPr lang="zh-CN" altLang="en-US" dirty="0" smtClean="0"/>
                  <a:t> </a:t>
                </a:r>
                <a:r>
                  <a:rPr lang="en-US" altLang="zh-CN" dirty="0"/>
                  <a:t>orders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magnitude</a:t>
                </a:r>
                <a:r>
                  <a:rPr lang="en-US" altLang="zh-HK" dirty="0"/>
                  <a:t> </a:t>
                </a:r>
                <a:r>
                  <a:rPr lang="en-US" altLang="zh-HK" dirty="0" smtClean="0"/>
                  <a:t>smaller</a:t>
                </a:r>
              </a:p>
              <a:p>
                <a:pPr lvl="2"/>
                <a:r>
                  <a:rPr lang="en-US" altLang="zh-HK" dirty="0" smtClean="0"/>
                  <a:t>Query Time: </a:t>
                </a:r>
                <a:r>
                  <a:rPr lang="en-US" altLang="zh-CN" dirty="0" smtClean="0"/>
                  <a:t>2-3</a:t>
                </a:r>
                <a:r>
                  <a:rPr lang="zh-CN" altLang="en-US" dirty="0" smtClean="0"/>
                  <a:t> </a:t>
                </a:r>
                <a:r>
                  <a:rPr lang="en-US" altLang="zh-CN" dirty="0"/>
                  <a:t>orders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magnitude</a:t>
                </a:r>
                <a:r>
                  <a:rPr lang="en-US" altLang="zh-HK" dirty="0"/>
                  <a:t> smaller</a:t>
                </a:r>
                <a:endParaRPr lang="en-US" altLang="zh-HK" dirty="0" smtClean="0"/>
              </a:p>
              <a:p>
                <a:pPr lvl="2"/>
                <a:r>
                  <a:rPr lang="en-US" altLang="zh-HK" dirty="0" smtClean="0"/>
                  <a:t>With the same error guarantee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endParaRPr lang="en-US" altLang="zh-HK" dirty="0" smtClean="0"/>
              </a:p>
              <a:p>
                <a:endParaRPr lang="en-US" altLang="zh-HK" dirty="0" smtClean="0"/>
              </a:p>
              <a:p>
                <a:endParaRPr lang="zh-HK" altLang="en-US" dirty="0" smtClean="0"/>
              </a:p>
            </p:txBody>
          </p:sp>
        </mc:Choice>
        <mc:Fallback xmlns="">
          <p:sp>
            <p:nvSpPr>
              <p:cNvPr id="8195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  <a:blipFill rotWithShape="0">
                <a:blip r:embed="rId2"/>
                <a:stretch>
                  <a:fillRect l="-549" t="-8075" b="-35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051D6D-1E2B-4007-B65C-59A83EFB7D59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kumimoji="0" lang="en-US" altLang="zh-TW" sz="1400" smtClean="0"/>
          </a:p>
        </p:txBody>
      </p:sp>
      <p:sp>
        <p:nvSpPr>
          <p:cNvPr id="5" name="AutoShape 31"/>
          <p:cNvSpPr>
            <a:spLocks noChangeArrowheads="1"/>
          </p:cNvSpPr>
          <p:nvPr/>
        </p:nvSpPr>
        <p:spPr bwMode="auto">
          <a:xfrm>
            <a:off x="3707904" y="3338513"/>
            <a:ext cx="5247184" cy="1242615"/>
          </a:xfrm>
          <a:prstGeom prst="wedgeRoundRectCallout">
            <a:avLst>
              <a:gd name="adj1" fmla="val -35409"/>
              <a:gd name="adj2" fmla="val 6913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800" b="1" dirty="0" smtClean="0">
                <a:solidFill>
                  <a:schemeClr val="tx2"/>
                </a:solidFill>
              </a:rPr>
              <a:t>Major Idea: SE indexes </a:t>
            </a:r>
            <a:r>
              <a:rPr lang="en-US" altLang="zh-HK" sz="1800" b="1" smtClean="0">
                <a:solidFill>
                  <a:schemeClr val="tx2"/>
                </a:solidFill>
              </a:rPr>
              <a:t>the approximate </a:t>
            </a:r>
            <a:r>
              <a:rPr lang="en-US" altLang="zh-HK" sz="1800" b="1" dirty="0" smtClean="0">
                <a:solidFill>
                  <a:schemeClr val="tx2"/>
                </a:solidFill>
              </a:rPr>
              <a:t>pairwise distances between POIs directly </a:t>
            </a:r>
            <a:r>
              <a:rPr lang="en-US" altLang="zh-HK" sz="1800" b="1" smtClean="0">
                <a:solidFill>
                  <a:schemeClr val="tx2"/>
                </a:solidFill>
              </a:rPr>
              <a:t>and this avoids the introduction of </a:t>
            </a:r>
            <a:r>
              <a:rPr lang="en-US" altLang="zh-HK" sz="1800" b="1" dirty="0" smtClean="0">
                <a:solidFill>
                  <a:schemeClr val="tx2"/>
                </a:solidFill>
              </a:rPr>
              <a:t>a large amount of Sterner points/edges.</a:t>
            </a:r>
            <a:endParaRPr lang="en-US" altLang="zh-TW" sz="18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1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1. Introduction</a:t>
            </a:r>
            <a:endParaRPr lang="zh-HK" altLang="en-US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5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</p:spPr>
            <p:txBody>
              <a:bodyPr/>
              <a:lstStyle/>
              <a:p>
                <a:r>
                  <a:rPr lang="en-US" altLang="zh-HK" dirty="0" smtClean="0"/>
                  <a:t>Contributions</a:t>
                </a:r>
              </a:p>
              <a:p>
                <a:pPr lvl="1"/>
                <a:r>
                  <a:rPr lang="en-US" altLang="zh-HK" dirty="0" smtClean="0"/>
                  <a:t>Comparison in theory</a:t>
                </a:r>
              </a:p>
              <a:p>
                <a:pPr lvl="2"/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Case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&lt;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</a:t>
                </a:r>
              </a:p>
              <a:p>
                <a:pPr lvl="2"/>
                <a:endParaRPr lang="en-US" altLang="zh-HK" dirty="0"/>
              </a:p>
              <a:p>
                <a:pPr lvl="2"/>
                <a:endParaRPr lang="en-US" altLang="zh-HK" dirty="0" smtClean="0"/>
              </a:p>
              <a:p>
                <a:pPr lvl="2"/>
                <a:endParaRPr lang="en-US" altLang="zh-HK" dirty="0"/>
              </a:p>
              <a:p>
                <a:pPr lvl="2"/>
                <a:endParaRPr lang="en-US" altLang="zh-HK" dirty="0" smtClean="0"/>
              </a:p>
              <a:p>
                <a:pPr lvl="2"/>
                <a:endParaRPr lang="en-US" altLang="zh-HK" dirty="0"/>
              </a:p>
              <a:p>
                <a:pPr lvl="2"/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Case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</a:t>
                </a:r>
                <a:endParaRPr lang="en-US" altLang="zh-HK" dirty="0" smtClean="0"/>
              </a:p>
              <a:p>
                <a:endParaRPr lang="zh-HK" altLang="en-US" dirty="0" smtClean="0"/>
              </a:p>
            </p:txBody>
          </p:sp>
        </mc:Choice>
        <mc:Fallback>
          <p:sp>
            <p:nvSpPr>
              <p:cNvPr id="8195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  <a:blipFill rotWithShape="0">
                <a:blip r:embed="rId2"/>
                <a:stretch>
                  <a:fillRect l="-549" t="-8075" b="-337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051D6D-1E2B-4007-B65C-59A83EFB7D59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kumimoji="0" lang="en-US" altLang="zh-TW" sz="140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742595"/>
                  </p:ext>
                </p:extLst>
              </p:nvPr>
            </p:nvGraphicFramePr>
            <p:xfrm>
              <a:off x="971600" y="3509293"/>
              <a:ext cx="7488832" cy="11196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8152"/>
                    <a:gridCol w="1584176"/>
                    <a:gridCol w="1440160"/>
                    <a:gridCol w="3096344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Oracle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Building Time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Oracle Size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Query Time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SP-Oracle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(N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)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(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N)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O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log</m:t>
                                  </m:r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Times" charset="0"/>
                                          <a:cs typeface="Times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i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Times" charset="0"/>
                                          <a:cs typeface="Times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Times" charset="0"/>
                                          <a:cs typeface="Times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Times" charset="0"/>
                                          <a:cs typeface="Times" charset="0"/>
                                        </a:rPr>
                                        <m:t>𝑁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Times" charset="0"/>
                                          <a:cs typeface="Times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Times" charset="0"/>
                                          <a:cs typeface="Times" charset="0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Times" charset="0"/>
                                          <a:cs typeface="Times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)</m:t>
                                  </m:r>
                                </m:e>
                              </m:func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SE (ours)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(</a:t>
                          </a:r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N+nh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)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(</a:t>
                          </a:r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nh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)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O(h)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742595"/>
                  </p:ext>
                </p:extLst>
              </p:nvPr>
            </p:nvGraphicFramePr>
            <p:xfrm>
              <a:off x="971600" y="3509293"/>
              <a:ext cx="7488832" cy="11196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8152"/>
                    <a:gridCol w="1584176"/>
                    <a:gridCol w="1440160"/>
                    <a:gridCol w="3096344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Oracle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Building Time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Oracle Size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Query Time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</a:tr>
                  <a:tr h="3743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SP-Oracle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6923" t="-106452" r="-288077" b="-1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5932" t="-106452" r="-217373" b="-1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42126" t="-106452" r="-984" b="-125806"/>
                          </a:stretch>
                        </a:blipFill>
                      </a:tcPr>
                    </a:tc>
                  </a:tr>
                  <a:tr h="3743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SE (ours)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6923" t="-206452" r="-288077" b="-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5932" t="-206452" r="-217373" b="-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O(h)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707540" y="4606106"/>
                <a:ext cx="6679832" cy="1209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ea typeface="Times" charset="0"/>
                    <a:cs typeface="Times" charset="0"/>
                  </a:rPr>
                  <a:t>Notes: N is number of vertices and n is the number of POIs.</a:t>
                </a:r>
              </a:p>
              <a:p>
                <a:r>
                  <a:rPr lang="en-US" dirty="0" smtClean="0">
                    <a:ea typeface="Times" charset="0"/>
                    <a:cs typeface="Times" charset="0"/>
                  </a:rPr>
                  <a:t>The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  <a:ea typeface="Times" charset="0"/>
                            <a:cs typeface="Times" charset="0"/>
                          </a:rPr>
                          <m:t>O</m:t>
                        </m:r>
                      </m:e>
                    </m:acc>
                  </m:oMath>
                </a14:m>
                <a:r>
                  <a:rPr lang="en-US" dirty="0" smtClean="0"/>
                  <a:t> notation ignores the error bound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r>
                  <a:rPr lang="en-US" dirty="0" smtClean="0"/>
                  <a:t> and the log factor.</a:t>
                </a:r>
              </a:p>
              <a:p>
                <a:r>
                  <a:rPr lang="en-US" dirty="0" smtClean="0"/>
                  <a:t>h is a very small constant and it is smaller than 60 even in an extreme case.</a:t>
                </a:r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540" y="4606106"/>
                <a:ext cx="6679832" cy="1209049"/>
              </a:xfrm>
              <a:prstGeom prst="rect">
                <a:avLst/>
              </a:prstGeom>
              <a:blipFill rotWithShape="0">
                <a:blip r:embed="rId4"/>
                <a:stretch>
                  <a:fillRect l="-730" t="-3030"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utoShape 31"/>
          <p:cNvSpPr>
            <a:spLocks noChangeArrowheads="1"/>
          </p:cNvSpPr>
          <p:nvPr/>
        </p:nvSpPr>
        <p:spPr bwMode="auto">
          <a:xfrm>
            <a:off x="3491880" y="1203275"/>
            <a:ext cx="5247184" cy="1242615"/>
          </a:xfrm>
          <a:prstGeom prst="wedgeRoundRectCallout">
            <a:avLst>
              <a:gd name="adj1" fmla="val -16022"/>
              <a:gd name="adj2" fmla="val 7189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smtClean="0">
                <a:solidFill>
                  <a:schemeClr val="tx2"/>
                </a:solidFill>
              </a:rPr>
              <a:t>n is typically smaller than N in practice. E.g., </a:t>
            </a:r>
            <a:r>
              <a:rPr lang="en-US" altLang="zh-TW" sz="1800" b="1" dirty="0" err="1" smtClean="0">
                <a:solidFill>
                  <a:schemeClr val="tx2"/>
                </a:solidFill>
              </a:rPr>
              <a:t>EaglePeak</a:t>
            </a:r>
            <a:r>
              <a:rPr lang="en-US" altLang="zh-TW" sz="1800" b="1" dirty="0" smtClean="0">
                <a:solidFill>
                  <a:schemeClr val="tx2"/>
                </a:solidFill>
              </a:rPr>
              <a:t> dataset (</a:t>
            </a:r>
            <a:r>
              <a:rPr lang="en-US" altLang="zh-TW" sz="1800" b="1" dirty="0">
                <a:solidFill>
                  <a:schemeClr val="tx2"/>
                </a:solidFill>
              </a:rPr>
              <a:t>n = 4k and N=1.5M</a:t>
            </a:r>
            <a:r>
              <a:rPr lang="en-US" altLang="zh-TW" sz="1800" b="1" dirty="0" smtClean="0">
                <a:solidFill>
                  <a:schemeClr val="tx2"/>
                </a:solidFill>
              </a:rPr>
              <a:t>), </a:t>
            </a:r>
            <a:r>
              <a:rPr lang="en-US" altLang="zh-TW" sz="1800" b="1" dirty="0" err="1" smtClean="0">
                <a:solidFill>
                  <a:schemeClr val="tx2"/>
                </a:solidFill>
              </a:rPr>
              <a:t>BearHead</a:t>
            </a:r>
            <a:r>
              <a:rPr lang="en-US" altLang="zh-TW" sz="1800" b="1" dirty="0" smtClean="0">
                <a:solidFill>
                  <a:schemeClr val="tx2"/>
                </a:solidFill>
              </a:rPr>
              <a:t> (n=4k and N=1.4M) two benchmarks used in the literature.</a:t>
            </a:r>
            <a:endParaRPr lang="en-US" altLang="zh-TW" sz="1800" b="1" dirty="0" smtClean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AutoShape 31"/>
              <p:cNvSpPr>
                <a:spLocks noChangeArrowheads="1"/>
              </p:cNvSpPr>
              <p:nvPr/>
            </p:nvSpPr>
            <p:spPr bwMode="auto">
              <a:xfrm>
                <a:off x="3347864" y="4436100"/>
                <a:ext cx="5596111" cy="1242615"/>
              </a:xfrm>
              <a:prstGeom prst="wedgeRoundRectCallout">
                <a:avLst>
                  <a:gd name="adj1" fmla="val -23645"/>
                  <a:gd name="adj2" fmla="val 69133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800" b="1" dirty="0">
                    <a:solidFill>
                      <a:schemeClr val="tx2"/>
                    </a:solidFill>
                  </a:rPr>
                  <a:t>I</a:t>
                </a:r>
                <a:r>
                  <a:rPr lang="en-US" altLang="zh-TW" sz="1800" b="1" dirty="0" smtClean="0">
                    <a:solidFill>
                      <a:schemeClr val="tx2"/>
                    </a:solidFill>
                  </a:rPr>
                  <a:t>n the presentation, we focus on the case n &lt; N. But we could also handle the case n </a:t>
                </a:r>
                <a14:m>
                  <m:oMath xmlns:m="http://schemas.openxmlformats.org/officeDocument/2006/math">
                    <m:r>
                      <a:rPr lang="en-US" altLang="zh-TW" sz="1800" b="1" i="1" smtClean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</m:oMath>
                </a14:m>
                <a:r>
                  <a:rPr lang="en-US" altLang="zh-TW" sz="1800" b="1" dirty="0" smtClean="0">
                    <a:solidFill>
                      <a:schemeClr val="tx2"/>
                    </a:solidFill>
                  </a:rPr>
                  <a:t> N and our oracle outperforms SP-Oracle in both theory and practice.</a:t>
                </a:r>
                <a:r>
                  <a:rPr lang="zh-CN" altLang="en-US" sz="1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altLang="zh-CN" sz="1800" b="1" dirty="0" smtClean="0">
                    <a:solidFill>
                      <a:schemeClr val="tx2"/>
                    </a:solidFill>
                  </a:rPr>
                  <a:t>The</a:t>
                </a:r>
                <a:r>
                  <a:rPr lang="zh-CN" altLang="en-US" sz="1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altLang="zh-CN" sz="1800" b="1" dirty="0" smtClean="0">
                    <a:solidFill>
                      <a:schemeClr val="tx2"/>
                    </a:solidFill>
                  </a:rPr>
                  <a:t>result</a:t>
                </a:r>
                <a:r>
                  <a:rPr lang="zh-CN" altLang="en-US" sz="1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altLang="zh-CN" sz="1800" b="1" dirty="0" smtClean="0">
                    <a:solidFill>
                      <a:schemeClr val="tx2"/>
                    </a:solidFill>
                  </a:rPr>
                  <a:t>is</a:t>
                </a:r>
                <a:r>
                  <a:rPr lang="zh-CN" altLang="en-US" sz="1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altLang="zh-CN" sz="1800" b="1" dirty="0" smtClean="0">
                    <a:solidFill>
                      <a:schemeClr val="tx2"/>
                    </a:solidFill>
                  </a:rPr>
                  <a:t>omitted.</a:t>
                </a:r>
                <a:endParaRPr lang="en-US" altLang="zh-TW" sz="1800" b="1" dirty="0" smtClean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8" name="AutoShap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7864" y="4436100"/>
                <a:ext cx="5596111" cy="1242615"/>
              </a:xfrm>
              <a:prstGeom prst="wedgeRoundRectCallout">
                <a:avLst>
                  <a:gd name="adj1" fmla="val -23645"/>
                  <a:gd name="adj2" fmla="val 69133"/>
                  <a:gd name="adj3" fmla="val 16667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52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kumimoji="0" lang="en-US" altLang="zh-TW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Outline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 smtClean="0"/>
              <a:t>Introduction</a:t>
            </a:r>
          </a:p>
          <a:p>
            <a:pPr marL="1009650" lvl="1" indent="-609600" eaLnBrk="1" hangingPunct="1">
              <a:buSzTx/>
            </a:pPr>
            <a:r>
              <a:rPr lang="en-US" altLang="zh-TW" dirty="0" smtClean="0"/>
              <a:t>Related Work</a:t>
            </a:r>
            <a:endParaRPr lang="en-US" altLang="zh-CN" dirty="0" smtClean="0"/>
          </a:p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 smtClean="0"/>
              <a:t>Proposed </a:t>
            </a:r>
            <a:r>
              <a:rPr lang="en-US" altLang="zh-TW" dirty="0" smtClean="0"/>
              <a:t>Oracle</a:t>
            </a:r>
          </a:p>
          <a:p>
            <a:pPr marL="1009650" lvl="1" indent="-609600" eaLnBrk="1" hangingPunct="1">
              <a:buSzTx/>
            </a:pPr>
            <a:r>
              <a:rPr lang="en-US" altLang="zh-TW" dirty="0" smtClean="0"/>
              <a:t>Preprocessing Phase</a:t>
            </a:r>
          </a:p>
          <a:p>
            <a:pPr marL="1009650" lvl="1" indent="-609600" eaLnBrk="1" hangingPunct="1">
              <a:buSzTx/>
            </a:pPr>
            <a:r>
              <a:rPr lang="en-US" altLang="zh-TW" dirty="0" smtClean="0"/>
              <a:t>Query Phase</a:t>
            </a:r>
            <a:endParaRPr lang="en-US" altLang="zh-TW" dirty="0" smtClean="0"/>
          </a:p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 smtClean="0"/>
              <a:t>Experiment</a:t>
            </a:r>
          </a:p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 smtClean="0"/>
              <a:t>Conclusion</a:t>
            </a:r>
          </a:p>
          <a:p>
            <a:pPr marL="609600" indent="-609600" eaLnBrk="1" hangingPunct="1"/>
            <a:endParaRPr lang="en-US" altLang="zh-TW" dirty="0" smtClean="0"/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1691680" y="3068960"/>
            <a:ext cx="3312368" cy="650875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</p:spTree>
    <p:extLst>
      <p:ext uri="{BB962C8B-B14F-4D97-AF65-F5344CB8AC3E}">
        <p14:creationId xmlns:p14="http://schemas.microsoft.com/office/powerpoint/2010/main" val="171347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2</a:t>
            </a:r>
            <a:r>
              <a:rPr lang="en-US" altLang="zh-HK" dirty="0" smtClean="0"/>
              <a:t>. </a:t>
            </a:r>
            <a:r>
              <a:rPr lang="en-US" altLang="zh-HK" dirty="0"/>
              <a:t>Proposed </a:t>
            </a:r>
            <a:r>
              <a:rPr lang="en-US" altLang="zh-HK" dirty="0" smtClean="0"/>
              <a:t>Oracle</a:t>
            </a:r>
            <a:endParaRPr lang="zh-HK" altLang="en-US" dirty="0" smtClean="0"/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979487"/>
          </a:xfrm>
        </p:spPr>
        <p:txBody>
          <a:bodyPr/>
          <a:lstStyle/>
          <a:p>
            <a:r>
              <a:rPr lang="en-US" altLang="zh-HK" dirty="0" smtClean="0"/>
              <a:t>Overview – two components</a:t>
            </a:r>
          </a:p>
          <a:p>
            <a:pPr lvl="1"/>
            <a:r>
              <a:rPr lang="en-US" altLang="zh-CN" dirty="0" smtClean="0"/>
              <a:t>Component 1 </a:t>
            </a:r>
            <a:r>
              <a:rPr lang="en-US" altLang="zh-HK" dirty="0"/>
              <a:t>– Compressed </a:t>
            </a:r>
            <a:r>
              <a:rPr lang="en-US" altLang="zh-HK" dirty="0" smtClean="0"/>
              <a:t>Partition Tree</a:t>
            </a:r>
          </a:p>
          <a:p>
            <a:pPr lvl="2"/>
            <a:r>
              <a:rPr lang="en-US" altLang="zh-HK" dirty="0" smtClean="0"/>
              <a:t>Indexes All POIs.</a:t>
            </a:r>
          </a:p>
          <a:p>
            <a:pPr lvl="2"/>
            <a:r>
              <a:rPr lang="en-US" altLang="zh-HK" dirty="0" smtClean="0"/>
              <a:t>Each node corresponds to a disk.</a:t>
            </a:r>
          </a:p>
          <a:p>
            <a:pPr lvl="1"/>
            <a:r>
              <a:rPr lang="en-US" altLang="zh-HK" dirty="0" smtClean="0"/>
              <a:t>Component </a:t>
            </a:r>
            <a:r>
              <a:rPr lang="en-US" altLang="zh-HK" dirty="0"/>
              <a:t>2 – Node </a:t>
            </a:r>
            <a:r>
              <a:rPr lang="en-US" altLang="zh-HK" dirty="0" smtClean="0"/>
              <a:t>Pair Set</a:t>
            </a:r>
          </a:p>
          <a:p>
            <a:pPr lvl="2"/>
            <a:r>
              <a:rPr lang="en-US" altLang="zh-HK" dirty="0" smtClean="0"/>
              <a:t>Contains a set of node pairs.</a:t>
            </a:r>
          </a:p>
          <a:p>
            <a:pPr lvl="2"/>
            <a:r>
              <a:rPr lang="en-US" altLang="zh-HK" dirty="0" smtClean="0"/>
              <a:t>Each node is a node in compressed partition tree.</a:t>
            </a:r>
          </a:p>
          <a:p>
            <a:pPr lvl="2"/>
            <a:r>
              <a:rPr lang="en-US" altLang="zh-HK" dirty="0" smtClean="0"/>
              <a:t>Each node pair is associated with a distance.</a:t>
            </a:r>
          </a:p>
          <a:p>
            <a:pPr lvl="2"/>
            <a:endParaRPr lang="en-US" altLang="zh-HK" dirty="0" smtClean="0"/>
          </a:p>
          <a:p>
            <a:pPr lvl="1"/>
            <a:endParaRPr lang="en-US" altLang="zh-HK" dirty="0"/>
          </a:p>
          <a:p>
            <a:pPr lvl="1"/>
            <a:endParaRPr lang="en-US" altLang="zh-HK" dirty="0" smtClean="0"/>
          </a:p>
          <a:p>
            <a:pPr lvl="1"/>
            <a:endParaRPr lang="en-US" altLang="zh-HK" dirty="0" smtClean="0"/>
          </a:p>
          <a:p>
            <a:pPr lvl="1"/>
            <a:endParaRPr lang="en-US" altLang="zh-HK" dirty="0" smtClean="0"/>
          </a:p>
          <a:p>
            <a:endParaRPr lang="zh-HK" altLang="en-US" dirty="0" smtClean="0"/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051D6D-1E2B-4007-B65C-59A83EFB7D59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kumimoji="0" lang="en-US" altLang="zh-TW" sz="1400" smtClean="0"/>
          </a:p>
        </p:txBody>
      </p:sp>
    </p:spTree>
    <p:extLst>
      <p:ext uri="{BB962C8B-B14F-4D97-AF65-F5344CB8AC3E}">
        <p14:creationId xmlns:p14="http://schemas.microsoft.com/office/powerpoint/2010/main" val="128310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kumimoji="0" lang="en-US" altLang="zh-TW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Outline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 smtClean="0"/>
              <a:t>Introduction</a:t>
            </a:r>
          </a:p>
          <a:p>
            <a:pPr marL="1009650" lvl="1" indent="-609600" eaLnBrk="1" hangingPunct="1">
              <a:buSzTx/>
            </a:pPr>
            <a:r>
              <a:rPr lang="en-US" altLang="zh-TW" dirty="0" smtClean="0"/>
              <a:t>Related Work</a:t>
            </a:r>
            <a:endParaRPr lang="en-US" altLang="zh-CN" dirty="0" smtClean="0"/>
          </a:p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 smtClean="0"/>
              <a:t>Proposed </a:t>
            </a:r>
            <a:r>
              <a:rPr lang="en-US" altLang="zh-TW" dirty="0" smtClean="0"/>
              <a:t>Oracle</a:t>
            </a:r>
          </a:p>
          <a:p>
            <a:pPr marL="1009650" lvl="1" indent="-609600" eaLnBrk="1" hangingPunct="1">
              <a:buSzTx/>
            </a:pPr>
            <a:r>
              <a:rPr lang="en-US" altLang="zh-TW" dirty="0" smtClean="0"/>
              <a:t>Preprocessing Phase</a:t>
            </a:r>
          </a:p>
          <a:p>
            <a:pPr marL="1009650" lvl="1" indent="-609600" eaLnBrk="1" hangingPunct="1">
              <a:buSzTx/>
            </a:pPr>
            <a:r>
              <a:rPr lang="en-US" altLang="zh-TW" dirty="0" smtClean="0"/>
              <a:t>Query Phase</a:t>
            </a:r>
            <a:endParaRPr lang="en-US" altLang="zh-TW" dirty="0" smtClean="0"/>
          </a:p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 smtClean="0"/>
              <a:t>Experiment</a:t>
            </a:r>
          </a:p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 smtClean="0"/>
              <a:t>Conclusion</a:t>
            </a:r>
          </a:p>
          <a:p>
            <a:pPr marL="609600" indent="-609600" eaLnBrk="1" hangingPunct="1"/>
            <a:endParaRPr lang="en-US" altLang="zh-TW" dirty="0" smtClean="0"/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2195736" y="3645024"/>
            <a:ext cx="3384376" cy="650875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</p:spTree>
    <p:extLst>
      <p:ext uri="{BB962C8B-B14F-4D97-AF65-F5344CB8AC3E}">
        <p14:creationId xmlns:p14="http://schemas.microsoft.com/office/powerpoint/2010/main" val="112821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2</a:t>
            </a:r>
            <a:r>
              <a:rPr lang="en-US" altLang="zh-HK" dirty="0" smtClean="0"/>
              <a:t>. </a:t>
            </a:r>
            <a:r>
              <a:rPr lang="en-US" altLang="zh-HK" dirty="0"/>
              <a:t>Proposed </a:t>
            </a:r>
            <a:r>
              <a:rPr lang="en-US" altLang="zh-HK" dirty="0" smtClean="0"/>
              <a:t>Oracle</a:t>
            </a:r>
            <a:endParaRPr lang="zh-HK" altLang="en-US" dirty="0" smtClean="0"/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979487"/>
          </a:xfrm>
        </p:spPr>
        <p:txBody>
          <a:bodyPr/>
          <a:lstStyle/>
          <a:p>
            <a:r>
              <a:rPr lang="en-US" altLang="zh-HK" dirty="0" smtClean="0"/>
              <a:t>Component 1 – Compressed Partition Tree</a:t>
            </a:r>
          </a:p>
          <a:p>
            <a:pPr lvl="1"/>
            <a:r>
              <a:rPr lang="en-US" altLang="zh-HK" dirty="0" smtClean="0"/>
              <a:t>To construct Compressed Partition Tree, we build a structure called Partition Tree </a:t>
            </a:r>
            <a:r>
              <a:rPr lang="en-US" altLang="zh-HK" dirty="0"/>
              <a:t>f</a:t>
            </a:r>
            <a:r>
              <a:rPr lang="en-US" altLang="zh-HK" dirty="0" smtClean="0"/>
              <a:t>irst</a:t>
            </a:r>
            <a:r>
              <a:rPr lang="en-US" altLang="zh-HK" dirty="0" smtClean="0"/>
              <a:t>.</a:t>
            </a:r>
          </a:p>
          <a:p>
            <a:pPr lvl="1"/>
            <a:endParaRPr lang="en-US" altLang="zh-HK" dirty="0" smtClean="0"/>
          </a:p>
          <a:p>
            <a:pPr lvl="2"/>
            <a:endParaRPr lang="en-US" altLang="zh-HK" dirty="0" smtClean="0"/>
          </a:p>
          <a:p>
            <a:pPr lvl="2"/>
            <a:endParaRPr lang="en-US" altLang="zh-HK" dirty="0" smtClean="0"/>
          </a:p>
          <a:p>
            <a:pPr lvl="1"/>
            <a:endParaRPr lang="en-US" altLang="zh-HK" dirty="0"/>
          </a:p>
          <a:p>
            <a:pPr lvl="1"/>
            <a:endParaRPr lang="en-US" altLang="zh-HK" dirty="0" smtClean="0"/>
          </a:p>
          <a:p>
            <a:pPr lvl="1"/>
            <a:endParaRPr lang="en-US" altLang="zh-HK" dirty="0" smtClean="0"/>
          </a:p>
          <a:p>
            <a:pPr lvl="1"/>
            <a:endParaRPr lang="en-US" altLang="zh-HK" dirty="0" smtClean="0"/>
          </a:p>
          <a:p>
            <a:endParaRPr lang="zh-HK" altLang="en-US" dirty="0" smtClean="0"/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051D6D-1E2B-4007-B65C-59A83EFB7D59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kumimoji="0" lang="en-US" altLang="zh-TW" sz="1400" smtClean="0"/>
          </a:p>
        </p:txBody>
      </p:sp>
    </p:spTree>
    <p:extLst>
      <p:ext uri="{BB962C8B-B14F-4D97-AF65-F5344CB8AC3E}">
        <p14:creationId xmlns:p14="http://schemas.microsoft.com/office/powerpoint/2010/main" val="175410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kumimoji="0" lang="en-US" altLang="zh-TW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Outline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 smtClean="0"/>
              <a:t>Introduction</a:t>
            </a:r>
          </a:p>
          <a:p>
            <a:pPr marL="1009650" lvl="1" indent="-609600" eaLnBrk="1" hangingPunct="1">
              <a:buSzTx/>
            </a:pPr>
            <a:r>
              <a:rPr lang="en-US" altLang="zh-TW" dirty="0" smtClean="0"/>
              <a:t>Related Work</a:t>
            </a:r>
            <a:endParaRPr lang="en-US" altLang="zh-CN" dirty="0" smtClean="0"/>
          </a:p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 smtClean="0"/>
              <a:t>Proposed </a:t>
            </a:r>
            <a:r>
              <a:rPr lang="en-US" altLang="zh-TW" dirty="0" smtClean="0"/>
              <a:t>Oracle</a:t>
            </a:r>
          </a:p>
          <a:p>
            <a:pPr marL="1009650" lvl="1" indent="-609600" eaLnBrk="1" hangingPunct="1">
              <a:buSzTx/>
            </a:pPr>
            <a:r>
              <a:rPr lang="en-US" altLang="zh-TW" dirty="0" smtClean="0"/>
              <a:t>Preprocessing Phase</a:t>
            </a:r>
          </a:p>
          <a:p>
            <a:pPr marL="1009650" lvl="1" indent="-609600" eaLnBrk="1" hangingPunct="1">
              <a:buSzTx/>
            </a:pPr>
            <a:r>
              <a:rPr lang="en-US" altLang="zh-TW" dirty="0" smtClean="0"/>
              <a:t>Query Phase</a:t>
            </a:r>
            <a:endParaRPr lang="en-US" altLang="zh-TW" dirty="0" smtClean="0"/>
          </a:p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 smtClean="0"/>
              <a:t>Experiment</a:t>
            </a:r>
          </a:p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 smtClean="0"/>
              <a:t>Conclusion</a:t>
            </a:r>
          </a:p>
          <a:p>
            <a:pPr marL="609600" indent="-609600" eaLnBrk="1" hangingPunct="1"/>
            <a:endParaRPr lang="en-US" altLang="zh-TW" dirty="0" smtClean="0"/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1619250" y="2057400"/>
            <a:ext cx="2665413" cy="650875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2</a:t>
            </a:r>
            <a:r>
              <a:rPr lang="en-US" altLang="zh-HK" dirty="0" smtClean="0"/>
              <a:t>. Proposed Oracle</a:t>
            </a:r>
            <a:endParaRPr lang="zh-HK" altLang="en-US" dirty="0" smtClean="0"/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979487"/>
          </a:xfrm>
        </p:spPr>
        <p:txBody>
          <a:bodyPr/>
          <a:lstStyle/>
          <a:p>
            <a:r>
              <a:rPr lang="en-US" altLang="zh-HK" dirty="0"/>
              <a:t>Component 1 – Compressed Partition Tree</a:t>
            </a:r>
          </a:p>
          <a:p>
            <a:pPr lvl="1"/>
            <a:endParaRPr lang="en-US" altLang="zh-HK" dirty="0" smtClean="0"/>
          </a:p>
          <a:p>
            <a:pPr lvl="1"/>
            <a:endParaRPr lang="en-US" altLang="zh-HK" dirty="0" smtClean="0"/>
          </a:p>
          <a:p>
            <a:endParaRPr lang="zh-HK" altLang="en-US" dirty="0" smtClean="0"/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051D6D-1E2B-4007-B65C-59A83EFB7D59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kumimoji="0" lang="en-US" altLang="zh-TW" sz="140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669" y="2842171"/>
            <a:ext cx="4192481" cy="355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2</a:t>
            </a:r>
            <a:r>
              <a:rPr lang="en-US" altLang="zh-HK" dirty="0" smtClean="0"/>
              <a:t>. </a:t>
            </a:r>
            <a:r>
              <a:rPr lang="en-US" altLang="zh-HK" dirty="0"/>
              <a:t>Proposed </a:t>
            </a:r>
            <a:r>
              <a:rPr lang="en-US" altLang="zh-HK" dirty="0" smtClean="0"/>
              <a:t>Oracle</a:t>
            </a:r>
            <a:endParaRPr lang="zh-HK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</p:spPr>
            <p:txBody>
              <a:bodyPr/>
              <a:lstStyle/>
              <a:p>
                <a:r>
                  <a:rPr lang="en-US" altLang="zh-HK" dirty="0" smtClean="0"/>
                  <a:t>Component 1 – Compressed Partition Tree</a:t>
                </a:r>
              </a:p>
              <a:p>
                <a:pPr lvl="1"/>
                <a:r>
                  <a:rPr lang="en-US" altLang="zh-HK" dirty="0" smtClean="0"/>
                  <a:t>Four Features of A Node</a:t>
                </a:r>
              </a:p>
              <a:p>
                <a:pPr lvl="2"/>
                <a:r>
                  <a:rPr lang="en-US" altLang="zh-HK" dirty="0" smtClean="0"/>
                  <a:t>For each internal node O, the center of each child of O must be in </a:t>
                </a:r>
                <a:r>
                  <a:rPr lang="en-US" altLang="zh-HK" dirty="0"/>
                  <a:t>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altLang="zh-HK" i="1">
                            <a:latin typeface="Cambria Math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altLang="zh-H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altLang="zh-HK" i="1">
                            <a:latin typeface="Cambria Math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altLang="zh-HK" dirty="0" smtClean="0"/>
                  <a:t>) and the radius of each child of O </a:t>
                </a:r>
                <a:r>
                  <a:rPr lang="en-US" altLang="zh-HK" dirty="0"/>
                  <a:t>is </a:t>
                </a:r>
                <a:r>
                  <a:rPr lang="en-US" altLang="zh-HK" dirty="0" smtClean="0"/>
                  <a:t>0.5</a:t>
                </a:r>
                <a14:m>
                  <m:oMath xmlns:m="http://schemas.openxmlformats.org/officeDocument/2006/math">
                    <m:r>
                      <a:rPr lang="en-US" altLang="zh-HK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altLang="zh-HK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r>
                      <a:rPr lang="en-US" altLang="zh-HK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sSub>
                      <m:sSubPr>
                        <m:ctrlPr>
                          <a:rPr lang="en-US" altLang="zh-HK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altLang="zh-HK" i="1">
                            <a:latin typeface="Cambria Math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altLang="zh-HK" dirty="0" smtClean="0"/>
                  <a:t>. </a:t>
                </a:r>
              </a:p>
              <a:p>
                <a:pPr lvl="2"/>
                <a:r>
                  <a:rPr lang="en-US" altLang="zh-CN" dirty="0" smtClean="0"/>
                  <a:t>The representative set of a node O is defined to be the centers of all leaf nodes in the subtree rooted at O.</a:t>
                </a:r>
                <a:endParaRPr lang="en-US" altLang="zh-HK" dirty="0" smtClean="0"/>
              </a:p>
              <a:p>
                <a:pPr lvl="2"/>
                <a:endParaRPr lang="en-US" altLang="zh-HK" dirty="0" smtClean="0"/>
              </a:p>
              <a:p>
                <a:pPr lvl="2"/>
                <a:endParaRPr lang="en-US" altLang="zh-HK" dirty="0" smtClean="0"/>
              </a:p>
              <a:p>
                <a:pPr lvl="1"/>
                <a:endParaRPr lang="en-US" altLang="zh-HK" dirty="0"/>
              </a:p>
              <a:p>
                <a:pPr lvl="1"/>
                <a:endParaRPr lang="en-US" altLang="zh-HK" dirty="0" smtClean="0"/>
              </a:p>
              <a:p>
                <a:pPr lvl="1"/>
                <a:endParaRPr lang="en-US" altLang="zh-HK" dirty="0" smtClean="0"/>
              </a:p>
              <a:p>
                <a:pPr lvl="1"/>
                <a:endParaRPr lang="en-US" altLang="zh-HK" dirty="0" smtClean="0"/>
              </a:p>
              <a:p>
                <a:endParaRPr lang="zh-HK" altLang="en-US" dirty="0" smtClean="0"/>
              </a:p>
            </p:txBody>
          </p:sp>
        </mc:Choice>
        <mc:Fallback xmlns="">
          <p:sp>
            <p:nvSpPr>
              <p:cNvPr id="8195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  <a:blipFill rotWithShape="0">
                <a:blip r:embed="rId2"/>
                <a:stretch>
                  <a:fillRect l="-549" t="-8075" b="-313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051D6D-1E2B-4007-B65C-59A83EFB7D59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kumimoji="0" lang="en-US" altLang="zh-TW" sz="14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293" y="2886523"/>
            <a:ext cx="3857604" cy="31347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25316"/>
            <a:ext cx="4924789" cy="28959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Oval 7"/>
          <p:cNvSpPr/>
          <p:nvPr/>
        </p:nvSpPr>
        <p:spPr>
          <a:xfrm>
            <a:off x="1159132" y="4617152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87744" y="4617152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91563" y="4617152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81912" y="4617152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99912" y="4589552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91680" y="3933056"/>
            <a:ext cx="180000" cy="180000"/>
          </a:xfrm>
          <a:prstGeom prst="ellipse">
            <a:avLst/>
          </a:prstGeom>
          <a:solidFill>
            <a:srgbClr val="333294"/>
          </a:solidFill>
          <a:ln>
            <a:solidFill>
              <a:srgbClr val="313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87453" y="3933056"/>
            <a:ext cx="180000" cy="180000"/>
          </a:xfrm>
          <a:prstGeom prst="ellipse">
            <a:avLst/>
          </a:prstGeom>
          <a:solidFill>
            <a:srgbClr val="333294"/>
          </a:solidFill>
          <a:ln>
            <a:solidFill>
              <a:srgbClr val="313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51840" y="3933056"/>
            <a:ext cx="180000" cy="180000"/>
          </a:xfrm>
          <a:prstGeom prst="ellipse">
            <a:avLst/>
          </a:prstGeom>
          <a:solidFill>
            <a:srgbClr val="333294"/>
          </a:solidFill>
          <a:ln>
            <a:solidFill>
              <a:srgbClr val="313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303768" y="321297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9294" y="6165160"/>
            <a:ext cx="153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Partition Tree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9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2</a:t>
            </a:r>
            <a:r>
              <a:rPr lang="en-US" altLang="zh-HK" dirty="0" smtClean="0"/>
              <a:t>. </a:t>
            </a:r>
            <a:r>
              <a:rPr lang="en-US" altLang="zh-HK" dirty="0"/>
              <a:t>Proposed </a:t>
            </a:r>
            <a:r>
              <a:rPr lang="en-US" altLang="zh-HK" dirty="0" smtClean="0"/>
              <a:t>Oracle</a:t>
            </a:r>
            <a:endParaRPr lang="zh-HK" altLang="en-US" dirty="0" smtClean="0"/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979487"/>
          </a:xfrm>
        </p:spPr>
        <p:txBody>
          <a:bodyPr/>
          <a:lstStyle/>
          <a:p>
            <a:r>
              <a:rPr lang="en-US" altLang="zh-HK" dirty="0"/>
              <a:t>Component 1 – Compressed Partition </a:t>
            </a:r>
            <a:r>
              <a:rPr lang="en-US" altLang="zh-HK" dirty="0" smtClean="0"/>
              <a:t>Tree</a:t>
            </a:r>
          </a:p>
          <a:p>
            <a:pPr lvl="1"/>
            <a:r>
              <a:rPr lang="en-US" altLang="zh-HK" dirty="0" smtClean="0"/>
              <a:t>Construction Algorithm of Partition Tree</a:t>
            </a:r>
          </a:p>
          <a:p>
            <a:pPr lvl="2"/>
            <a:r>
              <a:rPr lang="en-US" altLang="zh-HK" dirty="0" smtClean="0"/>
              <a:t>Layer By Layer</a:t>
            </a:r>
          </a:p>
          <a:p>
            <a:pPr lvl="2"/>
            <a:r>
              <a:rPr lang="en-US" altLang="zh-HK" dirty="0" smtClean="0"/>
              <a:t>In </a:t>
            </a:r>
            <a:r>
              <a:rPr lang="en-US" altLang="zh-HK" dirty="0" smtClean="0"/>
              <a:t>a </a:t>
            </a:r>
            <a:r>
              <a:rPr lang="en-US" altLang="zh-HK" dirty="0" smtClean="0"/>
              <a:t>Top-Down Order</a:t>
            </a:r>
          </a:p>
          <a:p>
            <a:pPr lvl="2"/>
            <a:r>
              <a:rPr lang="en-US" altLang="zh-HK" dirty="0" smtClean="0"/>
              <a:t>Details Omitted</a:t>
            </a:r>
          </a:p>
          <a:p>
            <a:pPr lvl="2"/>
            <a:endParaRPr lang="en-US" altLang="zh-HK" dirty="0" smtClean="0"/>
          </a:p>
          <a:p>
            <a:pPr lvl="1"/>
            <a:endParaRPr lang="en-US" altLang="zh-HK" dirty="0"/>
          </a:p>
          <a:p>
            <a:pPr lvl="1"/>
            <a:endParaRPr lang="en-US" altLang="zh-HK" dirty="0" smtClean="0"/>
          </a:p>
          <a:p>
            <a:pPr lvl="1"/>
            <a:endParaRPr lang="en-US" altLang="zh-HK" dirty="0" smtClean="0"/>
          </a:p>
          <a:p>
            <a:pPr lvl="1"/>
            <a:endParaRPr lang="en-US" altLang="zh-HK" dirty="0" smtClean="0"/>
          </a:p>
          <a:p>
            <a:endParaRPr lang="zh-HK" altLang="en-US" dirty="0" smtClean="0"/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051D6D-1E2B-4007-B65C-59A83EFB7D59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kumimoji="0" lang="en-US" altLang="zh-TW" sz="1400" smtClean="0"/>
          </a:p>
        </p:txBody>
      </p:sp>
    </p:spTree>
    <p:extLst>
      <p:ext uri="{BB962C8B-B14F-4D97-AF65-F5344CB8AC3E}">
        <p14:creationId xmlns:p14="http://schemas.microsoft.com/office/powerpoint/2010/main" val="154923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2</a:t>
            </a:r>
            <a:r>
              <a:rPr lang="en-US" altLang="zh-HK" dirty="0" smtClean="0"/>
              <a:t>. </a:t>
            </a:r>
            <a:r>
              <a:rPr lang="en-US" altLang="zh-HK" dirty="0"/>
              <a:t>Proposed </a:t>
            </a:r>
            <a:r>
              <a:rPr lang="en-US" altLang="zh-HK" dirty="0" smtClean="0"/>
              <a:t>Oracle</a:t>
            </a:r>
            <a:endParaRPr lang="zh-HK" altLang="en-US" dirty="0" smtClean="0"/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979487"/>
          </a:xfrm>
        </p:spPr>
        <p:txBody>
          <a:bodyPr/>
          <a:lstStyle/>
          <a:p>
            <a:r>
              <a:rPr lang="en-US" altLang="zh-HK" dirty="0"/>
              <a:t>Component 1 – Compressed Partition </a:t>
            </a:r>
            <a:r>
              <a:rPr lang="en-US" altLang="zh-HK" dirty="0" smtClean="0"/>
              <a:t>Tree</a:t>
            </a:r>
          </a:p>
          <a:p>
            <a:pPr lvl="2"/>
            <a:endParaRPr lang="en-US" altLang="zh-HK" dirty="0" smtClean="0"/>
          </a:p>
          <a:p>
            <a:pPr lvl="1"/>
            <a:endParaRPr lang="en-US" altLang="zh-HK" dirty="0"/>
          </a:p>
          <a:p>
            <a:pPr lvl="1"/>
            <a:endParaRPr lang="en-US" altLang="zh-HK" dirty="0" smtClean="0"/>
          </a:p>
          <a:p>
            <a:pPr lvl="1"/>
            <a:endParaRPr lang="en-US" altLang="zh-HK" dirty="0" smtClean="0"/>
          </a:p>
          <a:p>
            <a:pPr lvl="1"/>
            <a:endParaRPr lang="en-US" altLang="zh-HK" dirty="0" smtClean="0"/>
          </a:p>
          <a:p>
            <a:endParaRPr lang="zh-HK" altLang="en-US" dirty="0" smtClean="0"/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051D6D-1E2B-4007-B65C-59A83EFB7D59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kumimoji="0" lang="en-US" altLang="zh-TW" sz="140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00" y="3145779"/>
            <a:ext cx="3920356" cy="2623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125316"/>
            <a:ext cx="4495867" cy="264374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Oval 7"/>
          <p:cNvSpPr/>
          <p:nvPr/>
        </p:nvSpPr>
        <p:spPr>
          <a:xfrm>
            <a:off x="1072509" y="4488813"/>
            <a:ext cx="156857" cy="16432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11454" y="4485497"/>
            <a:ext cx="156857" cy="16432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64534" y="4485497"/>
            <a:ext cx="156857" cy="16432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06729" y="4485497"/>
            <a:ext cx="156857" cy="16432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35023" y="4488813"/>
            <a:ext cx="156857" cy="16432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547664" y="3861048"/>
            <a:ext cx="156857" cy="164323"/>
          </a:xfrm>
          <a:prstGeom prst="ellipse">
            <a:avLst/>
          </a:prstGeom>
          <a:solidFill>
            <a:srgbClr val="333294"/>
          </a:solidFill>
          <a:ln>
            <a:solidFill>
              <a:srgbClr val="313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23728" y="3861048"/>
            <a:ext cx="156857" cy="164323"/>
          </a:xfrm>
          <a:prstGeom prst="ellipse">
            <a:avLst/>
          </a:prstGeom>
          <a:solidFill>
            <a:srgbClr val="333294"/>
          </a:solidFill>
          <a:ln>
            <a:solidFill>
              <a:srgbClr val="313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99792" y="3861048"/>
            <a:ext cx="156857" cy="164323"/>
          </a:xfrm>
          <a:prstGeom prst="ellipse">
            <a:avLst/>
          </a:prstGeom>
          <a:solidFill>
            <a:srgbClr val="333294"/>
          </a:solidFill>
          <a:ln>
            <a:solidFill>
              <a:srgbClr val="313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123728" y="3212976"/>
            <a:ext cx="156857" cy="1643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06741" y="4500850"/>
            <a:ext cx="156857" cy="16432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490361" y="4515343"/>
            <a:ext cx="156857" cy="16432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00804" y="4500850"/>
            <a:ext cx="156857" cy="16432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452320" y="4514274"/>
            <a:ext cx="156857" cy="16432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716278" y="3912749"/>
            <a:ext cx="156857" cy="164323"/>
          </a:xfrm>
          <a:prstGeom prst="ellipse">
            <a:avLst/>
          </a:prstGeom>
          <a:solidFill>
            <a:srgbClr val="333294"/>
          </a:solidFill>
          <a:ln>
            <a:solidFill>
              <a:srgbClr val="313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269630" y="3883776"/>
            <a:ext cx="156857" cy="164323"/>
          </a:xfrm>
          <a:prstGeom prst="ellipse">
            <a:avLst/>
          </a:prstGeom>
          <a:solidFill>
            <a:srgbClr val="333294"/>
          </a:solidFill>
          <a:ln>
            <a:solidFill>
              <a:srgbClr val="313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16278" y="3281509"/>
            <a:ext cx="156857" cy="1643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riped Right Arrow 2"/>
          <p:cNvSpPr/>
          <p:nvPr/>
        </p:nvSpPr>
        <p:spPr>
          <a:xfrm>
            <a:off x="4139952" y="2997200"/>
            <a:ext cx="936104" cy="86384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58899" y="5991062"/>
            <a:ext cx="153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Partition Tree</a:t>
            </a: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446590" y="5997079"/>
            <a:ext cx="28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Compressed Partition </a:t>
            </a:r>
            <a:r>
              <a:rPr lang="en-US" dirty="0" smtClean="0"/>
              <a:t>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7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2</a:t>
            </a:r>
            <a:r>
              <a:rPr lang="en-US" altLang="zh-HK" dirty="0" smtClean="0"/>
              <a:t>. </a:t>
            </a:r>
            <a:r>
              <a:rPr lang="en-US" altLang="zh-HK" dirty="0"/>
              <a:t>Proposed </a:t>
            </a:r>
            <a:r>
              <a:rPr lang="en-US" altLang="zh-HK" dirty="0" smtClean="0"/>
              <a:t>Oracle</a:t>
            </a:r>
            <a:endParaRPr lang="zh-HK" alt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5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</p:spPr>
            <p:txBody>
              <a:bodyPr/>
              <a:lstStyle/>
              <a:p>
                <a:r>
                  <a:rPr lang="en-US" altLang="zh-HK" dirty="0" smtClean="0"/>
                  <a:t>Component 2 </a:t>
                </a:r>
                <a:r>
                  <a:rPr lang="en-US" altLang="zh-HK" dirty="0"/>
                  <a:t>– </a:t>
                </a:r>
                <a:r>
                  <a:rPr lang="en-US" altLang="zh-HK" dirty="0" smtClean="0"/>
                  <a:t>Node Pair Set</a:t>
                </a:r>
              </a:p>
              <a:p>
                <a:pPr lvl="1"/>
                <a:r>
                  <a:rPr lang="en-US" altLang="zh-CN" dirty="0" smtClean="0"/>
                  <a:t>Concepts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Notations</a:t>
                </a:r>
                <a:endParaRPr lang="en-US" altLang="zh-HK" dirty="0" smtClean="0"/>
              </a:p>
              <a:p>
                <a:pPr lvl="2"/>
                <a:r>
                  <a:rPr lang="en-US" altLang="zh-HK" dirty="0"/>
                  <a:t>A node O contains a POI p if O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/>
                          <m:t>O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/>
                          <m:t>p</m:t>
                        </m:r>
                      </m:sub>
                    </m:sSub>
                  </m:oMath>
                </a14:m>
                <a:r>
                  <a:rPr lang="en-US" altLang="zh-HK" dirty="0"/>
                  <a:t> or ancestor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/>
                          <m:t>O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/>
                          <m:t>p</m:t>
                        </m:r>
                      </m:sub>
                    </m:sSub>
                  </m:oMath>
                </a14:m>
                <a:r>
                  <a:rPr lang="en-US" altLang="zh-HK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/>
                          <m:t>O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/>
                          <m:t>p</m:t>
                        </m:r>
                      </m:sub>
                    </m:sSub>
                  </m:oMath>
                </a14:m>
                <a:r>
                  <a:rPr lang="en-US" altLang="zh-HK" dirty="0"/>
                  <a:t> is the corresponding leaf node of p</a:t>
                </a:r>
                <a:r>
                  <a:rPr lang="en-US" altLang="zh-HK" dirty="0" smtClean="0"/>
                  <a:t>.</a:t>
                </a:r>
              </a:p>
              <a:p>
                <a:pPr lvl="2"/>
                <a:r>
                  <a:rPr lang="en-US" altLang="zh-CN" dirty="0" smtClean="0"/>
                  <a:t>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node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pair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&lt;O,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O’&gt;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contains</a:t>
                </a:r>
              </a:p>
              <a:p>
                <a:pPr marL="914400" lvl="2" indent="0">
                  <a:buNone/>
                </a:pP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pair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POIs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&lt;s,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t&gt;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if</a:t>
                </a:r>
              </a:p>
              <a:p>
                <a:pPr lvl="3"/>
                <a:r>
                  <a:rPr lang="en-US" altLang="zh-CN" dirty="0" smtClean="0"/>
                  <a:t>O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contains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</a:t>
                </a:r>
              </a:p>
              <a:p>
                <a:pPr lvl="3"/>
                <a:r>
                  <a:rPr lang="en-US" altLang="zh-CN" dirty="0" smtClean="0"/>
                  <a:t>O’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contains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t.</a:t>
                </a:r>
                <a:r>
                  <a:rPr lang="zh-CN" altLang="en-US" dirty="0" smtClean="0"/>
                  <a:t> </a:t>
                </a:r>
                <a:endParaRPr lang="en-US" altLang="zh-HK" dirty="0"/>
              </a:p>
              <a:p>
                <a:pPr lvl="2"/>
                <a:endParaRPr lang="en-US" altLang="zh-HK" dirty="0"/>
              </a:p>
              <a:p>
                <a:pPr lvl="1"/>
                <a:endParaRPr lang="en-US" altLang="zh-HK" dirty="0" smtClean="0"/>
              </a:p>
              <a:p>
                <a:pPr lvl="1"/>
                <a:endParaRPr lang="en-US" altLang="zh-HK" dirty="0" smtClean="0"/>
              </a:p>
              <a:p>
                <a:pPr lvl="1"/>
                <a:endParaRPr lang="en-US" altLang="zh-HK" dirty="0" smtClean="0"/>
              </a:p>
              <a:p>
                <a:endParaRPr lang="zh-HK" altLang="en-US" dirty="0" smtClean="0"/>
              </a:p>
            </p:txBody>
          </p:sp>
        </mc:Choice>
        <mc:Fallback>
          <p:sp>
            <p:nvSpPr>
              <p:cNvPr id="8195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  <a:blipFill rotWithShape="0">
                <a:blip r:embed="rId2"/>
                <a:stretch>
                  <a:fillRect l="-549" t="-8075" b="-3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051D6D-1E2B-4007-B65C-59A83EFB7D59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kumimoji="0" lang="en-US" altLang="zh-TW" sz="140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30" y="4365104"/>
            <a:ext cx="3068945" cy="2053569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6612560" y="5445225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242559" y="5445462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52226" y="5445241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80089" y="5445225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417930" y="4977185"/>
            <a:ext cx="108000" cy="108000"/>
          </a:xfrm>
          <a:prstGeom prst="ellipse">
            <a:avLst/>
          </a:prstGeom>
          <a:solidFill>
            <a:srgbClr val="333294"/>
          </a:solidFill>
          <a:ln>
            <a:solidFill>
              <a:srgbClr val="313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868234" y="4960801"/>
            <a:ext cx="108000" cy="108000"/>
          </a:xfrm>
          <a:prstGeom prst="ellipse">
            <a:avLst/>
          </a:prstGeom>
          <a:solidFill>
            <a:srgbClr val="333294"/>
          </a:solidFill>
          <a:ln>
            <a:solidFill>
              <a:srgbClr val="313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417930" y="4485576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8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2</a:t>
            </a:r>
            <a:r>
              <a:rPr lang="en-US" altLang="zh-HK" dirty="0" smtClean="0"/>
              <a:t>. </a:t>
            </a:r>
            <a:r>
              <a:rPr lang="en-US" altLang="zh-HK" dirty="0"/>
              <a:t>Proposed </a:t>
            </a:r>
            <a:r>
              <a:rPr lang="en-US" altLang="zh-HK" dirty="0" smtClean="0"/>
              <a:t>Oracle</a:t>
            </a:r>
            <a:endParaRPr lang="zh-HK" alt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5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</p:spPr>
            <p:txBody>
              <a:bodyPr/>
              <a:lstStyle/>
              <a:p>
                <a:r>
                  <a:rPr lang="en-US" altLang="zh-HK" dirty="0" smtClean="0"/>
                  <a:t>Component 2 </a:t>
                </a:r>
                <a:r>
                  <a:rPr lang="en-US" altLang="zh-HK" dirty="0"/>
                  <a:t>– </a:t>
                </a:r>
                <a:r>
                  <a:rPr lang="en-US" altLang="zh-HK" dirty="0" smtClean="0"/>
                  <a:t>Node Pair Set</a:t>
                </a:r>
              </a:p>
              <a:p>
                <a:pPr lvl="1"/>
                <a:r>
                  <a:rPr lang="en-US" altLang="zh-HK" dirty="0" smtClean="0"/>
                  <a:t>We generate a set S of node pairs.</a:t>
                </a:r>
              </a:p>
              <a:p>
                <a:pPr lvl="2"/>
                <a:r>
                  <a:rPr lang="en-US" altLang="zh-HK" dirty="0" smtClean="0"/>
                  <a:t>Each node pair in S is well-separated.</a:t>
                </a:r>
              </a:p>
              <a:p>
                <a:pPr lvl="2"/>
                <a:r>
                  <a:rPr lang="en-US" altLang="zh-HK" dirty="0" smtClean="0"/>
                  <a:t>For any two POIs s and t, there is exactly one node pair &lt;O, O’&gt; in S containing &lt;s, t&gt;. </a:t>
                </a:r>
                <a:endParaRPr lang="en-US" altLang="zh-HK" dirty="0" smtClean="0"/>
              </a:p>
              <a:p>
                <a:pPr lvl="2"/>
                <a:r>
                  <a:rPr lang="en-US" altLang="zh-HK" dirty="0" smtClean="0"/>
                  <a:t>Each node pair </a:t>
                </a:r>
                <a:r>
                  <a:rPr lang="en-US" altLang="zh-HK" dirty="0"/>
                  <a:t>&lt;O, O</a:t>
                </a:r>
                <a:r>
                  <a:rPr lang="en-US" altLang="zh-HK" dirty="0" smtClean="0"/>
                  <a:t>’&gt; in S</a:t>
                </a:r>
              </a:p>
              <a:p>
                <a:pPr marL="914400" lvl="2" indent="0">
                  <a:buNone/>
                </a:pPr>
                <a:r>
                  <a:rPr lang="en-US" altLang="zh-HK" dirty="0" smtClean="0"/>
                  <a:t> is</a:t>
                </a:r>
                <a:r>
                  <a:rPr lang="en-US" altLang="zh-HK" dirty="0"/>
                  <a:t> </a:t>
                </a:r>
                <a:r>
                  <a:rPr lang="en-US" altLang="zh-HK" dirty="0" smtClean="0"/>
                  <a:t>a</a:t>
                </a:r>
                <a:r>
                  <a:rPr lang="en-US" altLang="zh-HK" dirty="0" smtClean="0"/>
                  <a:t>ssociated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charset="0"/>
                            <a:ea typeface="Times" charset="0"/>
                            <a:cs typeface="Times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charset="0"/>
                            <a:ea typeface="Times" charset="0"/>
                            <a:cs typeface="Times" charset="0"/>
                          </a:rPr>
                          <m:t>g</m:t>
                        </m:r>
                      </m:sub>
                    </m:sSub>
                  </m:oMath>
                </a14:m>
                <a:r>
                  <a:rPr lang="en-US" altLang="zh-CN" dirty="0"/>
                  <a:t>(O, O’). </a:t>
                </a:r>
                <a:endParaRPr lang="en-US" altLang="zh-HK" dirty="0" smtClean="0"/>
              </a:p>
              <a:p>
                <a:pPr lvl="2"/>
                <a:r>
                  <a:rPr lang="en-US" altLang="zh-HK" dirty="0" smtClean="0"/>
                  <a:t>Details of the construction </a:t>
                </a:r>
              </a:p>
              <a:p>
                <a:pPr marL="914400" lvl="2" indent="0">
                  <a:buNone/>
                </a:pPr>
                <a:r>
                  <a:rPr lang="en-US" altLang="zh-HK" dirty="0" smtClean="0"/>
                  <a:t>   are omitted.</a:t>
                </a:r>
                <a:endParaRPr lang="en-US" altLang="zh-HK" dirty="0" smtClean="0"/>
              </a:p>
              <a:p>
                <a:pPr lvl="1"/>
                <a:endParaRPr lang="en-US" altLang="zh-HK" dirty="0"/>
              </a:p>
              <a:p>
                <a:pPr lvl="1"/>
                <a:endParaRPr lang="en-US" altLang="zh-HK" dirty="0" smtClean="0"/>
              </a:p>
              <a:p>
                <a:pPr lvl="1"/>
                <a:endParaRPr lang="en-US" altLang="zh-HK" dirty="0" smtClean="0"/>
              </a:p>
              <a:p>
                <a:pPr lvl="1"/>
                <a:endParaRPr lang="en-US" altLang="zh-HK" dirty="0" smtClean="0"/>
              </a:p>
              <a:p>
                <a:endParaRPr lang="zh-HK" altLang="en-US" dirty="0" smtClean="0"/>
              </a:p>
            </p:txBody>
          </p:sp>
        </mc:Choice>
        <mc:Fallback>
          <p:sp>
            <p:nvSpPr>
              <p:cNvPr id="8195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  <a:blipFill rotWithShape="0">
                <a:blip r:embed="rId2"/>
                <a:stretch>
                  <a:fillRect l="-549" t="-8075" b="-335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051D6D-1E2B-4007-B65C-59A83EFB7D59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kumimoji="0" lang="en-US" altLang="zh-TW" sz="140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AutoShape 31"/>
              <p:cNvSpPr>
                <a:spLocks noChangeArrowheads="1"/>
              </p:cNvSpPr>
              <p:nvPr/>
            </p:nvSpPr>
            <p:spPr bwMode="auto">
              <a:xfrm>
                <a:off x="1131837" y="627391"/>
                <a:ext cx="5580063" cy="941425"/>
              </a:xfrm>
              <a:prstGeom prst="wedgeRoundRectCallout">
                <a:avLst>
                  <a:gd name="adj1" fmla="val 40930"/>
                  <a:gd name="adj2" fmla="val 218344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0" lvl="1" indent="0" eaLnBrk="1" hangingPunct="1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HK" sz="1800" b="1" dirty="0" smtClean="0">
                    <a:solidFill>
                      <a:schemeClr val="tx2"/>
                    </a:solidFill>
                  </a:rPr>
                  <a:t>A </a:t>
                </a:r>
                <a:r>
                  <a:rPr lang="en-US" altLang="zh-HK" sz="1800" b="1" dirty="0">
                    <a:solidFill>
                      <a:schemeClr val="tx2"/>
                    </a:solidFill>
                  </a:rPr>
                  <a:t>node pair &lt;O, O’&gt; is called well-separated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(O, O’) &gt;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4</m:t>
                        </m:r>
                      </m:num>
                      <m:den>
                        <m:r>
                          <a:rPr lang="bg-BG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𝜀</m:t>
                        </m:r>
                      </m:den>
                    </m:f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 + 4)</a:t>
                </a:r>
                <a14:m>
                  <m:oMath xmlns:m="http://schemas.openxmlformats.org/officeDocument/2006/math">
                    <m:r>
                      <a:rPr lang="en-US" altLang="zh-HK" sz="1800" b="1">
                        <a:solidFill>
                          <a:schemeClr val="tx2"/>
                        </a:solidFill>
                        <a:latin typeface="Cambria Math" charset="0"/>
                      </a:rPr>
                      <m:t>∙</m:t>
                    </m:r>
                    <m:func>
                      <m:funcPr>
                        <m:ctrlPr>
                          <a:rPr lang="en-US" altLang="zh-HK" sz="1800" i="1">
                            <a:solidFill>
                              <a:schemeClr val="tx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sz="1800" b="0" smtClean="0">
                            <a:solidFill>
                              <a:schemeClr val="tx2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HK" sz="1800" i="1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sz="18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sz="1800" b="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sz="1800" b="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  <m:t>O</m:t>
                                </m:r>
                              </m:sub>
                            </m:sSub>
                            <m:r>
                              <a:rPr lang="en-US" altLang="zh-HK" sz="1800" b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HK" sz="18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1800" b="0" i="1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HK" sz="1800" b="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  <m:t>r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altLang="zh-HK" sz="1800" i="1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HK" sz="1800" b="0" i="1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O</m:t>
                                    </m:r>
                                  </m:e>
                                  <m:sup>
                                    <m:r>
                                      <a:rPr lang="en-US" altLang="zh-HK" sz="1800" b="0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</m:e>
                    </m:func>
                    <m:r>
                      <a:rPr lang="en-US" altLang="zh-HK" sz="1800" b="1">
                        <a:solidFill>
                          <a:schemeClr val="tx2"/>
                        </a:solidFill>
                        <a:latin typeface="Cambria Math" charset="0"/>
                      </a:rPr>
                      <m:t>.</m:t>
                    </m:r>
                  </m:oMath>
                </a14:m>
                <a:endParaRPr lang="en-US" altLang="zh-HK" sz="1800" b="1" dirty="0">
                  <a:solidFill>
                    <a:schemeClr val="tx2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zh-HK" sz="1800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8" name="AutoShap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1837" y="627391"/>
                <a:ext cx="5580063" cy="941425"/>
              </a:xfrm>
              <a:prstGeom prst="wedgeRoundRectCallout">
                <a:avLst>
                  <a:gd name="adj1" fmla="val 40930"/>
                  <a:gd name="adj2" fmla="val 218344"/>
                  <a:gd name="adj3" fmla="val 16667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30" y="4365104"/>
            <a:ext cx="3068945" cy="2053569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6612560" y="5445225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242559" y="5445462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52226" y="5445241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80089" y="5445225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417930" y="4977185"/>
            <a:ext cx="108000" cy="108000"/>
          </a:xfrm>
          <a:prstGeom prst="ellipse">
            <a:avLst/>
          </a:prstGeom>
          <a:solidFill>
            <a:srgbClr val="333294"/>
          </a:solidFill>
          <a:ln>
            <a:solidFill>
              <a:srgbClr val="313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868234" y="4960801"/>
            <a:ext cx="108000" cy="108000"/>
          </a:xfrm>
          <a:prstGeom prst="ellipse">
            <a:avLst/>
          </a:prstGeom>
          <a:solidFill>
            <a:srgbClr val="333294"/>
          </a:solidFill>
          <a:ln>
            <a:solidFill>
              <a:srgbClr val="313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417930" y="4485576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 Box 27"/>
              <p:cNvSpPr txBox="1">
                <a:spLocks noChangeArrowheads="1"/>
              </p:cNvSpPr>
              <p:nvPr/>
            </p:nvSpPr>
            <p:spPr bwMode="auto">
              <a:xfrm>
                <a:off x="5105911" y="1280604"/>
                <a:ext cx="2672234" cy="39190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(O, O’) </a:t>
                </a:r>
                <a:r>
                  <a:rPr lang="en-US" altLang="zh-HK" sz="1800" b="1" dirty="0" smtClean="0">
                    <a:solidFill>
                      <a:schemeClr val="tx2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𝑂</m:t>
                        </m:r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).</a:t>
                </a:r>
                <a:endParaRPr lang="en-US" altLang="zh-TW" sz="1800" dirty="0"/>
              </a:p>
            </p:txBody>
          </p:sp>
        </mc:Choice>
        <mc:Fallback>
          <p:sp>
            <p:nvSpPr>
              <p:cNvPr id="21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911" y="1280604"/>
                <a:ext cx="2672234" cy="391902"/>
              </a:xfrm>
              <a:prstGeom prst="rect">
                <a:avLst/>
              </a:prstGeom>
              <a:blipFill rotWithShape="0">
                <a:blip r:embed="rId5"/>
                <a:stretch>
                  <a:fillRect t="-7576" r="-4318" b="-15152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560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kumimoji="0" lang="en-US" altLang="zh-TW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Outline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 smtClean="0"/>
              <a:t>Introduction</a:t>
            </a:r>
          </a:p>
          <a:p>
            <a:pPr marL="1009650" lvl="1" indent="-609600" eaLnBrk="1" hangingPunct="1">
              <a:buSzTx/>
            </a:pPr>
            <a:r>
              <a:rPr lang="en-US" altLang="zh-TW" dirty="0" smtClean="0"/>
              <a:t>Related Work</a:t>
            </a:r>
            <a:endParaRPr lang="en-US" altLang="zh-CN" dirty="0" smtClean="0"/>
          </a:p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 smtClean="0"/>
              <a:t>Proposed </a:t>
            </a:r>
            <a:r>
              <a:rPr lang="en-US" altLang="zh-TW" dirty="0" smtClean="0"/>
              <a:t>Oracle</a:t>
            </a:r>
          </a:p>
          <a:p>
            <a:pPr marL="1009650" lvl="1" indent="-609600" eaLnBrk="1" hangingPunct="1">
              <a:buSzTx/>
            </a:pPr>
            <a:r>
              <a:rPr lang="en-US" altLang="zh-TW" dirty="0" smtClean="0"/>
              <a:t>Preprocessing Phase</a:t>
            </a:r>
          </a:p>
          <a:p>
            <a:pPr marL="1009650" lvl="1" indent="-609600" eaLnBrk="1" hangingPunct="1">
              <a:buSzTx/>
            </a:pPr>
            <a:r>
              <a:rPr lang="en-US" altLang="zh-TW" dirty="0" smtClean="0"/>
              <a:t>Query Phase</a:t>
            </a:r>
            <a:endParaRPr lang="en-US" altLang="zh-TW" dirty="0" smtClean="0"/>
          </a:p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 smtClean="0"/>
              <a:t>Experiment</a:t>
            </a:r>
          </a:p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 smtClean="0"/>
              <a:t>Conclusion</a:t>
            </a:r>
          </a:p>
          <a:p>
            <a:pPr marL="609600" indent="-609600" eaLnBrk="1" hangingPunct="1"/>
            <a:endParaRPr lang="en-US" altLang="zh-TW" dirty="0" smtClean="0"/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2051720" y="4218285"/>
            <a:ext cx="2376264" cy="506859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</p:spTree>
    <p:extLst>
      <p:ext uri="{BB962C8B-B14F-4D97-AF65-F5344CB8AC3E}">
        <p14:creationId xmlns:p14="http://schemas.microsoft.com/office/powerpoint/2010/main" val="123065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2</a:t>
            </a:r>
            <a:r>
              <a:rPr lang="en-US" altLang="zh-HK" dirty="0" smtClean="0"/>
              <a:t>. </a:t>
            </a:r>
            <a:r>
              <a:rPr lang="en-US" altLang="zh-HK" dirty="0"/>
              <a:t>Proposed </a:t>
            </a:r>
            <a:r>
              <a:rPr lang="en-US" altLang="zh-HK" dirty="0" smtClean="0"/>
              <a:t>Oracle</a:t>
            </a:r>
            <a:endParaRPr lang="zh-HK" alt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5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</p:spPr>
            <p:txBody>
              <a:bodyPr/>
              <a:lstStyle/>
              <a:p>
                <a:r>
                  <a:rPr lang="en-US" altLang="zh-HK" dirty="0" smtClean="0"/>
                  <a:t>Query Processing</a:t>
                </a:r>
              </a:p>
              <a:p>
                <a:pPr lvl="1"/>
                <a:r>
                  <a:rPr lang="en-US" altLang="zh-CN" dirty="0" smtClean="0"/>
                  <a:t>Given two POIs s and t, find the node pair &lt;O, O’&gt; containing &lt;s, t&gt; and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g</m:t>
                        </m:r>
                      </m:sub>
                    </m:sSub>
                  </m:oMath>
                </a14:m>
                <a:r>
                  <a:rPr lang="en-US" altLang="zh-CN" dirty="0" smtClean="0"/>
                  <a:t>(O, O’). </a:t>
                </a:r>
              </a:p>
              <a:p>
                <a:pPr lvl="1"/>
                <a:r>
                  <a:rPr lang="en-US" altLang="zh-HK" dirty="0" smtClean="0"/>
                  <a:t>In this example 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  <a:ea typeface="Times" charset="0"/>
                        <a:cs typeface="Times" charset="0"/>
                      </a:rPr>
                      <m:t>ε</m:t>
                    </m:r>
                  </m:oMath>
                </a14:m>
                <a:r>
                  <a:rPr lang="en-US" dirty="0">
                    <a:latin typeface="Times" charset="0"/>
                    <a:ea typeface="Times" charset="0"/>
                    <a:cs typeface="Times" charset="0"/>
                  </a:rPr>
                  <a:t> = </a:t>
                </a:r>
                <a:r>
                  <a:rPr lang="en-US" dirty="0" smtClean="0">
                    <a:latin typeface="Times" charset="0"/>
                    <a:ea typeface="Times" charset="0"/>
                    <a:cs typeface="Times" charset="0"/>
                  </a:rPr>
                  <a:t>2</a:t>
                </a:r>
                <a:r>
                  <a:rPr lang="en-US" dirty="0" smtClean="0">
                    <a:cs typeface="Times" charset="0"/>
                  </a:rPr>
                  <a:t>, </a:t>
                </a:r>
                <a:r>
                  <a:rPr lang="en-US" altLang="zh-HK" dirty="0" smtClean="0"/>
                  <a:t>s </a:t>
                </a:r>
                <a:r>
                  <a:rPr lang="en-US" altLang="zh-HK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altLang="zh-HK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dirty="0" smtClean="0"/>
                  <a:t>, t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altLang="zh-HK" i="1">
                            <a:latin typeface="Cambria Math" charset="0"/>
                          </a:rPr>
                          <m:t>1</m:t>
                        </m:r>
                        <m:r>
                          <a:rPr lang="en-US" altLang="zh-HK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HK" dirty="0" smtClean="0"/>
              </a:p>
              <a:p>
                <a:pPr lvl="2"/>
                <a:r>
                  <a:rPr lang="en-US" altLang="zh-HK" dirty="0" smtClean="0"/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lang="en-US" altLang="zh-HK" b="0" i="1" smtClean="0">
                            <a:latin typeface="Cambria Math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US" altLang="zh-HK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lang="en-US" altLang="zh-HK" b="0" i="1" smtClean="0">
                            <a:latin typeface="Cambria Math" charset="0"/>
                          </a:rPr>
                          <m:t>16</m:t>
                        </m:r>
                      </m:sub>
                    </m:sSub>
                  </m:oMath>
                </a14:m>
                <a:r>
                  <a:rPr lang="en-US" altLang="zh-HK" dirty="0" smtClean="0"/>
                  <a:t>&gt; is </a:t>
                </a:r>
                <a:r>
                  <a:rPr lang="en-US" altLang="zh-HK" dirty="0" smtClean="0"/>
                  <a:t>found</a:t>
                </a:r>
              </a:p>
              <a:p>
                <a:pPr marL="914400" lvl="2" indent="0">
                  <a:buNone/>
                </a:pPr>
                <a:r>
                  <a:rPr lang="en-US" altLang="zh-HK" dirty="0"/>
                  <a:t>i</a:t>
                </a:r>
                <a:r>
                  <a:rPr lang="en-US" altLang="zh-HK" dirty="0" smtClean="0"/>
                  <a:t>n the node pair set</a:t>
                </a:r>
                <a:r>
                  <a:rPr lang="en-US" altLang="zh-HK" dirty="0" smtClean="0"/>
                  <a:t>.</a:t>
                </a:r>
                <a:endParaRPr lang="en-US" altLang="zh-HK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charset="0"/>
                            <a:ea typeface="Times" charset="0"/>
                            <a:cs typeface="Times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charset="0"/>
                            <a:ea typeface="Times" charset="0"/>
                            <a:cs typeface="Times" charset="0"/>
                          </a:rPr>
                          <m:t>g</m:t>
                        </m:r>
                      </m:sub>
                    </m:sSub>
                  </m:oMath>
                </a14:m>
                <a:r>
                  <a:rPr lang="en-US" altLang="zh-HK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lang="en-US" altLang="zh-HK" i="1">
                            <a:latin typeface="Cambria Math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US" altLang="zh-H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lang="en-US" altLang="zh-HK" i="1">
                            <a:latin typeface="Cambria Math" charset="0"/>
                          </a:rPr>
                          <m:t>16</m:t>
                        </m:r>
                      </m:sub>
                    </m:sSub>
                  </m:oMath>
                </a14:m>
                <a:r>
                  <a:rPr lang="en-US" altLang="zh-HK" dirty="0" smtClean="0"/>
                  <a:t>) is returned.</a:t>
                </a:r>
              </a:p>
              <a:p>
                <a:pPr lvl="2"/>
                <a:endParaRPr lang="en-US" altLang="zh-HK" dirty="0" smtClean="0"/>
              </a:p>
              <a:p>
                <a:pPr lvl="2"/>
                <a:endParaRPr lang="en-US" altLang="zh-HK" dirty="0" smtClean="0"/>
              </a:p>
              <a:p>
                <a:pPr lvl="1"/>
                <a:endParaRPr lang="en-US" altLang="zh-HK" dirty="0"/>
              </a:p>
              <a:p>
                <a:pPr lvl="1"/>
                <a:endParaRPr lang="en-US" altLang="zh-HK" dirty="0" smtClean="0"/>
              </a:p>
              <a:p>
                <a:pPr lvl="1"/>
                <a:endParaRPr lang="en-US" altLang="zh-HK" dirty="0" smtClean="0"/>
              </a:p>
              <a:p>
                <a:pPr lvl="1"/>
                <a:endParaRPr lang="en-US" altLang="zh-HK" dirty="0" smtClean="0"/>
              </a:p>
              <a:p>
                <a:endParaRPr lang="zh-HK" altLang="en-US" dirty="0" smtClean="0"/>
              </a:p>
            </p:txBody>
          </p:sp>
        </mc:Choice>
        <mc:Fallback>
          <p:sp>
            <p:nvSpPr>
              <p:cNvPr id="8195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  <a:blipFill rotWithShape="0">
                <a:blip r:embed="rId2"/>
                <a:stretch>
                  <a:fillRect l="-549" t="-8075" r="-314" b="-347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051D6D-1E2B-4007-B65C-59A83EFB7D59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kumimoji="0" lang="en-US" altLang="zh-TW" sz="140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896053"/>
            <a:ext cx="3068945" cy="2053569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173626" y="4976174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03625" y="4976411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213292" y="4976190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541155" y="4976174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978996" y="4508134"/>
            <a:ext cx="108000" cy="108000"/>
          </a:xfrm>
          <a:prstGeom prst="ellipse">
            <a:avLst/>
          </a:prstGeom>
          <a:solidFill>
            <a:srgbClr val="333294"/>
          </a:solidFill>
          <a:ln>
            <a:solidFill>
              <a:srgbClr val="313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429300" y="4491750"/>
            <a:ext cx="108000" cy="108000"/>
          </a:xfrm>
          <a:prstGeom prst="ellipse">
            <a:avLst/>
          </a:prstGeom>
          <a:solidFill>
            <a:srgbClr val="333294"/>
          </a:solidFill>
          <a:ln>
            <a:solidFill>
              <a:srgbClr val="313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78996" y="4016525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4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2</a:t>
            </a:r>
            <a:r>
              <a:rPr lang="en-US" altLang="zh-HK" dirty="0" smtClean="0"/>
              <a:t>. </a:t>
            </a:r>
            <a:r>
              <a:rPr lang="en-US" altLang="zh-HK" dirty="0"/>
              <a:t>Proposed </a:t>
            </a:r>
            <a:r>
              <a:rPr lang="en-US" altLang="zh-HK" dirty="0" smtClean="0"/>
              <a:t>Oracle</a:t>
            </a:r>
            <a:endParaRPr lang="zh-HK" alt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5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</p:spPr>
            <p:txBody>
              <a:bodyPr/>
              <a:lstStyle/>
              <a:p>
                <a:r>
                  <a:rPr lang="en-US" altLang="zh-HK" dirty="0" smtClean="0"/>
                  <a:t>Query Processing</a:t>
                </a:r>
              </a:p>
              <a:p>
                <a:pPr lvl="1"/>
                <a:r>
                  <a:rPr lang="en-US" altLang="zh-CN" dirty="0" smtClean="0"/>
                  <a:t>Given two POIs s and t, find the node pair &lt;O, O’&gt; containing &lt;s, t&gt; and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g</m:t>
                        </m:r>
                      </m:sub>
                    </m:sSub>
                  </m:oMath>
                </a14:m>
                <a:r>
                  <a:rPr lang="en-US" altLang="zh-CN" dirty="0" smtClean="0"/>
                  <a:t>(O, O’). </a:t>
                </a:r>
              </a:p>
              <a:p>
                <a:pPr lvl="1"/>
                <a:r>
                  <a:rPr lang="en-US" altLang="zh-HK" dirty="0" smtClean="0"/>
                  <a:t>In this example 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  <a:ea typeface="Times" charset="0"/>
                        <a:cs typeface="Times" charset="0"/>
                      </a:rPr>
                      <m:t>ε</m:t>
                    </m:r>
                  </m:oMath>
                </a14:m>
                <a:r>
                  <a:rPr lang="en-US" dirty="0">
                    <a:latin typeface="Times" charset="0"/>
                    <a:ea typeface="Times" charset="0"/>
                    <a:cs typeface="Times" charset="0"/>
                  </a:rPr>
                  <a:t> = </a:t>
                </a:r>
                <a:r>
                  <a:rPr lang="en-US" dirty="0" smtClean="0">
                    <a:latin typeface="Times" charset="0"/>
                    <a:ea typeface="Times" charset="0"/>
                    <a:cs typeface="Times" charset="0"/>
                  </a:rPr>
                  <a:t>2</a:t>
                </a:r>
                <a:r>
                  <a:rPr lang="en-US" dirty="0" smtClean="0">
                    <a:cs typeface="Times" charset="0"/>
                  </a:rPr>
                  <a:t>, </a:t>
                </a:r>
                <a:r>
                  <a:rPr lang="en-US" altLang="zh-HK" dirty="0" smtClean="0"/>
                  <a:t>s </a:t>
                </a:r>
                <a:r>
                  <a:rPr lang="en-US" altLang="zh-HK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altLang="zh-HK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dirty="0" smtClean="0"/>
                  <a:t>, t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altLang="zh-HK" i="1">
                            <a:latin typeface="Cambria Math" charset="0"/>
                          </a:rPr>
                          <m:t>1</m:t>
                        </m:r>
                        <m:r>
                          <a:rPr lang="en-US" altLang="zh-HK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HK" dirty="0" smtClean="0"/>
              </a:p>
              <a:p>
                <a:pPr lvl="2"/>
                <a:r>
                  <a:rPr lang="en-US" altLang="zh-HK" dirty="0" smtClean="0"/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lang="en-US" altLang="zh-HK" b="0" i="1" smtClean="0">
                            <a:latin typeface="Cambria Math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US" altLang="zh-HK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lang="en-US" altLang="zh-HK" b="0" i="1" smtClean="0">
                            <a:latin typeface="Cambria Math" charset="0"/>
                          </a:rPr>
                          <m:t>16</m:t>
                        </m:r>
                      </m:sub>
                    </m:sSub>
                  </m:oMath>
                </a14:m>
                <a:r>
                  <a:rPr lang="en-US" altLang="zh-HK" dirty="0" smtClean="0"/>
                  <a:t>&gt; is </a:t>
                </a:r>
                <a:r>
                  <a:rPr lang="en-US" altLang="zh-HK" dirty="0" smtClean="0"/>
                  <a:t>found</a:t>
                </a:r>
              </a:p>
              <a:p>
                <a:pPr marL="914400" lvl="2" indent="0">
                  <a:buNone/>
                </a:pPr>
                <a:r>
                  <a:rPr lang="en-US" altLang="zh-HK" dirty="0"/>
                  <a:t>i</a:t>
                </a:r>
                <a:r>
                  <a:rPr lang="en-US" altLang="zh-HK" dirty="0" smtClean="0"/>
                  <a:t>n the node pair set</a:t>
                </a:r>
                <a:r>
                  <a:rPr lang="en-US" altLang="zh-HK" dirty="0" smtClean="0"/>
                  <a:t>.</a:t>
                </a:r>
                <a:endParaRPr lang="en-US" altLang="zh-HK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charset="0"/>
                            <a:ea typeface="Times" charset="0"/>
                            <a:cs typeface="Times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charset="0"/>
                            <a:ea typeface="Times" charset="0"/>
                            <a:cs typeface="Times" charset="0"/>
                          </a:rPr>
                          <m:t>g</m:t>
                        </m:r>
                      </m:sub>
                    </m:sSub>
                  </m:oMath>
                </a14:m>
                <a:r>
                  <a:rPr lang="en-US" altLang="zh-HK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lang="en-US" altLang="zh-HK" i="1">
                            <a:latin typeface="Cambria Math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US" altLang="zh-H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lang="en-US" altLang="zh-HK" i="1">
                            <a:latin typeface="Cambria Math" charset="0"/>
                          </a:rPr>
                          <m:t>16</m:t>
                        </m:r>
                      </m:sub>
                    </m:sSub>
                  </m:oMath>
                </a14:m>
                <a:r>
                  <a:rPr lang="en-US" altLang="zh-HK" dirty="0" smtClean="0"/>
                  <a:t>) is returned.</a:t>
                </a:r>
              </a:p>
              <a:p>
                <a:pPr lvl="2"/>
                <a:endParaRPr lang="en-US" altLang="zh-HK" dirty="0" smtClean="0"/>
              </a:p>
              <a:p>
                <a:pPr lvl="2"/>
                <a:endParaRPr lang="en-US" altLang="zh-HK" dirty="0" smtClean="0"/>
              </a:p>
              <a:p>
                <a:pPr lvl="1"/>
                <a:endParaRPr lang="en-US" altLang="zh-HK" dirty="0"/>
              </a:p>
              <a:p>
                <a:pPr lvl="1"/>
                <a:endParaRPr lang="en-US" altLang="zh-HK" dirty="0" smtClean="0"/>
              </a:p>
              <a:p>
                <a:pPr lvl="1"/>
                <a:endParaRPr lang="en-US" altLang="zh-HK" dirty="0" smtClean="0"/>
              </a:p>
              <a:p>
                <a:pPr lvl="1"/>
                <a:endParaRPr lang="en-US" altLang="zh-HK" dirty="0" smtClean="0"/>
              </a:p>
              <a:p>
                <a:endParaRPr lang="zh-HK" altLang="en-US" dirty="0" smtClean="0"/>
              </a:p>
            </p:txBody>
          </p:sp>
        </mc:Choice>
        <mc:Fallback>
          <p:sp>
            <p:nvSpPr>
              <p:cNvPr id="8195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  <a:blipFill rotWithShape="0">
                <a:blip r:embed="rId2"/>
                <a:stretch>
                  <a:fillRect l="-549" t="-8075" r="-314" b="-347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051D6D-1E2B-4007-B65C-59A83EFB7D59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kumimoji="0" lang="en-US" altLang="zh-TW" sz="140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385" y="3567117"/>
            <a:ext cx="2725047" cy="28271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AutoShape 31"/>
              <p:cNvSpPr>
                <a:spLocks noChangeArrowheads="1"/>
              </p:cNvSpPr>
              <p:nvPr/>
            </p:nvSpPr>
            <p:spPr bwMode="auto">
              <a:xfrm>
                <a:off x="151184" y="5373216"/>
                <a:ext cx="1972544" cy="414243"/>
              </a:xfrm>
              <a:prstGeom prst="wedgeRoundRectCallout">
                <a:avLst>
                  <a:gd name="adj1" fmla="val 63695"/>
                  <a:gd name="adj2" fmla="val 83984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0" lvl="1" indent="0" eaLnBrk="1" hangingPunct="1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CN" sz="1800" b="1" dirty="0" smtClean="0">
                    <a:solidFill>
                      <a:schemeClr val="tx2"/>
                    </a:solidFill>
                  </a:rPr>
                  <a:t>i.e</a:t>
                </a:r>
                <a:r>
                  <a:rPr lang="en-US" altLang="zh-CN" sz="1800" b="1" dirty="0">
                    <a:solidFill>
                      <a:schemeClr val="tx2"/>
                    </a:solidFill>
                  </a:rPr>
                  <a:t>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g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𝐩</m:t>
                        </m:r>
                      </m:e>
                      <m:sub>
                        <m:r>
                          <a:rPr lang="en-US" altLang="zh-HK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𝐩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altLang="zh-HK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) </a:t>
                </a:r>
                <a:r>
                  <a:rPr lang="en-US" altLang="zh-CN" sz="1800" b="1" dirty="0">
                    <a:solidFill>
                      <a:schemeClr val="tx2"/>
                    </a:solidFill>
                  </a:rPr>
                  <a:t> </a:t>
                </a:r>
              </a:p>
              <a:p>
                <a:pPr marL="0" lvl="1" indent="0" eaLnBrk="1" hangingPunct="1">
                  <a:spcBef>
                    <a:spcPct val="0"/>
                  </a:spcBef>
                  <a:buClrTx/>
                  <a:buSzTx/>
                  <a:buNone/>
                </a:pPr>
                <a:endParaRPr lang="en-US" altLang="zh-HK" sz="1800" b="1" dirty="0">
                  <a:solidFill>
                    <a:schemeClr val="tx2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zh-HK" sz="1800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12" name="AutoShap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184" y="5373216"/>
                <a:ext cx="1972544" cy="414243"/>
              </a:xfrm>
              <a:prstGeom prst="wedgeRoundRectCallout">
                <a:avLst>
                  <a:gd name="adj1" fmla="val 63695"/>
                  <a:gd name="adj2" fmla="val 83984"/>
                  <a:gd name="adj3" fmla="val 16667"/>
                </a:avLst>
              </a:prstGeom>
              <a:blipFill rotWithShape="0">
                <a:blip r:embed="rId4"/>
                <a:stretch>
                  <a:fillRect l="-1061" t="-210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6516216" y="4977192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398324" y="4977192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367045" y="4317275"/>
            <a:ext cx="180000" cy="180000"/>
          </a:xfrm>
          <a:prstGeom prst="ellipse">
            <a:avLst/>
          </a:prstGeom>
          <a:solidFill>
            <a:srgbClr val="333294"/>
          </a:solidFill>
          <a:ln>
            <a:solidFill>
              <a:srgbClr val="313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32240" y="364502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3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2</a:t>
            </a:r>
            <a:r>
              <a:rPr lang="en-US" altLang="zh-HK" dirty="0" smtClean="0"/>
              <a:t>. </a:t>
            </a:r>
            <a:r>
              <a:rPr lang="en-US" altLang="zh-HK" dirty="0"/>
              <a:t>Proposed </a:t>
            </a:r>
            <a:r>
              <a:rPr lang="en-US" altLang="zh-HK" dirty="0" smtClean="0"/>
              <a:t>Oracle</a:t>
            </a:r>
            <a:endParaRPr lang="zh-HK" alt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5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</p:spPr>
            <p:txBody>
              <a:bodyPr/>
              <a:lstStyle/>
              <a:p>
                <a:r>
                  <a:rPr lang="en-US" altLang="zh-HK" dirty="0" smtClean="0"/>
                  <a:t>Query Processing</a:t>
                </a:r>
              </a:p>
              <a:p>
                <a:pPr lvl="1"/>
                <a:r>
                  <a:rPr lang="en-US" altLang="zh-HK" dirty="0" smtClean="0"/>
                  <a:t>In this example 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  <a:ea typeface="Times" charset="0"/>
                        <a:cs typeface="Times" charset="0"/>
                      </a:rPr>
                      <m:t>ε</m:t>
                    </m:r>
                  </m:oMath>
                </a14:m>
                <a:r>
                  <a:rPr lang="en-US" dirty="0">
                    <a:latin typeface="Times" charset="0"/>
                    <a:ea typeface="Times" charset="0"/>
                    <a:cs typeface="Times" charset="0"/>
                  </a:rPr>
                  <a:t> = </a:t>
                </a:r>
                <a:r>
                  <a:rPr lang="en-US" dirty="0" smtClean="0">
                    <a:latin typeface="Times" charset="0"/>
                    <a:ea typeface="Times" charset="0"/>
                    <a:cs typeface="Times" charset="0"/>
                  </a:rPr>
                  <a:t>2</a:t>
                </a:r>
                <a:endParaRPr lang="en-US" altLang="zh-HK" dirty="0" smtClean="0"/>
              </a:p>
              <a:p>
                <a:pPr lvl="2"/>
                <a:r>
                  <a:rPr lang="en-US" altLang="zh-HK" dirty="0" smtClean="0"/>
                  <a:t>s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altLang="zh-HK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dirty="0" smtClean="0"/>
                  <a:t>, t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altLang="zh-HK" i="1">
                            <a:latin typeface="Cambria Math" charset="0"/>
                          </a:rPr>
                          <m:t>1</m:t>
                        </m:r>
                        <m:r>
                          <a:rPr lang="en-US" altLang="zh-HK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HK" dirty="0" smtClean="0"/>
              </a:p>
              <a:p>
                <a:pPr lvl="2"/>
                <a:r>
                  <a:rPr lang="en-US" altLang="zh-CN" dirty="0" smtClean="0">
                    <a:latin typeface="Times" charset="0"/>
                    <a:ea typeface="Times" charset="0"/>
                    <a:cs typeface="Times" charset="0"/>
                  </a:rPr>
                  <a:t>Estimation: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charset="0"/>
                            <a:ea typeface="Times" charset="0"/>
                            <a:cs typeface="Times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charset="0"/>
                            <a:ea typeface="Times" charset="0"/>
                            <a:cs typeface="Times" charset="0"/>
                          </a:rPr>
                          <m:t>g</m:t>
                        </m:r>
                      </m:sub>
                    </m:sSub>
                  </m:oMath>
                </a14:m>
                <a:r>
                  <a:rPr lang="en-US" altLang="zh-HK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altLang="zh-HK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altLang="zh-HK" i="1">
                            <a:latin typeface="Cambria Math" charset="0"/>
                          </a:rPr>
                          <m:t>1</m:t>
                        </m:r>
                        <m:r>
                          <a:rPr lang="en-US" altLang="zh-HK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HK" dirty="0" smtClean="0"/>
                  <a:t>)</a:t>
                </a:r>
              </a:p>
              <a:p>
                <a:pPr lvl="2"/>
                <a:r>
                  <a:rPr lang="en-US" altLang="zh-HK" dirty="0">
                    <a:latin typeface="Times" charset="0"/>
                    <a:ea typeface="Times" charset="0"/>
                    <a:cs typeface="Times" charset="0"/>
                  </a:rPr>
                  <a:t>Real Distance</a:t>
                </a:r>
                <a:r>
                  <a:rPr lang="en-US" altLang="zh-HK" dirty="0" smtClean="0">
                    <a:latin typeface="Times" charset="0"/>
                    <a:ea typeface="Times" charset="0"/>
                    <a:cs typeface="Times" charset="0"/>
                  </a:rPr>
                  <a:t>: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charset="0"/>
                            <a:ea typeface="Times" charset="0"/>
                            <a:cs typeface="Times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charset="0"/>
                            <a:ea typeface="Times" charset="0"/>
                            <a:cs typeface="Times" charset="0"/>
                          </a:rPr>
                          <m:t>g</m:t>
                        </m:r>
                      </m:sub>
                    </m:sSub>
                  </m:oMath>
                </a14:m>
                <a:r>
                  <a:rPr lang="en-US" altLang="zh-HK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altLang="zh-HK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altLang="zh-HK" i="1">
                            <a:latin typeface="Cambria Math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altLang="zh-HK" dirty="0"/>
                  <a:t>)</a:t>
                </a:r>
              </a:p>
              <a:p>
                <a:pPr lvl="3"/>
                <a:endParaRPr lang="en-US" altLang="zh-HK" dirty="0">
                  <a:latin typeface="Times" charset="0"/>
                  <a:ea typeface="Times" charset="0"/>
                  <a:cs typeface="Times" charset="0"/>
                </a:endParaRPr>
              </a:p>
              <a:p>
                <a:pPr lvl="3"/>
                <a:endParaRPr lang="en-US" altLang="zh-HK" dirty="0" smtClean="0"/>
              </a:p>
              <a:p>
                <a:pPr lvl="2"/>
                <a:endParaRPr lang="en-US" altLang="zh-HK" dirty="0" smtClean="0"/>
              </a:p>
              <a:p>
                <a:pPr lvl="2"/>
                <a:endParaRPr lang="en-US" altLang="zh-HK" dirty="0" smtClean="0"/>
              </a:p>
              <a:p>
                <a:pPr lvl="1"/>
                <a:endParaRPr lang="en-US" altLang="zh-HK" dirty="0"/>
              </a:p>
              <a:p>
                <a:pPr lvl="1"/>
                <a:endParaRPr lang="en-US" altLang="zh-HK" dirty="0" smtClean="0"/>
              </a:p>
              <a:p>
                <a:pPr lvl="1"/>
                <a:endParaRPr lang="en-US" altLang="zh-HK" dirty="0" smtClean="0"/>
              </a:p>
              <a:p>
                <a:pPr lvl="1"/>
                <a:endParaRPr lang="en-US" altLang="zh-HK" dirty="0" smtClean="0"/>
              </a:p>
              <a:p>
                <a:endParaRPr lang="zh-HK" altLang="en-US" dirty="0" smtClean="0"/>
              </a:p>
            </p:txBody>
          </p:sp>
        </mc:Choice>
        <mc:Fallback>
          <p:sp>
            <p:nvSpPr>
              <p:cNvPr id="8195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  <a:blipFill rotWithShape="0">
                <a:blip r:embed="rId2"/>
                <a:stretch>
                  <a:fillRect l="-549" t="-8075" b="-279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051D6D-1E2B-4007-B65C-59A83EFB7D59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kumimoji="0" lang="en-US" altLang="zh-TW" sz="1400" smtClean="0"/>
          </a:p>
        </p:txBody>
      </p:sp>
      <p:sp>
        <p:nvSpPr>
          <p:cNvPr id="7" name="TextBox 6"/>
          <p:cNvSpPr txBox="1"/>
          <p:nvPr/>
        </p:nvSpPr>
        <p:spPr>
          <a:xfrm>
            <a:off x="7380312" y="215138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Times" charset="0"/>
              <a:ea typeface="Times" charset="0"/>
              <a:cs typeface="Times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AutoShape 31"/>
              <p:cNvSpPr>
                <a:spLocks noChangeArrowheads="1"/>
              </p:cNvSpPr>
              <p:nvPr/>
            </p:nvSpPr>
            <p:spPr bwMode="auto">
              <a:xfrm>
                <a:off x="5868144" y="214313"/>
                <a:ext cx="3279902" cy="1955179"/>
              </a:xfrm>
              <a:prstGeom prst="wedgeRoundRectCallout">
                <a:avLst>
                  <a:gd name="adj1" fmla="val -24289"/>
                  <a:gd name="adj2" fmla="val 74495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0" lvl="1" indent="0" eaLnBrk="1" hangingPunct="1">
                  <a:spcBef>
                    <a:spcPct val="0"/>
                  </a:spcBef>
                  <a:buClrTx/>
                  <a:buSz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𝐩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1800" b="1" dirty="0">
                    <a:solidFill>
                      <a:schemeClr val="tx2"/>
                    </a:solidFill>
                  </a:rPr>
                  <a:t> </a:t>
                </a:r>
                <a:r>
                  <a:rPr lang="en-US" altLang="zh-CN" sz="1800" b="1" dirty="0" smtClean="0">
                    <a:solidFill>
                      <a:schemeClr val="tx2"/>
                    </a:solidFill>
                  </a:rPr>
                  <a:t>and</a:t>
                </a:r>
                <a:r>
                  <a:rPr lang="en-US" altLang="zh-HK" sz="1800" b="1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𝐩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zh-CN" altLang="en-US" sz="1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altLang="zh-CN" sz="1800" b="1" dirty="0" smtClean="0">
                    <a:solidFill>
                      <a:schemeClr val="tx2"/>
                    </a:solidFill>
                  </a:rPr>
                  <a:t>are</a:t>
                </a:r>
                <a:r>
                  <a:rPr lang="zh-CN" altLang="en-US" sz="1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altLang="zh-CN" sz="1800" b="1" dirty="0" smtClean="0">
                    <a:solidFill>
                      <a:schemeClr val="tx2"/>
                    </a:solidFill>
                  </a:rPr>
                  <a:t>very</a:t>
                </a:r>
                <a:r>
                  <a:rPr lang="zh-CN" altLang="en-US" sz="1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altLang="zh-CN" sz="1800" b="1" dirty="0" smtClean="0">
                    <a:solidFill>
                      <a:schemeClr val="tx2"/>
                    </a:solidFill>
                  </a:rPr>
                  <a:t>close</a:t>
                </a:r>
                <a:r>
                  <a:rPr lang="zh-CN" altLang="en-US" sz="1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altLang="zh-CN" sz="1800" b="1" dirty="0" smtClean="0">
                    <a:solidFill>
                      <a:schemeClr val="tx2"/>
                    </a:solidFill>
                  </a:rPr>
                  <a:t>to</a:t>
                </a:r>
                <a:r>
                  <a:rPr lang="zh-CN" altLang="en-US" sz="1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altLang="zh-CN" sz="1800" b="1" dirty="0" smtClean="0">
                    <a:solidFill>
                      <a:schemeClr val="tx2"/>
                    </a:solidFill>
                  </a:rPr>
                  <a:t>each</a:t>
                </a:r>
                <a:r>
                  <a:rPr lang="zh-CN" altLang="en-US" sz="1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altLang="zh-CN" sz="1800" b="1" dirty="0" smtClean="0">
                    <a:solidFill>
                      <a:schemeClr val="tx2"/>
                    </a:solidFill>
                  </a:rPr>
                  <a:t>other</a:t>
                </a:r>
                <a:r>
                  <a:rPr lang="zh-CN" altLang="en-US" sz="1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altLang="zh-CN" sz="1800" b="1" dirty="0" smtClean="0">
                    <a:solidFill>
                      <a:schemeClr val="tx2"/>
                    </a:solidFill>
                  </a:rPr>
                  <a:t>and</a:t>
                </a:r>
                <a:r>
                  <a:rPr lang="zh-CN" altLang="en-US" sz="1800" b="1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𝐩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HK" sz="1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altLang="zh-CN" sz="1800" b="1" dirty="0" smtClean="0">
                    <a:solidFill>
                      <a:schemeClr val="tx2"/>
                    </a:solidFill>
                  </a:rPr>
                  <a:t>are</a:t>
                </a:r>
                <a:r>
                  <a:rPr lang="zh-CN" altLang="en-US" sz="1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altLang="zh-CN" sz="1800" b="1" dirty="0" smtClean="0">
                    <a:solidFill>
                      <a:schemeClr val="tx2"/>
                    </a:solidFill>
                  </a:rPr>
                  <a:t>far</a:t>
                </a:r>
                <a:r>
                  <a:rPr lang="zh-CN" altLang="en-US" sz="1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altLang="zh-CN" sz="1800" b="1" dirty="0" smtClean="0">
                    <a:solidFill>
                      <a:schemeClr val="tx2"/>
                    </a:solidFill>
                  </a:rPr>
                  <a:t>away</a:t>
                </a:r>
                <a:r>
                  <a:rPr lang="zh-CN" altLang="en-US" sz="1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altLang="zh-CN" sz="1800" b="1" dirty="0" smtClean="0">
                    <a:solidFill>
                      <a:schemeClr val="tx2"/>
                    </a:solidFill>
                  </a:rPr>
                  <a:t>from</a:t>
                </a:r>
                <a:r>
                  <a:rPr lang="zh-CN" altLang="en-US" sz="1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altLang="zh-CN" sz="1800" b="1" dirty="0" smtClean="0">
                    <a:solidFill>
                      <a:schemeClr val="tx2"/>
                    </a:solidFill>
                  </a:rPr>
                  <a:t>them.</a:t>
                </a:r>
                <a:r>
                  <a:rPr lang="zh-CN" altLang="en-US" sz="1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altLang="zh-CN" sz="1800" b="1" dirty="0" smtClean="0">
                    <a:solidFill>
                      <a:schemeClr val="tx2"/>
                    </a:solidFill>
                  </a:rPr>
                  <a:t>From</a:t>
                </a:r>
                <a:r>
                  <a:rPr lang="zh-CN" altLang="en-US" sz="1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altLang="zh-CN" sz="1800" b="1" dirty="0" smtClean="0">
                    <a:solidFill>
                      <a:schemeClr val="tx2"/>
                    </a:solidFill>
                  </a:rPr>
                  <a:t>this</a:t>
                </a:r>
                <a:r>
                  <a:rPr lang="zh-CN" altLang="en-US" sz="1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altLang="zh-CN" sz="1800" b="1" dirty="0" smtClean="0">
                    <a:solidFill>
                      <a:schemeClr val="tx2"/>
                    </a:solidFill>
                  </a:rPr>
                  <a:t>observation,</a:t>
                </a:r>
                <a:r>
                  <a:rPr lang="zh-CN" altLang="en-US" sz="1800" b="1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g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𝐩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)</a:t>
                </a:r>
                <a:r>
                  <a:rPr lang="zh-CN" altLang="en-US" sz="1800" b="1" dirty="0">
                    <a:solidFill>
                      <a:schemeClr val="tx2"/>
                    </a:solidFill>
                  </a:rPr>
                  <a:t> </a:t>
                </a:r>
                <a:r>
                  <a:rPr lang="en-US" altLang="zh-CN" sz="1800" b="1" dirty="0" smtClean="0">
                    <a:solidFill>
                      <a:schemeClr val="tx2"/>
                    </a:solidFill>
                  </a:rPr>
                  <a:t>is very</a:t>
                </a:r>
                <a:r>
                  <a:rPr lang="zh-CN" altLang="en-US" sz="1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altLang="zh-CN" sz="1800" b="1" dirty="0">
                    <a:solidFill>
                      <a:schemeClr val="tx2"/>
                    </a:solidFill>
                  </a:rPr>
                  <a:t>close</a:t>
                </a:r>
                <a:r>
                  <a:rPr lang="zh-CN" altLang="en-US" sz="1800" b="1" dirty="0">
                    <a:solidFill>
                      <a:schemeClr val="tx2"/>
                    </a:solidFill>
                  </a:rPr>
                  <a:t> </a:t>
                </a:r>
                <a:r>
                  <a:rPr lang="en-US" altLang="zh-CN" sz="1800" b="1" dirty="0">
                    <a:solidFill>
                      <a:schemeClr val="tx2"/>
                    </a:solidFill>
                  </a:rPr>
                  <a:t>to</a:t>
                </a:r>
                <a:r>
                  <a:rPr lang="zh-CN" altLang="en-US" sz="1800" b="1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g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altLang="zh-HK" sz="1800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𝐩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altLang="zh-HK" sz="1800" b="1" dirty="0" smtClean="0">
                    <a:solidFill>
                      <a:schemeClr val="tx2"/>
                    </a:solidFill>
                  </a:rPr>
                  <a:t>)</a:t>
                </a:r>
                <a:r>
                  <a:rPr lang="en-US" altLang="zh-CN" sz="1800" b="1" dirty="0" smtClean="0">
                    <a:solidFill>
                      <a:schemeClr val="tx2"/>
                    </a:solidFill>
                  </a:rPr>
                  <a:t>.</a:t>
                </a:r>
                <a:endParaRPr lang="en-US" altLang="zh-HK" sz="1800" b="1" dirty="0">
                  <a:solidFill>
                    <a:schemeClr val="tx2"/>
                  </a:solidFill>
                </a:endParaRPr>
              </a:p>
              <a:p>
                <a:pPr marL="0" lvl="1" indent="0" eaLnBrk="1" hangingPunct="1">
                  <a:spcBef>
                    <a:spcPct val="0"/>
                  </a:spcBef>
                  <a:buClrTx/>
                  <a:buSzTx/>
                  <a:buNone/>
                </a:pPr>
                <a:endParaRPr lang="en-US" altLang="zh-HK" sz="1800" dirty="0"/>
              </a:p>
              <a:p>
                <a:pPr marL="0" lvl="1" indent="0" eaLnBrk="1" hangingPunct="1">
                  <a:spcBef>
                    <a:spcPct val="0"/>
                  </a:spcBef>
                  <a:buClrTx/>
                  <a:buSzTx/>
                  <a:buNone/>
                </a:pPr>
                <a:endParaRPr lang="en-US" altLang="zh-CN" sz="1800" b="1" dirty="0">
                  <a:solidFill>
                    <a:schemeClr val="tx2"/>
                  </a:solidFill>
                </a:endParaRPr>
              </a:p>
              <a:p>
                <a:pPr marL="0" lvl="1" indent="0" eaLnBrk="1" hangingPunct="1">
                  <a:spcBef>
                    <a:spcPct val="0"/>
                  </a:spcBef>
                  <a:buClrTx/>
                  <a:buSzTx/>
                  <a:buNone/>
                </a:pPr>
                <a:endParaRPr lang="en-US" altLang="zh-HK" sz="1800" b="1" dirty="0">
                  <a:solidFill>
                    <a:schemeClr val="tx2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zh-HK" sz="1800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9" name="AutoShap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8144" y="214313"/>
                <a:ext cx="3279902" cy="1955179"/>
              </a:xfrm>
              <a:prstGeom prst="wedgeRoundRectCallout">
                <a:avLst>
                  <a:gd name="adj1" fmla="val -24289"/>
                  <a:gd name="adj2" fmla="val 74495"/>
                  <a:gd name="adj3" fmla="val 16667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utoShape 31"/>
          <p:cNvSpPr>
            <a:spLocks noChangeArrowheads="1"/>
          </p:cNvSpPr>
          <p:nvPr/>
        </p:nvSpPr>
        <p:spPr bwMode="auto">
          <a:xfrm>
            <a:off x="1150938" y="4091946"/>
            <a:ext cx="900782" cy="414243"/>
          </a:xfrm>
          <a:prstGeom prst="wedgeRoundRectCallout">
            <a:avLst>
              <a:gd name="adj1" fmla="val 63695"/>
              <a:gd name="adj2" fmla="val 83984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lvl="1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1800" b="1" dirty="0" smtClean="0">
                <a:solidFill>
                  <a:schemeClr val="tx2"/>
                </a:solidFill>
              </a:rPr>
              <a:t>=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10</a:t>
            </a:r>
            <a:endParaRPr lang="en-US" altLang="zh-CN" sz="1800" b="1" dirty="0">
              <a:solidFill>
                <a:schemeClr val="tx2"/>
              </a:solidFill>
            </a:endParaRPr>
          </a:p>
          <a:p>
            <a:pPr marL="0" lvl="1" indent="0" eaLnBrk="1" hangingPunct="1">
              <a:spcBef>
                <a:spcPct val="0"/>
              </a:spcBef>
              <a:buClrTx/>
              <a:buSzTx/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</p:txBody>
      </p:sp>
      <p:sp>
        <p:nvSpPr>
          <p:cNvPr id="11" name="AutoShape 31"/>
          <p:cNvSpPr>
            <a:spLocks noChangeArrowheads="1"/>
          </p:cNvSpPr>
          <p:nvPr/>
        </p:nvSpPr>
        <p:spPr bwMode="auto">
          <a:xfrm>
            <a:off x="1150938" y="4800476"/>
            <a:ext cx="900782" cy="414243"/>
          </a:xfrm>
          <a:prstGeom prst="wedgeRoundRectCallout">
            <a:avLst>
              <a:gd name="adj1" fmla="val 63695"/>
              <a:gd name="adj2" fmla="val 83984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lvl="1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1800" b="1" dirty="0" smtClean="0">
                <a:solidFill>
                  <a:schemeClr val="tx2"/>
                </a:solidFill>
              </a:rPr>
              <a:t>=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9.6</a:t>
            </a:r>
            <a:endParaRPr lang="en-US" altLang="zh-CN" sz="1800" b="1" dirty="0">
              <a:solidFill>
                <a:schemeClr val="tx2"/>
              </a:solidFill>
            </a:endParaRPr>
          </a:p>
          <a:p>
            <a:pPr marL="0" lvl="1" indent="0" eaLnBrk="1" hangingPunct="1">
              <a:spcBef>
                <a:spcPct val="0"/>
              </a:spcBef>
              <a:buClrTx/>
              <a:buSzTx/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</p:txBody>
      </p:sp>
      <p:sp>
        <p:nvSpPr>
          <p:cNvPr id="12" name="AutoShape 31"/>
          <p:cNvSpPr>
            <a:spLocks noChangeArrowheads="1"/>
          </p:cNvSpPr>
          <p:nvPr/>
        </p:nvSpPr>
        <p:spPr bwMode="auto">
          <a:xfrm>
            <a:off x="422834" y="5684500"/>
            <a:ext cx="2276957" cy="1016338"/>
          </a:xfrm>
          <a:prstGeom prst="wedgeRoundRectCallout">
            <a:avLst>
              <a:gd name="adj1" fmla="val 67710"/>
              <a:gd name="adj2" fmla="val -36708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lvl="1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1800" b="1" dirty="0" smtClean="0">
                <a:solidFill>
                  <a:schemeClr val="tx2"/>
                </a:solidFill>
              </a:rPr>
              <a:t>Multiplicative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Error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=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(10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–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9.6)/9.6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=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0.042</a:t>
            </a:r>
            <a:endParaRPr lang="en-US" altLang="zh-CN" sz="1800" b="1" dirty="0">
              <a:solidFill>
                <a:schemeClr val="tx2"/>
              </a:solidFill>
            </a:endParaRPr>
          </a:p>
          <a:p>
            <a:pPr marL="0" lvl="1" indent="0" eaLnBrk="1" hangingPunct="1">
              <a:spcBef>
                <a:spcPct val="0"/>
              </a:spcBef>
              <a:buClrTx/>
              <a:buSzTx/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52936"/>
            <a:ext cx="4021223" cy="326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1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1. Introduction</a:t>
            </a:r>
            <a:endParaRPr lang="zh-HK" altLang="en-US" smtClean="0"/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979487"/>
          </a:xfrm>
        </p:spPr>
        <p:txBody>
          <a:bodyPr/>
          <a:lstStyle/>
          <a:p>
            <a:r>
              <a:rPr lang="en-US" altLang="zh-HK" dirty="0" smtClean="0"/>
              <a:t>Terrain Surface and Geodesic Distance</a:t>
            </a:r>
          </a:p>
          <a:p>
            <a:pPr lvl="1"/>
            <a:r>
              <a:rPr lang="en-US" altLang="zh-HK" dirty="0" smtClean="0"/>
              <a:t>Terrain Surface: vertices, edges, faces</a:t>
            </a:r>
          </a:p>
          <a:p>
            <a:pPr lvl="1"/>
            <a:r>
              <a:rPr lang="en-US" altLang="zh-HK" dirty="0" smtClean="0"/>
              <a:t>Geodesic Distance Between s and t </a:t>
            </a:r>
          </a:p>
          <a:p>
            <a:endParaRPr lang="zh-HK" altLang="en-US" dirty="0" smtClean="0"/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7A04ED-4A15-4229-A0D2-7B21412F9C72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kumimoji="0" lang="en-US" altLang="zh-TW" sz="140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184" y="3645024"/>
            <a:ext cx="4896544" cy="2931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2</a:t>
            </a:r>
            <a:r>
              <a:rPr lang="en-US" altLang="zh-HK" dirty="0" smtClean="0"/>
              <a:t>. </a:t>
            </a:r>
            <a:r>
              <a:rPr lang="en-US" altLang="zh-HK" dirty="0"/>
              <a:t>Proposed </a:t>
            </a:r>
            <a:r>
              <a:rPr lang="en-US" altLang="zh-HK" dirty="0" smtClean="0"/>
              <a:t>Oracle</a:t>
            </a:r>
            <a:endParaRPr lang="zh-HK" alt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5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</p:spPr>
            <p:txBody>
              <a:bodyPr/>
              <a:lstStyle/>
              <a:p>
                <a:r>
                  <a:rPr lang="en-US" altLang="zh-HK" dirty="0" smtClean="0"/>
                  <a:t>Query Processing</a:t>
                </a:r>
              </a:p>
              <a:p>
                <a:pPr lvl="1"/>
                <a:r>
                  <a:rPr lang="en-US" altLang="zh-CN" dirty="0" smtClean="0"/>
                  <a:t>How to find </a:t>
                </a:r>
                <a:r>
                  <a:rPr lang="en-US" altLang="zh-CN" dirty="0" smtClean="0"/>
                  <a:t>the node pair &lt;O, O</a:t>
                </a:r>
                <a:r>
                  <a:rPr lang="en-US" altLang="zh-CN" dirty="0" smtClean="0"/>
                  <a:t>’&gt; in S </a:t>
                </a:r>
                <a:r>
                  <a:rPr lang="en-US" altLang="zh-CN" dirty="0" smtClean="0"/>
                  <a:t>containing &lt;s, t</a:t>
                </a:r>
                <a:r>
                  <a:rPr lang="en-US" altLang="zh-CN" dirty="0" smtClean="0"/>
                  <a:t>&gt;?</a:t>
                </a:r>
                <a:endParaRPr lang="en-US" altLang="zh-CN" dirty="0" smtClean="0"/>
              </a:p>
              <a:p>
                <a:pPr lvl="1"/>
                <a:r>
                  <a:rPr lang="en-US" altLang="zh-HK" dirty="0" smtClean="0"/>
                  <a:t>Naïve method</a:t>
                </a:r>
              </a:p>
              <a:p>
                <a:pPr lvl="2"/>
                <a:r>
                  <a:rPr lang="en-US" altLang="zh-HK" dirty="0" smtClean="0"/>
                  <a:t>Running time</a:t>
                </a:r>
                <a:r>
                  <a:rPr lang="en-US" altLang="zh-HK" dirty="0"/>
                  <a:t>: </a:t>
                </a:r>
                <a:r>
                  <a:rPr lang="en-US" altLang="zh-HK" dirty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/>
                        </m:ctrlPr>
                      </m:sSupPr>
                      <m:e>
                        <m:r>
                          <a:rPr lang="en-US" altLang="zh-HK" i="1"/>
                          <m:t>h</m:t>
                        </m:r>
                      </m:e>
                      <m:sup>
                        <m:r>
                          <a:rPr lang="en-US" altLang="zh-HK" i="1"/>
                          <m:t>𝟐</m:t>
                        </m:r>
                      </m:sup>
                    </m:sSup>
                  </m:oMath>
                </a14:m>
                <a:r>
                  <a:rPr lang="en-US" altLang="zh-HK" dirty="0" smtClean="0"/>
                  <a:t>).</a:t>
                </a:r>
              </a:p>
              <a:p>
                <a:pPr lvl="1"/>
                <a:r>
                  <a:rPr lang="en-US" altLang="zh-HK" dirty="0" smtClean="0"/>
                  <a:t>Efficient method</a:t>
                </a:r>
              </a:p>
              <a:p>
                <a:pPr lvl="2"/>
                <a:r>
                  <a:rPr lang="en-US" altLang="zh-HK" dirty="0" smtClean="0"/>
                  <a:t>Running time: O(</a:t>
                </a:r>
                <a:r>
                  <a:rPr lang="en-US" altLang="zh-HK" i="1" dirty="0" smtClean="0"/>
                  <a:t>h</a:t>
                </a:r>
                <a:r>
                  <a:rPr lang="en-US" altLang="zh-HK" dirty="0" smtClean="0"/>
                  <a:t>).</a:t>
                </a:r>
                <a:endParaRPr lang="en-US" altLang="zh-HK" dirty="0"/>
              </a:p>
              <a:p>
                <a:pPr lvl="2"/>
                <a:endParaRPr lang="en-US" altLang="zh-HK" dirty="0" smtClean="0"/>
              </a:p>
              <a:p>
                <a:pPr lvl="2"/>
                <a:endParaRPr lang="en-US" altLang="zh-HK" dirty="0" smtClean="0"/>
              </a:p>
              <a:p>
                <a:pPr lvl="1"/>
                <a:endParaRPr lang="en-US" altLang="zh-HK" dirty="0"/>
              </a:p>
              <a:p>
                <a:pPr lvl="1"/>
                <a:endParaRPr lang="en-US" altLang="zh-HK" dirty="0" smtClean="0"/>
              </a:p>
              <a:p>
                <a:pPr lvl="1"/>
                <a:endParaRPr lang="en-US" altLang="zh-HK" dirty="0" smtClean="0"/>
              </a:p>
              <a:p>
                <a:pPr lvl="1"/>
                <a:endParaRPr lang="en-US" altLang="zh-HK" dirty="0" smtClean="0"/>
              </a:p>
              <a:p>
                <a:endParaRPr lang="zh-HK" altLang="en-US" dirty="0" smtClean="0"/>
              </a:p>
            </p:txBody>
          </p:sp>
        </mc:Choice>
        <mc:Fallback>
          <p:sp>
            <p:nvSpPr>
              <p:cNvPr id="8195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  <a:blipFill rotWithShape="0">
                <a:blip r:embed="rId2"/>
                <a:stretch>
                  <a:fillRect l="-549" t="-8075" b="-263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051D6D-1E2B-4007-B65C-59A83EFB7D59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kumimoji="0" lang="en-US" altLang="zh-TW" sz="1400" smtClean="0"/>
          </a:p>
        </p:txBody>
      </p:sp>
      <p:sp>
        <p:nvSpPr>
          <p:cNvPr id="49" name="AutoShape 31"/>
          <p:cNvSpPr>
            <a:spLocks noChangeArrowheads="1"/>
          </p:cNvSpPr>
          <p:nvPr/>
        </p:nvSpPr>
        <p:spPr bwMode="auto">
          <a:xfrm>
            <a:off x="6240161" y="4725144"/>
            <a:ext cx="2292279" cy="936104"/>
          </a:xfrm>
          <a:prstGeom prst="wedgeRoundRectCallout">
            <a:avLst>
              <a:gd name="adj1" fmla="val -78548"/>
              <a:gd name="adj2" fmla="val -7724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lvl="1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HK" sz="1800" b="1" dirty="0" smtClean="0">
                <a:solidFill>
                  <a:schemeClr val="tx2"/>
                </a:solidFill>
              </a:rPr>
              <a:t>h is the height of the compressed </a:t>
            </a:r>
            <a:r>
              <a:rPr lang="en-US" altLang="zh-HK" sz="1800" b="1" smtClean="0">
                <a:solidFill>
                  <a:schemeClr val="tx2"/>
                </a:solidFill>
              </a:rPr>
              <a:t>partition tree.</a:t>
            </a:r>
            <a:endParaRPr lang="en-US" altLang="zh-HK" sz="18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2</a:t>
            </a:r>
            <a:r>
              <a:rPr lang="en-US" altLang="zh-HK" dirty="0" smtClean="0"/>
              <a:t>. </a:t>
            </a:r>
            <a:r>
              <a:rPr lang="en-US" altLang="zh-HK" dirty="0"/>
              <a:t>Proposed </a:t>
            </a:r>
            <a:r>
              <a:rPr lang="en-US" altLang="zh-HK" dirty="0" smtClean="0"/>
              <a:t>Oracle</a:t>
            </a:r>
            <a:endParaRPr lang="zh-HK" alt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5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</p:spPr>
            <p:txBody>
              <a:bodyPr/>
              <a:lstStyle/>
              <a:p>
                <a:r>
                  <a:rPr lang="en-US" altLang="zh-HK" dirty="0" smtClean="0"/>
                  <a:t>Query Processing</a:t>
                </a:r>
              </a:p>
              <a:p>
                <a:pPr lvl="1"/>
                <a:r>
                  <a:rPr lang="en-US" altLang="zh-CN" dirty="0" smtClean="0"/>
                  <a:t>How to find </a:t>
                </a:r>
                <a:r>
                  <a:rPr lang="en-US" altLang="zh-CN" dirty="0" smtClean="0"/>
                  <a:t>the node pair &lt;O, O</a:t>
                </a:r>
                <a:r>
                  <a:rPr lang="en-US" altLang="zh-CN" dirty="0" smtClean="0"/>
                  <a:t>’&gt; in S </a:t>
                </a:r>
                <a:r>
                  <a:rPr lang="en-US" altLang="zh-CN" dirty="0" smtClean="0"/>
                  <a:t>containing &lt;s, t</a:t>
                </a:r>
                <a:r>
                  <a:rPr lang="en-US" altLang="zh-CN" dirty="0" smtClean="0"/>
                  <a:t>&gt;?</a:t>
                </a:r>
                <a:endParaRPr lang="en-US" altLang="zh-CN" dirty="0" smtClean="0"/>
              </a:p>
              <a:p>
                <a:pPr lvl="1"/>
                <a:r>
                  <a:rPr lang="en-US" altLang="zh-HK" dirty="0" smtClean="0"/>
                  <a:t>Naïve method</a:t>
                </a:r>
              </a:p>
              <a:p>
                <a:pPr lvl="2"/>
                <a:r>
                  <a:rPr lang="en-US" altLang="zh-HK" dirty="0" smtClean="0"/>
                  <a:t>Try all node </a:t>
                </a:r>
                <a:r>
                  <a:rPr lang="en-US" altLang="zh-HK" dirty="0" smtClean="0"/>
                  <a:t>p</a:t>
                </a:r>
                <a:r>
                  <a:rPr lang="en-US" altLang="zh-HK" dirty="0" smtClean="0"/>
                  <a:t>airs</a:t>
                </a:r>
              </a:p>
              <a:p>
                <a:pPr marL="914400" lvl="2" indent="0">
                  <a:buNone/>
                </a:pPr>
                <a:r>
                  <a:rPr lang="en-US" altLang="zh-HK" dirty="0"/>
                  <a:t> containing &lt;s, t</a:t>
                </a:r>
                <a:r>
                  <a:rPr lang="en-US" altLang="zh-HK" dirty="0" smtClean="0"/>
                  <a:t>&gt;.</a:t>
                </a:r>
                <a:endParaRPr lang="en-US" altLang="zh-HK" dirty="0" smtClean="0"/>
              </a:p>
              <a:p>
                <a:pPr lvl="2"/>
                <a:r>
                  <a:rPr lang="en-US" altLang="zh-HK" dirty="0"/>
                  <a:t>E.g</a:t>
                </a:r>
                <a:r>
                  <a:rPr lang="en-US" altLang="zh-HK" dirty="0" smtClean="0"/>
                  <a:t>. </a:t>
                </a:r>
              </a:p>
              <a:p>
                <a:pPr lvl="3"/>
                <a:r>
                  <a:rPr lang="en-US" altLang="zh-HK" dirty="0" smtClean="0"/>
                  <a:t>s </a:t>
                </a:r>
                <a:r>
                  <a:rPr lang="en-US" altLang="zh-HK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altLang="zh-HK" i="1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dirty="0"/>
                  <a:t>, t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altLang="zh-HK" i="1">
                            <a:latin typeface="Cambria Math" charset="0"/>
                          </a:rPr>
                          <m:t>10</m:t>
                        </m:r>
                      </m:sub>
                    </m:sSub>
                  </m:oMath>
                </a14:m>
                <a:endParaRPr lang="en-US" altLang="zh-HK" dirty="0" smtClean="0"/>
              </a:p>
              <a:p>
                <a:pPr marL="914400" lvl="2" indent="0">
                  <a:buNone/>
                </a:pPr>
                <a:endParaRPr lang="en-US" altLang="zh-HK" dirty="0" smtClean="0"/>
              </a:p>
              <a:p>
                <a:pPr lvl="2"/>
                <a:endParaRPr lang="en-US" altLang="zh-HK" dirty="0" smtClean="0"/>
              </a:p>
              <a:p>
                <a:pPr lvl="2"/>
                <a:endParaRPr lang="en-US" altLang="zh-HK" dirty="0" smtClean="0"/>
              </a:p>
              <a:p>
                <a:pPr lvl="1"/>
                <a:endParaRPr lang="en-US" altLang="zh-HK" dirty="0"/>
              </a:p>
              <a:p>
                <a:pPr lvl="1"/>
                <a:endParaRPr lang="en-US" altLang="zh-HK" dirty="0" smtClean="0"/>
              </a:p>
              <a:p>
                <a:pPr lvl="1"/>
                <a:endParaRPr lang="en-US" altLang="zh-HK" dirty="0" smtClean="0"/>
              </a:p>
              <a:p>
                <a:pPr lvl="1"/>
                <a:endParaRPr lang="en-US" altLang="zh-HK" dirty="0" smtClean="0"/>
              </a:p>
              <a:p>
                <a:endParaRPr lang="zh-HK" altLang="en-US" dirty="0" smtClean="0"/>
              </a:p>
            </p:txBody>
          </p:sp>
        </mc:Choice>
        <mc:Fallback>
          <p:sp>
            <p:nvSpPr>
              <p:cNvPr id="8195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  <a:blipFill rotWithShape="0">
                <a:blip r:embed="rId2"/>
                <a:stretch>
                  <a:fillRect l="-549" t="-8075" b="-289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051D6D-1E2B-4007-B65C-59A83EFB7D59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kumimoji="0" lang="en-US" altLang="zh-TW" sz="1400" smtClean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93634"/>
            <a:ext cx="3627994" cy="2427654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5818518" y="4869160"/>
            <a:ext cx="121634" cy="12767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538598" y="4885502"/>
            <a:ext cx="121634" cy="12767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020272" y="4869160"/>
            <a:ext cx="121634" cy="12767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452320" y="4869160"/>
            <a:ext cx="121634" cy="12767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754622" y="4309438"/>
            <a:ext cx="121634" cy="127674"/>
          </a:xfrm>
          <a:prstGeom prst="ellipse">
            <a:avLst/>
          </a:prstGeom>
          <a:solidFill>
            <a:srgbClr val="333294"/>
          </a:solidFill>
          <a:ln>
            <a:solidFill>
              <a:srgbClr val="313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308304" y="4293096"/>
            <a:ext cx="121634" cy="127674"/>
          </a:xfrm>
          <a:prstGeom prst="ellipse">
            <a:avLst/>
          </a:prstGeom>
          <a:solidFill>
            <a:srgbClr val="333294"/>
          </a:solidFill>
          <a:ln>
            <a:solidFill>
              <a:srgbClr val="313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754622" y="3714106"/>
            <a:ext cx="121634" cy="12767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8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26688"/>
            <a:ext cx="3649793" cy="2406376"/>
          </a:xfrm>
          <a:prstGeom prst="rect">
            <a:avLst/>
          </a:prstGeom>
        </p:spPr>
      </p:pic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2</a:t>
            </a:r>
            <a:r>
              <a:rPr lang="en-US" altLang="zh-HK" dirty="0" smtClean="0"/>
              <a:t>. </a:t>
            </a:r>
            <a:r>
              <a:rPr lang="en-US" altLang="zh-HK" dirty="0"/>
              <a:t>Proposed </a:t>
            </a:r>
            <a:r>
              <a:rPr lang="en-US" altLang="zh-HK" dirty="0" smtClean="0"/>
              <a:t>Oracle</a:t>
            </a:r>
            <a:endParaRPr lang="zh-HK" altLang="en-US" dirty="0" smtClean="0"/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979487"/>
          </a:xfrm>
        </p:spPr>
        <p:txBody>
          <a:bodyPr/>
          <a:lstStyle/>
          <a:p>
            <a:r>
              <a:rPr lang="en-US" altLang="zh-HK" dirty="0" smtClean="0"/>
              <a:t>Query Processing</a:t>
            </a:r>
          </a:p>
          <a:p>
            <a:pPr lvl="1"/>
            <a:r>
              <a:rPr lang="en-US" altLang="zh-CN" dirty="0" smtClean="0"/>
              <a:t>How to find </a:t>
            </a:r>
            <a:r>
              <a:rPr lang="en-US" altLang="zh-CN" dirty="0" smtClean="0"/>
              <a:t>the node pair &lt;O, O</a:t>
            </a:r>
            <a:r>
              <a:rPr lang="en-US" altLang="zh-CN" dirty="0" smtClean="0"/>
              <a:t>’&gt; in S </a:t>
            </a:r>
            <a:r>
              <a:rPr lang="en-US" altLang="zh-CN" dirty="0" smtClean="0"/>
              <a:t>containing &lt;s, t</a:t>
            </a:r>
            <a:r>
              <a:rPr lang="en-US" altLang="zh-CN" dirty="0" smtClean="0"/>
              <a:t>&gt;?</a:t>
            </a:r>
            <a:endParaRPr lang="en-US" altLang="zh-CN" dirty="0" smtClean="0"/>
          </a:p>
          <a:p>
            <a:pPr lvl="1"/>
            <a:r>
              <a:rPr lang="en-US" altLang="zh-HK" dirty="0" smtClean="0"/>
              <a:t>Naïve method</a:t>
            </a:r>
          </a:p>
          <a:p>
            <a:pPr lvl="2"/>
            <a:r>
              <a:rPr lang="en-US" altLang="zh-HK" dirty="0" smtClean="0"/>
              <a:t>Try all node </a:t>
            </a:r>
            <a:r>
              <a:rPr lang="en-US" altLang="zh-HK" dirty="0" smtClean="0"/>
              <a:t>p</a:t>
            </a:r>
            <a:r>
              <a:rPr lang="en-US" altLang="zh-HK" dirty="0" smtClean="0"/>
              <a:t>airs</a:t>
            </a:r>
          </a:p>
          <a:p>
            <a:pPr marL="914400" lvl="2" indent="0">
              <a:buNone/>
            </a:pPr>
            <a:r>
              <a:rPr lang="en-US" altLang="zh-HK" dirty="0" smtClean="0"/>
              <a:t> containing &lt;s, t&gt;.</a:t>
            </a:r>
          </a:p>
          <a:p>
            <a:pPr lvl="2"/>
            <a:endParaRPr lang="en-US" altLang="zh-HK" dirty="0" smtClean="0"/>
          </a:p>
          <a:p>
            <a:pPr lvl="2"/>
            <a:endParaRPr lang="en-US" altLang="zh-HK" dirty="0" smtClean="0"/>
          </a:p>
          <a:p>
            <a:pPr lvl="1"/>
            <a:endParaRPr lang="en-US" altLang="zh-HK" dirty="0"/>
          </a:p>
          <a:p>
            <a:pPr lvl="1"/>
            <a:endParaRPr lang="en-US" altLang="zh-HK" dirty="0" smtClean="0"/>
          </a:p>
          <a:p>
            <a:pPr lvl="1"/>
            <a:endParaRPr lang="en-US" altLang="zh-HK" dirty="0" smtClean="0"/>
          </a:p>
          <a:p>
            <a:pPr lvl="1"/>
            <a:endParaRPr lang="en-US" altLang="zh-HK" dirty="0" smtClean="0"/>
          </a:p>
          <a:p>
            <a:endParaRPr lang="zh-HK" altLang="en-US" dirty="0" smtClean="0"/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051D6D-1E2B-4007-B65C-59A83EFB7D59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kumimoji="0" lang="en-US" altLang="zh-TW" sz="140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AutoShape 31"/>
              <p:cNvSpPr>
                <a:spLocks noChangeArrowheads="1"/>
              </p:cNvSpPr>
              <p:nvPr/>
            </p:nvSpPr>
            <p:spPr bwMode="auto">
              <a:xfrm>
                <a:off x="196935" y="5157192"/>
                <a:ext cx="4807113" cy="1543646"/>
              </a:xfrm>
              <a:prstGeom prst="wedgeRoundRectCallout">
                <a:avLst>
                  <a:gd name="adj1" fmla="val 29354"/>
                  <a:gd name="adj2" fmla="val -65169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0" lvl="1" indent="0" eaLnBrk="1" hangingPunct="1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CN" sz="1800" b="1" dirty="0" smtClean="0">
                    <a:solidFill>
                      <a:schemeClr val="tx2"/>
                    </a:solidFill>
                  </a:rPr>
                  <a:t>In this example,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𝑨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𝒔</m:t>
                        </m:r>
                      </m:sub>
                    </m:sSub>
                    <m:r>
                      <a:rPr lang="en-US" altLang="zh-CN" sz="1800" b="1" i="1" smtClean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sSub>
                      <m:sSubPr>
                        <m:ctrlPr>
                          <a:rPr lang="en-US" altLang="zh-CN" sz="1800" b="1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𝑨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altLang="zh-CN" sz="1800" b="1" dirty="0" smtClean="0">
                    <a:solidFill>
                      <a:schemeClr val="tx2"/>
                    </a:solidFill>
                  </a:rPr>
                  <a:t>=&lt;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𝟐𝟏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𝟐</m:t>
                        </m:r>
                        <m:r>
                          <a:rPr lang="en-US" altLang="zh-HK" sz="1800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&gt;, </a:t>
                </a:r>
                <a:r>
                  <a:rPr lang="en-US" altLang="zh-CN" sz="1800" b="1" dirty="0" smtClean="0">
                    <a:solidFill>
                      <a:schemeClr val="tx2"/>
                    </a:solidFill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𝟐𝟏</m:t>
                        </m:r>
                      </m:sub>
                    </m:sSub>
                  </m:oMath>
                </a14:m>
                <a:r>
                  <a:rPr lang="en-US" altLang="zh-HK" sz="1800" b="1" dirty="0" smtClean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𝟐</m:t>
                        </m:r>
                        <m:r>
                          <a:rPr lang="en-US" altLang="zh-HK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HK" sz="1800" b="1" dirty="0" smtClean="0">
                    <a:solidFill>
                      <a:schemeClr val="tx2"/>
                    </a:solidFill>
                  </a:rPr>
                  <a:t>&gt;, </a:t>
                </a:r>
                <a:r>
                  <a:rPr lang="en-US" altLang="zh-CN" sz="1800" b="1" dirty="0">
                    <a:solidFill>
                      <a:schemeClr val="tx2"/>
                    </a:solidFill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𝟐𝟏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𝟏𝟔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&gt;,</a:t>
                </a:r>
                <a:r>
                  <a:rPr lang="en-US" altLang="zh-CN" sz="1800" b="1" dirty="0">
                    <a:solidFill>
                      <a:schemeClr val="tx2"/>
                    </a:solidFill>
                  </a:rPr>
                  <a:t> 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𝟐𝟏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</m:t>
                        </m:r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&gt;, </a:t>
                </a:r>
                <a:r>
                  <a:rPr lang="en-US" altLang="zh-CN" sz="1800" b="1" dirty="0">
                    <a:solidFill>
                      <a:schemeClr val="tx2"/>
                    </a:solidFill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</m:t>
                        </m:r>
                        <m:r>
                          <a:rPr lang="en-US" altLang="zh-HK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𝟐</m:t>
                        </m:r>
                        <m:r>
                          <a:rPr lang="en-US" altLang="zh-HK" sz="1800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&gt;, </a:t>
                </a:r>
                <a:r>
                  <a:rPr lang="en-US" altLang="zh-CN" sz="1800" b="1" dirty="0">
                    <a:solidFill>
                      <a:schemeClr val="tx2"/>
                    </a:solidFill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</m:t>
                        </m:r>
                        <m:r>
                          <a:rPr lang="en-US" altLang="zh-HK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𝟐𝟎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&gt;, </a:t>
                </a:r>
                <a:r>
                  <a:rPr lang="en-US" altLang="zh-CN" sz="1800" b="1" dirty="0">
                    <a:solidFill>
                      <a:schemeClr val="tx2"/>
                    </a:solidFill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</m:t>
                        </m:r>
                        <m:r>
                          <a:rPr lang="en-US" altLang="zh-HK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</m:t>
                        </m:r>
                        <m:r>
                          <a:rPr lang="en-US" altLang="zh-HK" sz="1800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𝟔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&gt;, </a:t>
                </a:r>
                <a:r>
                  <a:rPr lang="en-US" altLang="zh-CN" sz="1800" b="1" dirty="0">
                    <a:solidFill>
                      <a:schemeClr val="tx2"/>
                    </a:solidFill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</m:t>
                        </m:r>
                        <m:r>
                          <a:rPr lang="en-US" altLang="zh-HK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</m:t>
                        </m:r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&gt;, </a:t>
                </a:r>
                <a:r>
                  <a:rPr lang="en-US" altLang="zh-CN" sz="1800" b="1" dirty="0">
                    <a:solidFill>
                      <a:schemeClr val="tx2"/>
                    </a:solidFill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𝟐</m:t>
                        </m:r>
                        <m:r>
                          <a:rPr lang="en-US" altLang="zh-HK" sz="1800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&gt;, </a:t>
                </a:r>
                <a:r>
                  <a:rPr lang="en-US" altLang="zh-CN" sz="1800" b="1" dirty="0">
                    <a:solidFill>
                      <a:schemeClr val="tx2"/>
                    </a:solidFill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𝟐𝟎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&gt;, </a:t>
                </a:r>
                <a:r>
                  <a:rPr lang="en-US" altLang="zh-CN" sz="1800" b="1" dirty="0">
                    <a:solidFill>
                      <a:schemeClr val="tx2"/>
                    </a:solidFill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𝟏𝟔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&gt;, </a:t>
                </a:r>
                <a:r>
                  <a:rPr lang="en-US" altLang="zh-CN" sz="1800" b="1" dirty="0">
                    <a:solidFill>
                      <a:schemeClr val="tx2"/>
                    </a:solidFill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</m:t>
                        </m:r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HK" sz="1800" b="1" dirty="0" smtClean="0">
                    <a:solidFill>
                      <a:schemeClr val="tx2"/>
                    </a:solidFill>
                  </a:rPr>
                  <a:t>&gt;. </a:t>
                </a:r>
                <a:endParaRPr lang="en-US" altLang="zh-CN" sz="1800" b="1" dirty="0">
                  <a:solidFill>
                    <a:schemeClr val="tx2"/>
                  </a:solidFill>
                </a:endParaRPr>
              </a:p>
              <a:p>
                <a:pPr marL="0" lvl="1" indent="0" eaLnBrk="1" hangingPunct="1">
                  <a:spcBef>
                    <a:spcPct val="0"/>
                  </a:spcBef>
                  <a:buClrTx/>
                  <a:buSzTx/>
                  <a:buNone/>
                </a:pPr>
                <a:endParaRPr lang="en-US" altLang="zh-HK" sz="1800" b="1" dirty="0">
                  <a:solidFill>
                    <a:schemeClr val="tx2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zh-HK" sz="1800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12" name="AutoShap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935" y="5157192"/>
                <a:ext cx="4807113" cy="1543646"/>
              </a:xfrm>
              <a:prstGeom prst="wedgeRoundRectCallout">
                <a:avLst>
                  <a:gd name="adj1" fmla="val 29354"/>
                  <a:gd name="adj2" fmla="val -65169"/>
                  <a:gd name="adj3" fmla="val 16667"/>
                </a:avLst>
              </a:prstGeom>
              <a:blipFill rotWithShape="0">
                <a:blip r:embed="rId3"/>
                <a:stretch>
                  <a:fillRect b="-4762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5690963" y="4833176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55059" y="4826575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19035" y="4221088"/>
            <a:ext cx="180000" cy="180000"/>
          </a:xfrm>
          <a:prstGeom prst="ellipse">
            <a:avLst/>
          </a:prstGeom>
          <a:solidFill>
            <a:srgbClr val="333294"/>
          </a:solidFill>
          <a:ln>
            <a:solidFill>
              <a:srgbClr val="313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42971" y="360904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AutoShape 31"/>
              <p:cNvSpPr>
                <a:spLocks noChangeArrowheads="1"/>
              </p:cNvSpPr>
              <p:nvPr/>
            </p:nvSpPr>
            <p:spPr bwMode="auto">
              <a:xfrm>
                <a:off x="107504" y="4189855"/>
                <a:ext cx="1603977" cy="787337"/>
              </a:xfrm>
              <a:prstGeom prst="wedgeRoundRectCallout">
                <a:avLst>
                  <a:gd name="adj1" fmla="val 58917"/>
                  <a:gd name="adj2" fmla="val 10330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0" lvl="1" indent="0" eaLnBrk="1" hangingPunct="1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HK" sz="1800" b="1" dirty="0" smtClean="0">
                    <a:solidFill>
                      <a:schemeClr val="tx2"/>
                    </a:solidFill>
                  </a:rPr>
                  <a:t>But it takes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1800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HK" sz="1800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𝒉</m:t>
                        </m:r>
                      </m:e>
                      <m:sup>
                        <m:r>
                          <a:rPr lang="en-US" altLang="zh-HK" sz="1800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HK" sz="1800" b="1" dirty="0" smtClean="0">
                    <a:solidFill>
                      <a:schemeClr val="tx2"/>
                    </a:solidFill>
                  </a:rPr>
                  <a:t>) time.</a:t>
                </a:r>
                <a:endParaRPr lang="en-US" altLang="zh-HK" sz="1800" b="1" dirty="0">
                  <a:solidFill>
                    <a:schemeClr val="tx2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zh-HK" sz="1800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11" name="AutoShap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4189855"/>
                <a:ext cx="1603977" cy="787337"/>
              </a:xfrm>
              <a:prstGeom prst="wedgeRoundRectCallout">
                <a:avLst>
                  <a:gd name="adj1" fmla="val 58917"/>
                  <a:gd name="adj2" fmla="val 10330"/>
                  <a:gd name="adj3" fmla="val 16667"/>
                </a:avLst>
              </a:prstGeom>
              <a:blipFill rotWithShape="0">
                <a:blip r:embed="rId4"/>
                <a:stretch>
                  <a:fillRect l="-69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7920352" y="3881198"/>
            <a:ext cx="398883" cy="178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4427984" y="6206549"/>
            <a:ext cx="181642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 smtClean="0"/>
              <a:t>12 pairs in total.</a:t>
            </a:r>
            <a:endParaRPr lang="en-US" altLang="zh-TW" sz="18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7920352" y="4149080"/>
            <a:ext cx="398883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7920352" y="4149080"/>
            <a:ext cx="398883" cy="36004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7920353" y="4149080"/>
            <a:ext cx="398882" cy="85749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7920353" y="4149080"/>
            <a:ext cx="398882" cy="127992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956376" y="4149080"/>
            <a:ext cx="362859" cy="82811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956376" y="4509120"/>
            <a:ext cx="362859" cy="497455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956376" y="5006575"/>
            <a:ext cx="362859" cy="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956376" y="5006575"/>
            <a:ext cx="362859" cy="43864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994650" y="5429008"/>
            <a:ext cx="324585" cy="743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994650" y="4148708"/>
            <a:ext cx="324585" cy="127992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7994650" y="4509120"/>
            <a:ext cx="324585" cy="919887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994650" y="5006574"/>
            <a:ext cx="301965" cy="422063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24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26688"/>
            <a:ext cx="3649793" cy="2406376"/>
          </a:xfrm>
          <a:prstGeom prst="rect">
            <a:avLst/>
          </a:prstGeom>
        </p:spPr>
      </p:pic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2</a:t>
            </a:r>
            <a:r>
              <a:rPr lang="en-US" altLang="zh-HK" dirty="0" smtClean="0"/>
              <a:t>. </a:t>
            </a:r>
            <a:r>
              <a:rPr lang="en-US" altLang="zh-HK" dirty="0"/>
              <a:t>Proposed </a:t>
            </a:r>
            <a:r>
              <a:rPr lang="en-US" altLang="zh-HK" dirty="0" smtClean="0"/>
              <a:t>Oracle</a:t>
            </a:r>
            <a:endParaRPr lang="zh-HK" altLang="en-US" dirty="0" smtClean="0"/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979487"/>
          </a:xfrm>
        </p:spPr>
        <p:txBody>
          <a:bodyPr/>
          <a:lstStyle/>
          <a:p>
            <a:r>
              <a:rPr lang="en-US" altLang="zh-HK" dirty="0" smtClean="0"/>
              <a:t>Query Processing</a:t>
            </a:r>
          </a:p>
          <a:p>
            <a:pPr lvl="1"/>
            <a:r>
              <a:rPr lang="en-US" altLang="zh-CN" dirty="0" smtClean="0"/>
              <a:t>How to find </a:t>
            </a:r>
            <a:r>
              <a:rPr lang="en-US" altLang="zh-CN" dirty="0" smtClean="0"/>
              <a:t>the node pair &lt;O, O</a:t>
            </a:r>
            <a:r>
              <a:rPr lang="en-US" altLang="zh-CN" dirty="0" smtClean="0"/>
              <a:t>’&gt;in S </a:t>
            </a:r>
            <a:r>
              <a:rPr lang="en-US" altLang="zh-CN" dirty="0" smtClean="0"/>
              <a:t>containing &lt;s, t</a:t>
            </a:r>
            <a:r>
              <a:rPr lang="en-US" altLang="zh-CN" dirty="0" smtClean="0"/>
              <a:t>&gt;?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Efficient </a:t>
            </a:r>
            <a:r>
              <a:rPr lang="en-US" altLang="zh-HK" dirty="0" smtClean="0"/>
              <a:t>method</a:t>
            </a:r>
          </a:p>
          <a:p>
            <a:pPr lvl="2"/>
            <a:r>
              <a:rPr lang="en-US" altLang="zh-HK" dirty="0" smtClean="0"/>
              <a:t>Try every possible </a:t>
            </a:r>
          </a:p>
          <a:p>
            <a:pPr marL="914400" lvl="2" indent="0">
              <a:buNone/>
            </a:pPr>
            <a:r>
              <a:rPr lang="en-US" altLang="zh-HK" dirty="0" smtClean="0"/>
              <a:t>node </a:t>
            </a:r>
            <a:r>
              <a:rPr lang="en-US" altLang="zh-HK" dirty="0" smtClean="0"/>
              <a:t>p</a:t>
            </a:r>
            <a:r>
              <a:rPr lang="en-US" altLang="zh-HK" dirty="0" smtClean="0"/>
              <a:t>air such that</a:t>
            </a:r>
          </a:p>
          <a:p>
            <a:pPr lvl="3"/>
            <a:r>
              <a:rPr lang="en-US" altLang="zh-HK" dirty="0" smtClean="0"/>
              <a:t> </a:t>
            </a:r>
            <a:r>
              <a:rPr lang="en-US" altLang="zh-HK" dirty="0" smtClean="0"/>
              <a:t>it </a:t>
            </a:r>
            <a:r>
              <a:rPr lang="en-US" altLang="zh-HK" dirty="0" smtClean="0"/>
              <a:t>contains &lt;s, t&gt;.</a:t>
            </a:r>
          </a:p>
          <a:p>
            <a:pPr lvl="3"/>
            <a:r>
              <a:rPr lang="en-US" altLang="zh-HK" dirty="0" smtClean="0"/>
              <a:t> it satisfies Layer </a:t>
            </a:r>
          </a:p>
          <a:p>
            <a:pPr marL="1371600" lvl="3" indent="0">
              <a:buNone/>
            </a:pPr>
            <a:r>
              <a:rPr lang="en-US" altLang="zh-HK" dirty="0"/>
              <a:t> </a:t>
            </a:r>
            <a:r>
              <a:rPr lang="en-US" altLang="zh-HK" dirty="0" smtClean="0"/>
              <a:t>   </a:t>
            </a:r>
            <a:r>
              <a:rPr lang="en-US" altLang="zh-HK" dirty="0" smtClean="0"/>
              <a:t>Property.</a:t>
            </a:r>
          </a:p>
          <a:p>
            <a:pPr marL="514350" lvl="1" indent="0">
              <a:buNone/>
            </a:pPr>
            <a:r>
              <a:rPr lang="en-US" altLang="zh-HK" dirty="0"/>
              <a:t>	</a:t>
            </a:r>
            <a:endParaRPr lang="en-US" altLang="zh-HK" dirty="0" smtClean="0"/>
          </a:p>
          <a:p>
            <a:pPr lvl="2"/>
            <a:endParaRPr lang="en-US" altLang="zh-HK" dirty="0" smtClean="0"/>
          </a:p>
          <a:p>
            <a:pPr lvl="2"/>
            <a:endParaRPr lang="en-US" altLang="zh-HK" dirty="0" smtClean="0"/>
          </a:p>
          <a:p>
            <a:pPr lvl="1"/>
            <a:endParaRPr lang="en-US" altLang="zh-HK" dirty="0"/>
          </a:p>
          <a:p>
            <a:pPr lvl="1"/>
            <a:endParaRPr lang="en-US" altLang="zh-HK" dirty="0" smtClean="0"/>
          </a:p>
          <a:p>
            <a:pPr lvl="1"/>
            <a:endParaRPr lang="en-US" altLang="zh-HK" dirty="0" smtClean="0"/>
          </a:p>
          <a:p>
            <a:pPr lvl="1"/>
            <a:endParaRPr lang="en-US" altLang="zh-HK" dirty="0" smtClean="0"/>
          </a:p>
          <a:p>
            <a:endParaRPr lang="zh-HK" altLang="en-US" dirty="0" smtClean="0"/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051D6D-1E2B-4007-B65C-59A83EFB7D59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kumimoji="0" lang="en-US" altLang="zh-TW" sz="140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AutoShape 31"/>
              <p:cNvSpPr>
                <a:spLocks noChangeArrowheads="1"/>
              </p:cNvSpPr>
              <p:nvPr/>
            </p:nvSpPr>
            <p:spPr bwMode="auto">
              <a:xfrm>
                <a:off x="144016" y="3899344"/>
                <a:ext cx="1763688" cy="2914031"/>
              </a:xfrm>
              <a:prstGeom prst="wedgeRoundRectCallout">
                <a:avLst>
                  <a:gd name="adj1" fmla="val 59227"/>
                  <a:gd name="adj2" fmla="val -25345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0" lvl="1" indent="0" eaLnBrk="1" hangingPunct="1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CN" sz="1800" b="1" dirty="0" smtClean="0">
                    <a:solidFill>
                      <a:schemeClr val="tx2"/>
                    </a:solidFill>
                  </a:rPr>
                  <a:t>In this example, 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𝟐𝟏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𝟐</m:t>
                        </m:r>
                        <m:r>
                          <a:rPr lang="en-US" altLang="zh-HK" sz="1800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&gt;, </a:t>
                </a:r>
                <a:r>
                  <a:rPr lang="en-US" altLang="zh-CN" sz="1800" b="1" dirty="0" smtClean="0">
                    <a:solidFill>
                      <a:schemeClr val="tx2"/>
                    </a:solidFill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𝟐𝟏</m:t>
                        </m:r>
                      </m:sub>
                    </m:sSub>
                  </m:oMath>
                </a14:m>
                <a:r>
                  <a:rPr lang="en-US" altLang="zh-HK" sz="1800" b="1" dirty="0" smtClean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𝟐</m:t>
                        </m:r>
                        <m:r>
                          <a:rPr lang="en-US" altLang="zh-HK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HK" sz="1800" b="1" dirty="0" smtClean="0">
                    <a:solidFill>
                      <a:schemeClr val="tx2"/>
                    </a:solidFill>
                  </a:rPr>
                  <a:t>&gt;</a:t>
                </a:r>
                <a:r>
                  <a:rPr lang="en-US" altLang="zh-HK" sz="1800" b="1" dirty="0" smtClean="0">
                    <a:solidFill>
                      <a:schemeClr val="tx2"/>
                    </a:solidFill>
                  </a:rPr>
                  <a:t>, </a:t>
                </a:r>
                <a:r>
                  <a:rPr lang="en-US" altLang="zh-CN" sz="1800" b="1" dirty="0">
                    <a:solidFill>
                      <a:schemeClr val="tx2"/>
                    </a:solidFill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</m:t>
                        </m:r>
                        <m:r>
                          <a:rPr lang="en-US" altLang="zh-HK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𝟐</m:t>
                        </m:r>
                        <m:r>
                          <a:rPr lang="en-US" altLang="zh-HK" sz="1800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&gt;, </a:t>
                </a:r>
                <a:r>
                  <a:rPr lang="en-US" altLang="zh-CN" sz="1800" b="1" dirty="0">
                    <a:solidFill>
                      <a:schemeClr val="tx2"/>
                    </a:solidFill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</m:t>
                        </m:r>
                        <m:r>
                          <a:rPr lang="en-US" altLang="zh-HK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𝟐𝟎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&gt;, </a:t>
                </a:r>
                <a:r>
                  <a:rPr lang="en-US" altLang="zh-CN" sz="1800" b="1" dirty="0">
                    <a:solidFill>
                      <a:schemeClr val="tx2"/>
                    </a:solidFill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</m:t>
                        </m:r>
                        <m:r>
                          <a:rPr lang="en-US" altLang="zh-HK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</m:t>
                        </m:r>
                        <m:r>
                          <a:rPr lang="en-US" altLang="zh-HK" sz="1800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𝟔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&gt;, </a:t>
                </a:r>
                <a:r>
                  <a:rPr lang="en-US" altLang="zh-CN" sz="1800" b="1" dirty="0" smtClean="0">
                    <a:solidFill>
                      <a:schemeClr val="tx2"/>
                    </a:solidFill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</m:t>
                        </m:r>
                        <m:r>
                          <a:rPr lang="en-US" altLang="zh-HK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</m:t>
                        </m:r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&gt;, </a:t>
                </a:r>
                <a:r>
                  <a:rPr lang="en-US" altLang="zh-CN" sz="1800" b="1" dirty="0" smtClean="0">
                    <a:solidFill>
                      <a:schemeClr val="tx2"/>
                    </a:solidFill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𝟏𝟔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&gt;, </a:t>
                </a:r>
                <a:r>
                  <a:rPr lang="en-US" altLang="zh-CN" sz="1800" b="1" dirty="0">
                    <a:solidFill>
                      <a:schemeClr val="tx2"/>
                    </a:solidFill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</m:t>
                        </m:r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HK" sz="1800" b="1" dirty="0" smtClean="0">
                    <a:solidFill>
                      <a:schemeClr val="tx2"/>
                    </a:solidFill>
                  </a:rPr>
                  <a:t>&gt;. </a:t>
                </a:r>
                <a:endParaRPr lang="en-US" altLang="zh-CN" sz="1800" b="1" dirty="0">
                  <a:solidFill>
                    <a:schemeClr val="tx2"/>
                  </a:solidFill>
                </a:endParaRPr>
              </a:p>
              <a:p>
                <a:pPr marL="0" lvl="1" indent="0" eaLnBrk="1" hangingPunct="1">
                  <a:spcBef>
                    <a:spcPct val="0"/>
                  </a:spcBef>
                  <a:buClrTx/>
                  <a:buSzTx/>
                  <a:buNone/>
                </a:pPr>
                <a:endParaRPr lang="en-US" altLang="zh-HK" sz="1800" b="1" dirty="0">
                  <a:solidFill>
                    <a:schemeClr val="tx2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zh-HK" sz="1800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12" name="AutoShap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016" y="3899344"/>
                <a:ext cx="1763688" cy="2914031"/>
              </a:xfrm>
              <a:prstGeom prst="wedgeRoundRectCallout">
                <a:avLst>
                  <a:gd name="adj1" fmla="val 59227"/>
                  <a:gd name="adj2" fmla="val -25345"/>
                  <a:gd name="adj3" fmla="val 16667"/>
                </a:avLst>
              </a:prstGeom>
              <a:blipFill rotWithShape="0">
                <a:blip r:embed="rId3"/>
                <a:stretch>
                  <a:fillRect b="-333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5724128" y="4833176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52240" y="4833176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16216" y="4221088"/>
            <a:ext cx="180000" cy="180000"/>
          </a:xfrm>
          <a:prstGeom prst="ellipse">
            <a:avLst/>
          </a:prstGeom>
          <a:solidFill>
            <a:srgbClr val="333294"/>
          </a:solidFill>
          <a:ln>
            <a:solidFill>
              <a:srgbClr val="313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40152" y="357301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AutoShape 31"/>
              <p:cNvSpPr>
                <a:spLocks noChangeArrowheads="1"/>
              </p:cNvSpPr>
              <p:nvPr/>
            </p:nvSpPr>
            <p:spPr bwMode="auto">
              <a:xfrm>
                <a:off x="25595" y="2997200"/>
                <a:ext cx="1603977" cy="787337"/>
              </a:xfrm>
              <a:prstGeom prst="wedgeRoundRectCallout">
                <a:avLst>
                  <a:gd name="adj1" fmla="val 58917"/>
                  <a:gd name="adj2" fmla="val 27886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0" lvl="1" indent="0" eaLnBrk="1" hangingPunct="1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HK" sz="1800" b="1" dirty="0" smtClean="0">
                    <a:solidFill>
                      <a:schemeClr val="tx2"/>
                    </a:solidFill>
                  </a:rPr>
                  <a:t>I</a:t>
                </a:r>
                <a:r>
                  <a:rPr lang="en-US" altLang="zh-HK" sz="1800" b="1" dirty="0" smtClean="0">
                    <a:solidFill>
                      <a:schemeClr val="tx2"/>
                    </a:solidFill>
                  </a:rPr>
                  <a:t>t takes O(</a:t>
                </a:r>
                <a14:m>
                  <m:oMath xmlns:m="http://schemas.openxmlformats.org/officeDocument/2006/math">
                    <m:r>
                      <a:rPr lang="en-US" altLang="zh-HK" sz="1800" b="1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𝒉</m:t>
                    </m:r>
                  </m:oMath>
                </a14:m>
                <a:r>
                  <a:rPr lang="en-US" altLang="zh-HK" sz="1800" b="1" dirty="0" smtClean="0">
                    <a:solidFill>
                      <a:schemeClr val="tx2"/>
                    </a:solidFill>
                  </a:rPr>
                  <a:t>) time.</a:t>
                </a:r>
                <a:endParaRPr lang="en-US" altLang="zh-HK" sz="1800" b="1" dirty="0">
                  <a:solidFill>
                    <a:schemeClr val="tx2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zh-HK" sz="1800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11" name="AutoShap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95" y="2997200"/>
                <a:ext cx="1603977" cy="787337"/>
              </a:xfrm>
              <a:prstGeom prst="wedgeRoundRectCallout">
                <a:avLst>
                  <a:gd name="adj1" fmla="val 58917"/>
                  <a:gd name="adj2" fmla="val 27886"/>
                  <a:gd name="adj3" fmla="val 16667"/>
                </a:avLst>
              </a:prstGeom>
              <a:blipFill rotWithShape="0">
                <a:blip r:embed="rId4"/>
                <a:stretch>
                  <a:fillRect l="-34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844682" y="2160701"/>
            <a:ext cx="761574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/>
              <a:t>E</a:t>
            </a:r>
            <a:r>
              <a:rPr lang="en-US" altLang="zh-TW" sz="1800" dirty="0" smtClean="0"/>
              <a:t>ach node pair &lt;O, O’&gt;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in S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satisfies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a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property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called</a:t>
            </a:r>
            <a:r>
              <a:rPr lang="zh-CN" altLang="en-US" sz="1800" dirty="0" smtClean="0"/>
              <a:t> </a:t>
            </a:r>
            <a:r>
              <a:rPr lang="en-US" altLang="zh-CN" sz="1800" b="1" dirty="0" smtClean="0"/>
              <a:t>Layer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Property</a:t>
            </a:r>
            <a:r>
              <a:rPr lang="en-US" altLang="zh-CN" sz="1800" dirty="0" smtClean="0"/>
              <a:t>.</a:t>
            </a:r>
            <a:endParaRPr lang="en-US" altLang="zh-TW" sz="1800" dirty="0"/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1879618" y="6277862"/>
            <a:ext cx="181642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/>
              <a:t>8</a:t>
            </a:r>
            <a:r>
              <a:rPr lang="en-US" altLang="zh-TW" sz="1800" dirty="0" smtClean="0"/>
              <a:t> pairs in total.</a:t>
            </a:r>
            <a:endParaRPr lang="en-US" altLang="zh-TW" sz="1800" dirty="0"/>
          </a:p>
        </p:txBody>
      </p:sp>
    </p:spTree>
    <p:extLst>
      <p:ext uri="{BB962C8B-B14F-4D97-AF65-F5344CB8AC3E}">
        <p14:creationId xmlns:p14="http://schemas.microsoft.com/office/powerpoint/2010/main" val="64258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kumimoji="0" lang="en-US" altLang="zh-TW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Outline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 smtClean="0"/>
              <a:t>Introduction</a:t>
            </a:r>
          </a:p>
          <a:p>
            <a:pPr marL="1009650" lvl="1" indent="-609600" eaLnBrk="1" hangingPunct="1">
              <a:buSzTx/>
            </a:pPr>
            <a:r>
              <a:rPr lang="en-US" altLang="zh-TW" dirty="0" smtClean="0"/>
              <a:t>Related Work</a:t>
            </a:r>
            <a:endParaRPr lang="en-US" altLang="zh-CN" dirty="0" smtClean="0"/>
          </a:p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 smtClean="0"/>
              <a:t>Proposed </a:t>
            </a:r>
            <a:r>
              <a:rPr lang="en-US" altLang="zh-TW" dirty="0" smtClean="0"/>
              <a:t>Oracle</a:t>
            </a:r>
          </a:p>
          <a:p>
            <a:pPr marL="1009650" lvl="1" indent="-609600" eaLnBrk="1" hangingPunct="1">
              <a:buSzTx/>
            </a:pPr>
            <a:r>
              <a:rPr lang="en-US" altLang="zh-TW" dirty="0" smtClean="0"/>
              <a:t>Preprocessing Phase</a:t>
            </a:r>
          </a:p>
          <a:p>
            <a:pPr marL="1009650" lvl="1" indent="-609600" eaLnBrk="1" hangingPunct="1">
              <a:buSzTx/>
            </a:pPr>
            <a:r>
              <a:rPr lang="en-US" altLang="zh-TW" dirty="0" smtClean="0"/>
              <a:t>Query Phase</a:t>
            </a:r>
            <a:endParaRPr lang="en-US" altLang="zh-TW" dirty="0" smtClean="0"/>
          </a:p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 smtClean="0"/>
              <a:t>Experiment</a:t>
            </a:r>
          </a:p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 smtClean="0"/>
              <a:t>Conclusion</a:t>
            </a:r>
          </a:p>
          <a:p>
            <a:pPr marL="609600" indent="-609600" eaLnBrk="1" hangingPunct="1"/>
            <a:endParaRPr lang="en-US" altLang="zh-TW" dirty="0" smtClean="0"/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1691680" y="4725144"/>
            <a:ext cx="2376264" cy="650875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</p:spTree>
    <p:extLst>
      <p:ext uri="{BB962C8B-B14F-4D97-AF65-F5344CB8AC3E}">
        <p14:creationId xmlns:p14="http://schemas.microsoft.com/office/powerpoint/2010/main" val="20298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r>
              <a:rPr lang="en-US" altLang="zh-HK" dirty="0" smtClean="0"/>
              <a:t>. </a:t>
            </a:r>
            <a:r>
              <a:rPr lang="en-US" altLang="zh-CN" dirty="0" smtClean="0"/>
              <a:t>Experiment</a:t>
            </a:r>
            <a:endParaRPr lang="zh-HK" altLang="en-US" dirty="0" smtClean="0"/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979487"/>
          </a:xfrm>
        </p:spPr>
        <p:txBody>
          <a:bodyPr/>
          <a:lstStyle/>
          <a:p>
            <a:r>
              <a:rPr lang="en-US" altLang="zh-HK" dirty="0" smtClean="0"/>
              <a:t>Settings</a:t>
            </a:r>
          </a:p>
          <a:p>
            <a:pPr lvl="1"/>
            <a:r>
              <a:rPr lang="en-US" altLang="zh-HK" dirty="0" smtClean="0"/>
              <a:t>Dataset</a:t>
            </a:r>
          </a:p>
          <a:p>
            <a:pPr lvl="1"/>
            <a:endParaRPr lang="en-US" altLang="zh-HK" dirty="0"/>
          </a:p>
          <a:p>
            <a:pPr lvl="1"/>
            <a:endParaRPr lang="en-US" altLang="zh-HK" dirty="0" smtClean="0"/>
          </a:p>
          <a:p>
            <a:pPr lvl="1"/>
            <a:endParaRPr lang="en-US" altLang="zh-HK" dirty="0"/>
          </a:p>
          <a:p>
            <a:pPr lvl="1"/>
            <a:endParaRPr lang="en-US" altLang="zh-HK" dirty="0" smtClean="0"/>
          </a:p>
          <a:p>
            <a:pPr lvl="1"/>
            <a:r>
              <a:rPr lang="en-US" altLang="zh-HK" dirty="0" smtClean="0"/>
              <a:t>C++, Linux Machine with 2.67Hz CPU and 48GB memory.</a:t>
            </a:r>
          </a:p>
          <a:p>
            <a:pPr lvl="2"/>
            <a:endParaRPr lang="en-US" altLang="zh-HK" dirty="0" smtClean="0"/>
          </a:p>
          <a:p>
            <a:pPr lvl="2"/>
            <a:endParaRPr lang="en-US" altLang="zh-HK" dirty="0" smtClean="0"/>
          </a:p>
          <a:p>
            <a:pPr lvl="1"/>
            <a:endParaRPr lang="en-US" altLang="zh-HK" dirty="0"/>
          </a:p>
          <a:p>
            <a:pPr lvl="1"/>
            <a:endParaRPr lang="en-US" altLang="zh-HK" dirty="0" smtClean="0"/>
          </a:p>
          <a:p>
            <a:endParaRPr lang="en-US" altLang="zh-HK" dirty="0" smtClean="0"/>
          </a:p>
          <a:p>
            <a:pPr lvl="1"/>
            <a:endParaRPr lang="en-US" altLang="zh-HK" dirty="0" smtClean="0"/>
          </a:p>
          <a:p>
            <a:endParaRPr lang="zh-HK" altLang="en-US" dirty="0" smtClean="0"/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051D6D-1E2B-4007-B65C-59A83EFB7D59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kumimoji="0" lang="en-US" altLang="zh-TW" sz="140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266071"/>
              </p:ext>
            </p:extLst>
          </p:nvPr>
        </p:nvGraphicFramePr>
        <p:xfrm>
          <a:off x="1331640" y="3190764"/>
          <a:ext cx="684076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9"/>
                <a:gridCol w="1152128"/>
                <a:gridCol w="1368152"/>
                <a:gridCol w="1800199"/>
                <a:gridCol w="13681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Dataset</a:t>
                      </a:r>
                      <a:endParaRPr lang="en-US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#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of Vertices</a:t>
                      </a:r>
                      <a:endParaRPr lang="en-US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Resolution</a:t>
                      </a:r>
                      <a:endParaRPr lang="en-US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Region</a:t>
                      </a:r>
                      <a:endParaRPr lang="en-US" baseline="0" dirty="0" smtClean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Covered</a:t>
                      </a:r>
                      <a:endParaRPr lang="en-US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#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of POIs</a:t>
                      </a:r>
                      <a:endParaRPr lang="en-US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BH</a:t>
                      </a:r>
                      <a:endParaRPr lang="en-US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1.4M</a:t>
                      </a:r>
                      <a:endParaRPr lang="en-US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10 meters</a:t>
                      </a:r>
                      <a:endParaRPr lang="en-US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14km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* 10km</a:t>
                      </a:r>
                      <a:endParaRPr lang="en-US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4k</a:t>
                      </a:r>
                      <a:endParaRPr lang="en-US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EP</a:t>
                      </a:r>
                      <a:endParaRPr lang="en-US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1.5M</a:t>
                      </a:r>
                      <a:endParaRPr lang="en-US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10 meters</a:t>
                      </a:r>
                      <a:endParaRPr lang="en-US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10.7km * 14km</a:t>
                      </a:r>
                      <a:endParaRPr lang="en-US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4k</a:t>
                      </a:r>
                      <a:endParaRPr lang="en-US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SF</a:t>
                      </a:r>
                      <a:endParaRPr lang="en-US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170k</a:t>
                      </a:r>
                      <a:endParaRPr lang="en-US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30 meters</a:t>
                      </a:r>
                      <a:endParaRPr lang="en-US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14km * 11.1km</a:t>
                      </a:r>
                      <a:endParaRPr lang="en-US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51k</a:t>
                      </a:r>
                      <a:endParaRPr lang="en-US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r>
              <a:rPr lang="en-US" altLang="zh-HK" dirty="0" smtClean="0"/>
              <a:t>. </a:t>
            </a:r>
            <a:r>
              <a:rPr lang="en-US" altLang="zh-CN" dirty="0" smtClean="0"/>
              <a:t>Experiment</a:t>
            </a:r>
            <a:endParaRPr lang="zh-HK" altLang="en-US" dirty="0" smtClean="0"/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979487"/>
          </a:xfrm>
        </p:spPr>
        <p:txBody>
          <a:bodyPr/>
          <a:lstStyle/>
          <a:p>
            <a:r>
              <a:rPr lang="en-US" altLang="zh-HK" dirty="0" smtClean="0"/>
              <a:t>Settings</a:t>
            </a:r>
          </a:p>
          <a:p>
            <a:pPr lvl="1"/>
            <a:r>
              <a:rPr lang="en-US" altLang="zh-HK" dirty="0" smtClean="0"/>
              <a:t>Baselines</a:t>
            </a:r>
          </a:p>
          <a:p>
            <a:pPr lvl="2"/>
            <a:r>
              <a:rPr lang="en-US" altLang="zh-HK" dirty="0" smtClean="0"/>
              <a:t>SP-Oracle</a:t>
            </a:r>
            <a:r>
              <a:rPr lang="zh-CN" altLang="en-US" dirty="0" smtClean="0"/>
              <a:t> </a:t>
            </a:r>
            <a:r>
              <a:rPr lang="en-US" altLang="zh-CN" dirty="0" smtClean="0"/>
              <a:t>[ESA</a:t>
            </a:r>
            <a:r>
              <a:rPr lang="zh-CN" altLang="en-US" dirty="0" smtClean="0"/>
              <a:t> </a:t>
            </a:r>
            <a:r>
              <a:rPr lang="en-US" altLang="zh-CN" dirty="0" smtClean="0"/>
              <a:t>2010]:</a:t>
            </a:r>
            <a:r>
              <a:rPr lang="zh-CN" altLang="en-US" dirty="0" smtClean="0"/>
              <a:t> </a:t>
            </a:r>
            <a:r>
              <a:rPr lang="en-US" altLang="zh-CN" dirty="0" smtClean="0"/>
              <a:t>Best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Existing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Distance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Oracle</a:t>
            </a:r>
            <a:endParaRPr lang="en-US" altLang="zh-HK" dirty="0" smtClean="0"/>
          </a:p>
          <a:p>
            <a:pPr lvl="2"/>
            <a:r>
              <a:rPr lang="en-US" altLang="zh-HK" dirty="0" smtClean="0"/>
              <a:t>K-</a:t>
            </a:r>
            <a:r>
              <a:rPr lang="en-US" altLang="zh-HK" dirty="0" err="1" smtClean="0"/>
              <a:t>Algo</a:t>
            </a:r>
            <a:r>
              <a:rPr lang="zh-CN" altLang="en-US" dirty="0" smtClean="0"/>
              <a:t> </a:t>
            </a:r>
            <a:r>
              <a:rPr lang="en-US" altLang="zh-CN" dirty="0" smtClean="0"/>
              <a:t>[VLDB</a:t>
            </a:r>
            <a:r>
              <a:rPr lang="zh-CN" altLang="en-US" dirty="0" smtClean="0"/>
              <a:t> </a:t>
            </a:r>
            <a:r>
              <a:rPr lang="en-US" altLang="zh-CN" dirty="0" smtClean="0"/>
              <a:t>2015]:</a:t>
            </a:r>
            <a:r>
              <a:rPr lang="zh-CN" altLang="en-US" dirty="0" smtClean="0"/>
              <a:t> </a:t>
            </a:r>
            <a:r>
              <a:rPr lang="en-US" altLang="zh-CN" dirty="0" smtClean="0"/>
              <a:t>Fastest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On-the-fly</a:t>
            </a:r>
            <a:r>
              <a:rPr lang="zh-CN" altLang="en-US" dirty="0" smtClean="0"/>
              <a:t> </a:t>
            </a:r>
            <a:r>
              <a:rPr lang="en-US" altLang="zh-CN" dirty="0" smtClean="0"/>
              <a:t>Algorithm</a:t>
            </a:r>
            <a:endParaRPr lang="en-US" altLang="zh-HK" dirty="0"/>
          </a:p>
          <a:p>
            <a:pPr lvl="1"/>
            <a:r>
              <a:rPr lang="en-US" altLang="zh-CN" dirty="0" smtClean="0"/>
              <a:t>Measurements</a:t>
            </a:r>
          </a:p>
          <a:p>
            <a:pPr lvl="2"/>
            <a:r>
              <a:rPr lang="en-US" altLang="zh-CN" dirty="0" smtClean="0"/>
              <a:t>Oracle</a:t>
            </a:r>
            <a:r>
              <a:rPr lang="zh-CN" altLang="en-US" dirty="0" smtClean="0"/>
              <a:t> </a:t>
            </a:r>
            <a:r>
              <a:rPr lang="en-US" altLang="zh-CN" dirty="0" smtClean="0"/>
              <a:t>Building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</a:t>
            </a:r>
          </a:p>
          <a:p>
            <a:pPr lvl="2"/>
            <a:r>
              <a:rPr lang="en-US" altLang="zh-CN" dirty="0" smtClean="0"/>
              <a:t>Oracle</a:t>
            </a:r>
            <a:r>
              <a:rPr lang="zh-CN" altLang="en-US" dirty="0" smtClean="0"/>
              <a:t> </a:t>
            </a:r>
            <a:r>
              <a:rPr lang="en-US" altLang="zh-CN" dirty="0" smtClean="0"/>
              <a:t>Size</a:t>
            </a:r>
          </a:p>
          <a:p>
            <a:pPr lvl="2"/>
            <a:r>
              <a:rPr lang="en-US" altLang="zh-CN" dirty="0" smtClean="0"/>
              <a:t>Query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</a:t>
            </a:r>
            <a:endParaRPr lang="en-US" altLang="zh-HK" dirty="0" smtClean="0"/>
          </a:p>
          <a:p>
            <a:pPr lvl="1"/>
            <a:endParaRPr lang="en-US" altLang="zh-HK" dirty="0"/>
          </a:p>
          <a:p>
            <a:pPr lvl="1"/>
            <a:endParaRPr lang="en-US" altLang="zh-HK" dirty="0" smtClean="0"/>
          </a:p>
          <a:p>
            <a:pPr lvl="1"/>
            <a:endParaRPr lang="en-US" altLang="zh-HK" dirty="0"/>
          </a:p>
          <a:p>
            <a:pPr lvl="1"/>
            <a:endParaRPr lang="en-US" altLang="zh-HK" dirty="0" smtClean="0"/>
          </a:p>
          <a:p>
            <a:pPr lvl="2"/>
            <a:endParaRPr lang="en-US" altLang="zh-HK" dirty="0" smtClean="0"/>
          </a:p>
          <a:p>
            <a:pPr lvl="2"/>
            <a:endParaRPr lang="en-US" altLang="zh-HK" dirty="0" smtClean="0"/>
          </a:p>
          <a:p>
            <a:pPr lvl="1"/>
            <a:endParaRPr lang="en-US" altLang="zh-HK" dirty="0"/>
          </a:p>
          <a:p>
            <a:pPr lvl="1"/>
            <a:endParaRPr lang="en-US" altLang="zh-HK" dirty="0" smtClean="0"/>
          </a:p>
          <a:p>
            <a:endParaRPr lang="en-US" altLang="zh-HK" dirty="0" smtClean="0"/>
          </a:p>
          <a:p>
            <a:pPr lvl="1"/>
            <a:endParaRPr lang="en-US" altLang="zh-HK" dirty="0" smtClean="0"/>
          </a:p>
          <a:p>
            <a:endParaRPr lang="zh-HK" altLang="en-US" dirty="0" smtClean="0"/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051D6D-1E2B-4007-B65C-59A83EFB7D59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kumimoji="0" lang="en-US" altLang="zh-TW" sz="14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31"/>
              <p:cNvSpPr>
                <a:spLocks noChangeArrowheads="1"/>
              </p:cNvSpPr>
              <p:nvPr/>
            </p:nvSpPr>
            <p:spPr bwMode="auto">
              <a:xfrm>
                <a:off x="4644008" y="2120587"/>
                <a:ext cx="2952328" cy="773737"/>
              </a:xfrm>
              <a:prstGeom prst="wedgeRoundRectCallout">
                <a:avLst>
                  <a:gd name="adj1" fmla="val -28279"/>
                  <a:gd name="adj2" fmla="val 73012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0" lvl="1" indent="0" eaLnBrk="1" hangingPunct="1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CN" sz="1800" b="1" dirty="0" smtClean="0">
                    <a:solidFill>
                      <a:schemeClr val="tx2"/>
                    </a:solidFill>
                  </a:rPr>
                  <a:t>They</a:t>
                </a:r>
                <a:r>
                  <a:rPr lang="zh-CN" altLang="en-US" sz="1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altLang="zh-CN" sz="1800" b="1" dirty="0" smtClean="0">
                    <a:solidFill>
                      <a:schemeClr val="tx2"/>
                    </a:solidFill>
                  </a:rPr>
                  <a:t>both</a:t>
                </a:r>
                <a:r>
                  <a:rPr lang="zh-CN" altLang="en-US" sz="1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altLang="zh-CN" sz="1800" b="1" dirty="0" smtClean="0">
                    <a:solidFill>
                      <a:schemeClr val="tx2"/>
                    </a:solidFill>
                  </a:rPr>
                  <a:t>provide</a:t>
                </a:r>
                <a:r>
                  <a:rPr lang="zh-CN" altLang="en-US" sz="1800" b="1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1800" b="1" i="1" smtClean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𝜺</m:t>
                    </m:r>
                  </m:oMath>
                </a14:m>
                <a:r>
                  <a:rPr lang="en-US" altLang="zh-CN" sz="1800" b="1" dirty="0" smtClean="0">
                    <a:solidFill>
                      <a:schemeClr val="tx2"/>
                    </a:solidFill>
                  </a:rPr>
                  <a:t>-approximate</a:t>
                </a:r>
                <a:r>
                  <a:rPr lang="zh-CN" altLang="en-US" sz="1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altLang="zh-CN" sz="1800" b="1" dirty="0" smtClean="0">
                    <a:solidFill>
                      <a:schemeClr val="tx2"/>
                    </a:solidFill>
                  </a:rPr>
                  <a:t>distance.</a:t>
                </a:r>
                <a:r>
                  <a:rPr lang="zh-CN" altLang="en-US" sz="1800" b="1" dirty="0" smtClean="0">
                    <a:solidFill>
                      <a:schemeClr val="tx2"/>
                    </a:solidFill>
                  </a:rPr>
                  <a:t>  </a:t>
                </a:r>
                <a:endParaRPr lang="en-US" altLang="zh-CN" sz="1800" b="1" dirty="0">
                  <a:solidFill>
                    <a:schemeClr val="tx2"/>
                  </a:solidFill>
                </a:endParaRPr>
              </a:p>
              <a:p>
                <a:pPr marL="0" lvl="1" indent="0" eaLnBrk="1" hangingPunct="1">
                  <a:spcBef>
                    <a:spcPct val="0"/>
                  </a:spcBef>
                  <a:buClrTx/>
                  <a:buSzTx/>
                  <a:buNone/>
                </a:pPr>
                <a:endParaRPr lang="en-US" altLang="zh-HK" sz="1800" b="1" dirty="0">
                  <a:solidFill>
                    <a:schemeClr val="tx2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zh-HK" sz="18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AutoShap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4008" y="2120587"/>
                <a:ext cx="2952328" cy="773737"/>
              </a:xfrm>
              <a:prstGeom prst="wedgeRoundRectCallout">
                <a:avLst>
                  <a:gd name="adj1" fmla="val -28279"/>
                  <a:gd name="adj2" fmla="val 73012"/>
                  <a:gd name="adj3" fmla="val 16667"/>
                </a:avLst>
              </a:prstGeom>
              <a:blipFill rotWithShape="0">
                <a:blip r:embed="rId2"/>
                <a:stretch>
                  <a:fillRect l="-20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656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r>
              <a:rPr lang="en-US" altLang="zh-HK" dirty="0" smtClean="0"/>
              <a:t>. </a:t>
            </a:r>
            <a:r>
              <a:rPr lang="en-US" altLang="zh-CN" dirty="0" smtClean="0"/>
              <a:t>Experiment</a:t>
            </a:r>
            <a:endParaRPr lang="zh-HK" altLang="en-US" dirty="0" smtClean="0"/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979487"/>
          </a:xfrm>
        </p:spPr>
        <p:txBody>
          <a:bodyPr/>
          <a:lstStyle/>
          <a:p>
            <a:r>
              <a:rPr lang="en-US" altLang="zh-CN" dirty="0" smtClean="0"/>
              <a:t>Results</a:t>
            </a:r>
            <a:endParaRPr lang="en-US" altLang="zh-HK" dirty="0" smtClean="0"/>
          </a:p>
          <a:p>
            <a:pPr lvl="1"/>
            <a:endParaRPr lang="en-US" altLang="zh-HK" dirty="0"/>
          </a:p>
          <a:p>
            <a:pPr lvl="1"/>
            <a:endParaRPr lang="en-US" altLang="zh-HK" dirty="0" smtClean="0"/>
          </a:p>
          <a:p>
            <a:pPr lvl="1"/>
            <a:endParaRPr lang="en-US" altLang="zh-HK" dirty="0"/>
          </a:p>
          <a:p>
            <a:pPr lvl="1"/>
            <a:endParaRPr lang="en-US" altLang="zh-HK" dirty="0" smtClean="0"/>
          </a:p>
          <a:p>
            <a:pPr lvl="2"/>
            <a:endParaRPr lang="en-US" altLang="zh-HK" dirty="0" smtClean="0"/>
          </a:p>
          <a:p>
            <a:pPr lvl="2"/>
            <a:endParaRPr lang="en-US" altLang="zh-HK" dirty="0" smtClean="0"/>
          </a:p>
          <a:p>
            <a:pPr lvl="1"/>
            <a:endParaRPr lang="en-US" altLang="zh-HK" dirty="0"/>
          </a:p>
          <a:p>
            <a:pPr lvl="1"/>
            <a:endParaRPr lang="en-US" altLang="zh-HK" dirty="0" smtClean="0"/>
          </a:p>
          <a:p>
            <a:endParaRPr lang="en-US" altLang="zh-HK" dirty="0" smtClean="0"/>
          </a:p>
          <a:p>
            <a:pPr lvl="1"/>
            <a:endParaRPr lang="en-US" altLang="zh-HK" dirty="0" smtClean="0"/>
          </a:p>
          <a:p>
            <a:endParaRPr lang="zh-HK" altLang="en-US" dirty="0" smtClean="0"/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051D6D-1E2B-4007-B65C-59A83EFB7D59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kumimoji="0" lang="en-US" altLang="zh-TW" sz="140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84984"/>
            <a:ext cx="7128792" cy="21358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82688" y="2780928"/>
                <a:ext cx="2369688" cy="369332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SF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Dataset,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Varying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688" y="2780928"/>
                <a:ext cx="236968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790" t="-6349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utoShape 31"/>
          <p:cNvSpPr>
            <a:spLocks noChangeArrowheads="1"/>
          </p:cNvSpPr>
          <p:nvPr/>
        </p:nvSpPr>
        <p:spPr bwMode="auto">
          <a:xfrm>
            <a:off x="3059832" y="1637439"/>
            <a:ext cx="5580063" cy="990429"/>
          </a:xfrm>
          <a:prstGeom prst="wedgeRoundRectCallout">
            <a:avLst>
              <a:gd name="adj1" fmla="val -31612"/>
              <a:gd name="adj2" fmla="val 11185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lvl="1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1800" b="1" dirty="0" smtClean="0">
                <a:solidFill>
                  <a:schemeClr val="tx2"/>
                </a:solidFill>
              </a:rPr>
              <a:t>The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building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time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(resp.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space)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of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SE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is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smaller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than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that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of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SP-Oracle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by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1-2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(1-3)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orders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of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magnitude.</a:t>
            </a:r>
          </a:p>
          <a:p>
            <a:pPr marL="0" lvl="1" indent="0" eaLnBrk="1" hangingPunct="1">
              <a:spcBef>
                <a:spcPct val="0"/>
              </a:spcBef>
              <a:buClrTx/>
              <a:buSzTx/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</p:txBody>
      </p:sp>
      <p:sp>
        <p:nvSpPr>
          <p:cNvPr id="9" name="AutoShape 31"/>
          <p:cNvSpPr>
            <a:spLocks noChangeArrowheads="1"/>
          </p:cNvSpPr>
          <p:nvPr/>
        </p:nvSpPr>
        <p:spPr bwMode="auto">
          <a:xfrm>
            <a:off x="1619672" y="5508508"/>
            <a:ext cx="5580063" cy="1016836"/>
          </a:xfrm>
          <a:prstGeom prst="wedgeRoundRectCallout">
            <a:avLst>
              <a:gd name="adj1" fmla="val 45741"/>
              <a:gd name="adj2" fmla="val -8216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lvl="1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1800" b="1" dirty="0" smtClean="0">
                <a:solidFill>
                  <a:schemeClr val="tx2"/>
                </a:solidFill>
              </a:rPr>
              <a:t>The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query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time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of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SE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is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smaller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than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that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of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SP-Oracle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(resp.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K-</a:t>
            </a:r>
            <a:r>
              <a:rPr lang="en-US" altLang="zh-CN" sz="1800" b="1" dirty="0" err="1" smtClean="0">
                <a:solidFill>
                  <a:schemeClr val="tx2"/>
                </a:solidFill>
              </a:rPr>
              <a:t>Algo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)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by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2-3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(resp.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5-7)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orders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of</a:t>
            </a:r>
            <a:r>
              <a:rPr lang="zh-CN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magnitude.</a:t>
            </a:r>
            <a:endParaRPr lang="en-US" altLang="zh-HK" sz="18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0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kumimoji="0" lang="en-US" altLang="zh-TW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Outline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 smtClean="0"/>
              <a:t>Introduction</a:t>
            </a:r>
          </a:p>
          <a:p>
            <a:pPr marL="1009650" lvl="1" indent="-609600" eaLnBrk="1" hangingPunct="1">
              <a:buSzTx/>
            </a:pPr>
            <a:r>
              <a:rPr lang="en-US" altLang="zh-TW" dirty="0" smtClean="0"/>
              <a:t>Related Work</a:t>
            </a:r>
            <a:endParaRPr lang="en-US" altLang="zh-CN" dirty="0" smtClean="0"/>
          </a:p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 smtClean="0"/>
              <a:t>Proposed </a:t>
            </a:r>
            <a:r>
              <a:rPr lang="en-US" altLang="zh-TW" dirty="0" smtClean="0"/>
              <a:t>Oracle</a:t>
            </a:r>
          </a:p>
          <a:p>
            <a:pPr marL="1009650" lvl="1" indent="-609600" eaLnBrk="1" hangingPunct="1">
              <a:buSzTx/>
            </a:pPr>
            <a:r>
              <a:rPr lang="en-US" altLang="zh-TW" dirty="0" smtClean="0"/>
              <a:t>Preprocessing Phase</a:t>
            </a:r>
          </a:p>
          <a:p>
            <a:pPr marL="1009650" lvl="1" indent="-609600" eaLnBrk="1" hangingPunct="1">
              <a:buSzTx/>
            </a:pPr>
            <a:r>
              <a:rPr lang="en-US" altLang="zh-TW" dirty="0" smtClean="0"/>
              <a:t>Query Phase</a:t>
            </a:r>
            <a:endParaRPr lang="en-US" altLang="zh-TW" dirty="0" smtClean="0"/>
          </a:p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 smtClean="0"/>
              <a:t>Experiment</a:t>
            </a:r>
          </a:p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 smtClean="0"/>
              <a:t>Conclusion</a:t>
            </a:r>
          </a:p>
          <a:p>
            <a:pPr marL="609600" indent="-609600" eaLnBrk="1" hangingPunct="1"/>
            <a:endParaRPr lang="en-US" altLang="zh-TW" dirty="0" smtClean="0"/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1691680" y="5298405"/>
            <a:ext cx="2376264" cy="650875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</p:spTree>
    <p:extLst>
      <p:ext uri="{BB962C8B-B14F-4D97-AF65-F5344CB8AC3E}">
        <p14:creationId xmlns:p14="http://schemas.microsoft.com/office/powerpoint/2010/main" val="148027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kumimoji="0" lang="en-US" altLang="zh-TW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4. 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609600" indent="-609600" eaLnBrk="1" hangingPunct="1"/>
                <a:r>
                  <a:rPr lang="en-US" altLang="zh-TW" dirty="0" smtClean="0"/>
                  <a:t>We proposed a distance oracle on the terrain surface. </a:t>
                </a:r>
              </a:p>
              <a:p>
                <a:pPr marL="609600" indent="-609600" eaLnBrk="1" hangingPunct="1"/>
                <a:r>
                  <a:rPr lang="en-US" altLang="zh-TW" dirty="0" smtClean="0"/>
                  <a:t>It returns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r>
                  <a:rPr lang="en-US" altLang="zh-TW" dirty="0" smtClean="0"/>
                  <a:t>-approximate distance.</a:t>
                </a:r>
              </a:p>
              <a:p>
                <a:pPr marL="609600" indent="-609600" eaLnBrk="1" hangingPunct="1"/>
                <a:r>
                  <a:rPr lang="en-US" altLang="zh-TW" dirty="0" smtClean="0"/>
                  <a:t>It significantly outperforms State-of-the-Art by orders of magnitudes. </a:t>
                </a:r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549" t="-1926" r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990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1</a:t>
            </a:r>
            <a:r>
              <a:rPr lang="en-US" altLang="zh-HK" dirty="0" smtClean="0"/>
              <a:t>. </a:t>
            </a:r>
            <a:r>
              <a:rPr lang="en-US" altLang="zh-HK" dirty="0" smtClean="0"/>
              <a:t>Introduction</a:t>
            </a:r>
            <a:endParaRPr lang="zh-HK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</p:spPr>
            <p:txBody>
              <a:bodyPr/>
              <a:lstStyle/>
              <a:p>
                <a:r>
                  <a:rPr lang="en-US" altLang="zh-HK" dirty="0" smtClean="0"/>
                  <a:t>Notations and Concepts</a:t>
                </a:r>
              </a:p>
              <a:p>
                <a:pPr lvl="1"/>
                <a:r>
                  <a:rPr lang="en-US" altLang="zh-HK" dirty="0" smtClean="0"/>
                  <a:t>V – the set of vertices</a:t>
                </a:r>
              </a:p>
              <a:p>
                <a:pPr lvl="1"/>
                <a:r>
                  <a:rPr lang="en-US" altLang="zh-HK" dirty="0"/>
                  <a:t>P – </a:t>
                </a:r>
                <a:r>
                  <a:rPr lang="en-US" altLang="zh-HK" dirty="0" smtClean="0"/>
                  <a:t>a set of POIs</a:t>
                </a:r>
              </a:p>
              <a:p>
                <a:pPr lvl="1"/>
                <a:r>
                  <a:rPr lang="en-US" altLang="zh-HK" dirty="0" smtClean="0"/>
                  <a:t>N </a:t>
                </a:r>
                <a:r>
                  <a:rPr lang="en-US" altLang="zh-HK" dirty="0"/>
                  <a:t>–</a:t>
                </a:r>
                <a:r>
                  <a:rPr lang="en-US" altLang="zh-HK" dirty="0" smtClean="0"/>
                  <a:t> |V|</a:t>
                </a:r>
              </a:p>
              <a:p>
                <a:pPr lvl="1"/>
                <a:r>
                  <a:rPr lang="en-US" altLang="zh-HK" dirty="0" smtClean="0"/>
                  <a:t>n </a:t>
                </a:r>
                <a:r>
                  <a:rPr lang="en-US" altLang="zh-HK" dirty="0"/>
                  <a:t>–</a:t>
                </a:r>
                <a:r>
                  <a:rPr lang="en-US" altLang="zh-HK" dirty="0" smtClean="0"/>
                  <a:t> |P|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i="0">
                            <a:latin typeface="Cambria Math" charset="0"/>
                            <a:ea typeface="Times" charset="0"/>
                            <a:cs typeface="Times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i="0">
                            <a:latin typeface="Cambria Math" charset="0"/>
                            <a:ea typeface="Times" charset="0"/>
                            <a:cs typeface="Times" charset="0"/>
                          </a:rPr>
                          <m:t>g</m:t>
                        </m:r>
                      </m:sub>
                    </m:sSub>
                  </m:oMath>
                </a14:m>
                <a:r>
                  <a:rPr lang="en-US" altLang="zh-HK" dirty="0"/>
                  <a:t>(s, t) – geodesic distance between s &amp; t</a:t>
                </a:r>
              </a:p>
              <a:p>
                <a:pPr lvl="1"/>
                <a:endParaRPr lang="en-US" altLang="zh-HK" dirty="0" smtClean="0"/>
              </a:p>
              <a:p>
                <a:pPr lvl="1"/>
                <a:endParaRPr lang="en-US" altLang="zh-HK" dirty="0" smtClean="0"/>
              </a:p>
              <a:p>
                <a:pPr lvl="1"/>
                <a:endParaRPr lang="en-US" altLang="zh-HK" dirty="0" smtClean="0"/>
              </a:p>
              <a:p>
                <a:endParaRPr lang="zh-HK" altLang="en-US" dirty="0" smtClean="0"/>
              </a:p>
            </p:txBody>
          </p:sp>
        </mc:Choice>
        <mc:Fallback xmlns="">
          <p:sp>
            <p:nvSpPr>
              <p:cNvPr id="8195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  <a:blipFill rotWithShape="0">
                <a:blip r:embed="rId2"/>
                <a:stretch>
                  <a:fillRect l="-549" t="-8075" b="-236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051D6D-1E2B-4007-B65C-59A83EFB7D59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kumimoji="0" lang="en-US" altLang="zh-TW" sz="1400" smtClean="0"/>
          </a:p>
        </p:txBody>
      </p:sp>
    </p:spTree>
    <p:extLst>
      <p:ext uri="{BB962C8B-B14F-4D97-AF65-F5344CB8AC3E}">
        <p14:creationId xmlns:p14="http://schemas.microsoft.com/office/powerpoint/2010/main" val="30988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Q&amp;A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0100DF-3910-4047-9C00-F51E7B24EE0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kumimoji="0" lang="en-US" altLang="zh-TW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V2V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A2A</a:t>
            </a:r>
            <a:r>
              <a:rPr lang="zh-CN" altLang="en-US" dirty="0" smtClean="0"/>
              <a:t> </a:t>
            </a:r>
            <a:r>
              <a:rPr lang="en-US" altLang="zh-CN" dirty="0" smtClean="0"/>
              <a:t>Query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Processing</a:t>
            </a:r>
            <a:endParaRPr lang="en-US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V2V</a:t>
            </a:r>
            <a:r>
              <a:rPr lang="zh-CN" altLang="en-US" dirty="0" smtClean="0"/>
              <a:t> </a:t>
            </a:r>
            <a:r>
              <a:rPr lang="en-US" altLang="zh-CN" dirty="0" smtClean="0"/>
              <a:t>Query</a:t>
            </a:r>
          </a:p>
          <a:p>
            <a:pPr lvl="1"/>
            <a:r>
              <a:rPr lang="en-US" altLang="zh-CN" dirty="0" smtClean="0"/>
              <a:t>V2V</a:t>
            </a:r>
            <a:r>
              <a:rPr lang="zh-CN" altLang="en-US" dirty="0" smtClean="0"/>
              <a:t> </a:t>
            </a:r>
            <a:r>
              <a:rPr lang="en-US" altLang="zh-CN" dirty="0" smtClean="0"/>
              <a:t>Query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special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case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P2P</a:t>
            </a:r>
            <a:r>
              <a:rPr lang="zh-CN" altLang="en-US" dirty="0" smtClean="0"/>
              <a:t> </a:t>
            </a:r>
            <a:r>
              <a:rPr lang="en-US" altLang="zh-CN" dirty="0" smtClean="0"/>
              <a:t>Query</a:t>
            </a:r>
            <a:r>
              <a:rPr lang="zh-CN" altLang="en-US" dirty="0" smtClean="0"/>
              <a:t> </a:t>
            </a:r>
            <a:r>
              <a:rPr lang="en-US" altLang="zh-CN" dirty="0" smtClean="0"/>
              <a:t>where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vertices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treated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POIs.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altLang="zh-CN" dirty="0" smtClean="0"/>
              <a:t>A2A</a:t>
            </a:r>
            <a:r>
              <a:rPr lang="zh-CN" altLang="en-US" dirty="0" smtClean="0"/>
              <a:t> </a:t>
            </a:r>
            <a:r>
              <a:rPr lang="en-US" altLang="zh-CN" dirty="0" smtClean="0"/>
              <a:t>Query</a:t>
            </a:r>
          </a:p>
          <a:p>
            <a:pPr lvl="1"/>
            <a:r>
              <a:rPr lang="en-US" altLang="zh-CN" dirty="0" smtClean="0"/>
              <a:t>Preprocessing:</a:t>
            </a:r>
          </a:p>
          <a:p>
            <a:pPr lvl="2"/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first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introduce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Steiner</a:t>
            </a:r>
            <a:r>
              <a:rPr lang="zh-CN" altLang="en-US" dirty="0" smtClean="0"/>
              <a:t> </a:t>
            </a:r>
            <a:r>
              <a:rPr lang="en-US" altLang="zh-CN" dirty="0" smtClean="0"/>
              <a:t>points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SP-Oracle.</a:t>
            </a:r>
          </a:p>
          <a:p>
            <a:pPr lvl="2"/>
            <a:r>
              <a:rPr lang="en-US" altLang="zh-CN" dirty="0" smtClean="0"/>
              <a:t>We treats the Steiner points as POIs and </a:t>
            </a:r>
            <a:r>
              <a:rPr lang="en-US" altLang="zh-CN" smtClean="0"/>
              <a:t>build SE.</a:t>
            </a:r>
            <a:endParaRPr lang="en-US" altLang="zh-CN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0100DF-3910-4047-9C00-F51E7B24EE0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kumimoji="0" lang="en-US" altLang="zh-TW" sz="1400" smtClean="0"/>
          </a:p>
        </p:txBody>
      </p:sp>
    </p:spTree>
    <p:extLst>
      <p:ext uri="{BB962C8B-B14F-4D97-AF65-F5344CB8AC3E}">
        <p14:creationId xmlns:p14="http://schemas.microsoft.com/office/powerpoint/2010/main" val="114814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V2V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A2A</a:t>
            </a:r>
            <a:r>
              <a:rPr lang="zh-CN" altLang="en-US" dirty="0" smtClean="0"/>
              <a:t> </a:t>
            </a:r>
            <a:r>
              <a:rPr lang="en-US" altLang="zh-CN" dirty="0" smtClean="0"/>
              <a:t>Query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Processing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A2A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Query</a:t>
                </a:r>
              </a:p>
              <a:p>
                <a:pPr lvl="1"/>
                <a:r>
                  <a:rPr lang="en-US" altLang="zh-CN" dirty="0" smtClean="0"/>
                  <a:t>Query Processing</a:t>
                </a:r>
              </a:p>
              <a:p>
                <a:pPr lvl="2"/>
                <a:r>
                  <a:rPr lang="en-US" altLang="zh-CN" dirty="0" smtClean="0"/>
                  <a:t>Consider two arbitrary points s and t.</a:t>
                </a:r>
              </a:p>
              <a:p>
                <a:pPr lvl="2"/>
                <a:r>
                  <a:rPr lang="en-US" altLang="zh-CN" dirty="0" smtClean="0"/>
                  <a:t>Find the vicinity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𝒩</m:t>
                    </m:r>
                  </m:oMath>
                </a14:m>
                <a:r>
                  <a:rPr lang="en-US" altLang="zh-CN" dirty="0" smtClean="0"/>
                  <a:t>(s) of s.</a:t>
                </a:r>
              </a:p>
              <a:p>
                <a:pPr lvl="2"/>
                <a:r>
                  <a:rPr lang="en-US" altLang="zh-CN" dirty="0" smtClean="0"/>
                  <a:t>Find the vicinity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𝒩</m:t>
                    </m:r>
                  </m:oMath>
                </a14:m>
                <a:r>
                  <a:rPr lang="en-US" altLang="zh-CN" dirty="0" smtClean="0"/>
                  <a:t>(t) </a:t>
                </a:r>
                <a:r>
                  <a:rPr lang="en-US" altLang="zh-CN" dirty="0"/>
                  <a:t>of </a:t>
                </a:r>
                <a:r>
                  <a:rPr lang="en-US" altLang="zh-CN" dirty="0" smtClean="0"/>
                  <a:t>t.</a:t>
                </a:r>
                <a:endParaRPr lang="en-US" altLang="zh-CN" dirty="0"/>
              </a:p>
              <a:p>
                <a:pPr lvl="2"/>
                <a:r>
                  <a:rPr lang="en-US" altLang="zh-CN" dirty="0" smtClean="0"/>
                  <a:t>Compute the all pairwise distances between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𝒩</m:t>
                    </m:r>
                  </m:oMath>
                </a14:m>
                <a:r>
                  <a:rPr lang="en-US" altLang="zh-CN" dirty="0"/>
                  <a:t>(s</a:t>
                </a:r>
                <a:r>
                  <a:rPr lang="en-US" altLang="zh-CN" dirty="0" smtClean="0"/>
                  <a:t>) 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𝒩</m:t>
                    </m:r>
                  </m:oMath>
                </a14:m>
                <a:r>
                  <a:rPr lang="en-US" altLang="zh-CN" dirty="0"/>
                  <a:t>(t</a:t>
                </a:r>
                <a:r>
                  <a:rPr lang="en-US" altLang="zh-CN" dirty="0" smtClean="0"/>
                  <a:t>). </a:t>
                </a:r>
              </a:p>
              <a:p>
                <a:pPr lvl="2"/>
                <a:r>
                  <a:rPr lang="en-US" altLang="zh-CN" dirty="0" smtClean="0"/>
                  <a:t>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𝑚𝑖𝑛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r>
                          <a:rPr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𝒩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𝑠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 </m:t>
                        </m:r>
                        <m:r>
                          <a:rPr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  <m:r>
                          <a:rPr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r>
                          <a:rPr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𝒩</m:t>
                        </m:r>
                        <m:r>
                          <a:rPr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  <m:r>
                          <a:rPr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sub>
                    </m:sSub>
                    <m:r>
                      <a:rPr lang="en-US" altLang="zh-CN" b="0" i="1" smtClean="0">
                        <a:latin typeface="Cambria Math" charset="0"/>
                      </a:rPr>
                      <m:t>[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g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s</m:t>
                        </m:r>
                        <m:r>
                          <a:rPr lang="en-US" altLang="zh-CN" b="0" i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p</m:t>
                        </m:r>
                      </m:e>
                    </m:d>
                    <m:r>
                      <a:rPr lang="en-US" altLang="zh-CN" b="0" i="0" smtClean="0">
                        <a:latin typeface="Cambria Math" charset="0"/>
                        <a:ea typeface="Times" charset="0"/>
                        <a:cs typeface="Times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g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p</m:t>
                        </m:r>
                        <m:r>
                          <a:rPr lang="en-US" altLang="zh-CN" b="0" i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q</m:t>
                        </m:r>
                      </m:e>
                    </m:d>
                    <m:r>
                      <a:rPr lang="en-US" altLang="zh-CN" b="0" i="0" smtClean="0">
                        <a:latin typeface="Cambria Math" charset="0"/>
                        <a:ea typeface="Times" charset="0"/>
                        <a:cs typeface="Times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g</m:t>
                        </m:r>
                      </m:sub>
                    </m:sSub>
                    <m:r>
                      <a:rPr lang="en-US" altLang="zh-CN" b="0" i="0" smtClean="0">
                        <a:latin typeface="Cambria Math" charset="0"/>
                        <a:ea typeface="Times" charset="0"/>
                        <a:cs typeface="Times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charset="0"/>
                        <a:ea typeface="Times" charset="0"/>
                        <a:cs typeface="Times" charset="0"/>
                      </a:rPr>
                      <m:t>q</m:t>
                    </m:r>
                    <m:r>
                      <a:rPr lang="en-US" altLang="zh-CN" b="0" i="0" smtClean="0">
                        <a:latin typeface="Cambria Math" charset="0"/>
                        <a:ea typeface="Times" charset="0"/>
                        <a:cs typeface="Times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charset="0"/>
                        <a:ea typeface="Times" charset="0"/>
                        <a:cs typeface="Times" charset="0"/>
                      </a:rPr>
                      <m:t>t</m:t>
                    </m:r>
                    <m:r>
                      <a:rPr lang="en-US" altLang="zh-CN" b="0" i="0" smtClean="0">
                        <a:latin typeface="Cambria Math" charset="0"/>
                        <a:ea typeface="Times" charset="0"/>
                        <a:cs typeface="Times" charset="0"/>
                      </a:rPr>
                      <m:t>)]</m:t>
                    </m:r>
                  </m:oMath>
                </a14:m>
                <a:endParaRPr lang="en-US" altLang="zh-CN" dirty="0" smtClean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2457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9" t="-1926" b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0100DF-3910-4047-9C00-F51E7B24EE0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kumimoji="0" lang="en-US" altLang="zh-TW" sz="1400" smtClean="0"/>
          </a:p>
        </p:txBody>
      </p:sp>
      <p:sp>
        <p:nvSpPr>
          <p:cNvPr id="5" name="AutoShape 31"/>
          <p:cNvSpPr>
            <a:spLocks noChangeArrowheads="1"/>
          </p:cNvSpPr>
          <p:nvPr/>
        </p:nvSpPr>
        <p:spPr bwMode="auto">
          <a:xfrm>
            <a:off x="4283968" y="1411373"/>
            <a:ext cx="4176464" cy="990429"/>
          </a:xfrm>
          <a:prstGeom prst="wedgeRoundRectCallout">
            <a:avLst>
              <a:gd name="adj1" fmla="val -31612"/>
              <a:gd name="adj2" fmla="val 11185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lvl="1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1800" b="1" dirty="0" smtClean="0">
                <a:solidFill>
                  <a:schemeClr val="tx2"/>
                </a:solidFill>
              </a:rPr>
              <a:t>The vicinity of a point is the set of Steiner points on the face of the point and its adjacent faces. </a:t>
            </a:r>
          </a:p>
          <a:p>
            <a:pPr marL="0" lvl="1" indent="0" eaLnBrk="1" hangingPunct="1">
              <a:spcBef>
                <a:spcPct val="0"/>
              </a:spcBef>
              <a:buClrTx/>
              <a:buSzTx/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1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Additional Experimental Results</a:t>
            </a:r>
            <a:endParaRPr lang="en-US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" charset="0"/>
                <a:ea typeface="Times" charset="0"/>
                <a:cs typeface="Times" charset="0"/>
              </a:rPr>
              <a:t>P2P Query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0100DF-3910-4047-9C00-F51E7B24EE0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kumimoji="0" lang="en-US" altLang="zh-TW" sz="14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79712" y="2642483"/>
                <a:ext cx="2412968" cy="369332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BH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Dataset,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Varying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zh-CN" altLang="en-US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642483"/>
                <a:ext cx="2412968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2010" t="-6349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12976"/>
            <a:ext cx="8260407" cy="247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6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Additional Experimental Results</a:t>
            </a:r>
            <a:endParaRPr lang="en-US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" charset="0"/>
                <a:ea typeface="Times" charset="0"/>
                <a:cs typeface="Times" charset="0"/>
              </a:rPr>
              <a:t>P2P Query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0100DF-3910-4047-9C00-F51E7B24EE0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kumimoji="0" lang="en-US" altLang="zh-TW" sz="14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79712" y="2642483"/>
                <a:ext cx="2377702" cy="369332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EP Dataset,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Varying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zh-CN" altLang="en-US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642483"/>
                <a:ext cx="2377702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2041" t="-6349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53128"/>
            <a:ext cx="8053034" cy="241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Additional Experimental Results</a:t>
            </a:r>
            <a:endParaRPr lang="en-US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" charset="0"/>
                <a:ea typeface="Times" charset="0"/>
                <a:cs typeface="Times" charset="0"/>
              </a:rPr>
              <a:t>P2P Query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0100DF-3910-4047-9C00-F51E7B24EE0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kumimoji="0" lang="en-US" altLang="zh-TW" sz="140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53128"/>
            <a:ext cx="6222573" cy="2664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79712" y="2642483"/>
                <a:ext cx="2393604" cy="369332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SF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Dataset,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Varying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642483"/>
                <a:ext cx="239360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030" t="-6349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31"/>
          <p:cNvSpPr>
            <a:spLocks noChangeArrowheads="1"/>
          </p:cNvSpPr>
          <p:nvPr/>
        </p:nvSpPr>
        <p:spPr bwMode="auto">
          <a:xfrm>
            <a:off x="4283968" y="1268759"/>
            <a:ext cx="4752528" cy="1133043"/>
          </a:xfrm>
          <a:prstGeom prst="wedgeRoundRectCallout">
            <a:avLst>
              <a:gd name="adj1" fmla="val -31612"/>
              <a:gd name="adj2" fmla="val 11185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lvl="1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1800" b="1" smtClean="0">
                <a:solidFill>
                  <a:schemeClr val="tx2"/>
                </a:solidFill>
              </a:rPr>
              <a:t>The generated POIs follows a Normal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distribution which has the same mean and variance as the original POIs. </a:t>
            </a:r>
          </a:p>
          <a:p>
            <a:pPr marL="0" lvl="1" indent="0" eaLnBrk="1" hangingPunct="1">
              <a:spcBef>
                <a:spcPct val="0"/>
              </a:spcBef>
              <a:buClrTx/>
              <a:buSzTx/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8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Additional Experimental Results</a:t>
            </a:r>
            <a:endParaRPr lang="en-US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" charset="0"/>
                <a:ea typeface="Times" charset="0"/>
                <a:cs typeface="Times" charset="0"/>
              </a:rPr>
              <a:t>P2P Query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0100DF-3910-4047-9C00-F51E7B24EE0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kumimoji="0" lang="en-US" altLang="zh-TW" sz="14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79712" y="2642483"/>
                <a:ext cx="2430537" cy="369332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SF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Dataset,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Varying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𝑁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642483"/>
                <a:ext cx="2430537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2000" t="-6349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31"/>
          <p:cNvSpPr>
            <a:spLocks noChangeArrowheads="1"/>
          </p:cNvSpPr>
          <p:nvPr/>
        </p:nvSpPr>
        <p:spPr bwMode="auto">
          <a:xfrm>
            <a:off x="4283968" y="1676400"/>
            <a:ext cx="4752528" cy="725402"/>
          </a:xfrm>
          <a:prstGeom prst="wedgeRoundRectCallout">
            <a:avLst>
              <a:gd name="adj1" fmla="val -30908"/>
              <a:gd name="adj2" fmla="val 16412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lvl="1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1800" b="1" dirty="0" smtClean="0">
                <a:solidFill>
                  <a:schemeClr val="tx2"/>
                </a:solidFill>
              </a:rPr>
              <a:t>The generated terrain </a:t>
            </a:r>
            <a:r>
              <a:rPr lang="en-US" altLang="zh-CN" sz="1800" b="1" smtClean="0">
                <a:solidFill>
                  <a:schemeClr val="tx2"/>
                </a:solidFill>
              </a:rPr>
              <a:t>is simplified from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the higher resolution SF dataset</a:t>
            </a:r>
          </a:p>
          <a:p>
            <a:pPr marL="0" lvl="1" indent="0" eaLnBrk="1" hangingPunct="1">
              <a:spcBef>
                <a:spcPct val="0"/>
              </a:spcBef>
              <a:buClrTx/>
              <a:buSzTx/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424451"/>
            <a:ext cx="6408712" cy="274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2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Additional Experimental Results</a:t>
            </a:r>
            <a:endParaRPr lang="en-US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" charset="0"/>
                <a:ea typeface="Times" charset="0"/>
                <a:cs typeface="Times" charset="0"/>
              </a:rPr>
              <a:t>V2V Query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0100DF-3910-4047-9C00-F51E7B24EE0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kumimoji="0" lang="en-US" altLang="zh-TW" sz="14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79712" y="2642483"/>
                <a:ext cx="5686941" cy="369332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BH Dataset (Low Resolution, 145k vertices),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Varying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642483"/>
                <a:ext cx="5686941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856" t="-6349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88358"/>
            <a:ext cx="7565776" cy="226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6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Additional Experimental Results</a:t>
            </a:r>
            <a:endParaRPr lang="en-US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" charset="0"/>
                <a:ea typeface="Times" charset="0"/>
                <a:cs typeface="Times" charset="0"/>
              </a:rPr>
              <a:t>A2A Query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0100DF-3910-4047-9C00-F51E7B24EE0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kumimoji="0" lang="en-US" altLang="zh-TW" sz="14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79712" y="2642483"/>
                <a:ext cx="5686941" cy="369332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BH Dataset (Low Resolution, 145k vertices),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Varying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642483"/>
                <a:ext cx="5686941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856" t="-6349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47904"/>
            <a:ext cx="7993062" cy="236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7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2</a:t>
            </a:r>
            <a:r>
              <a:rPr lang="en-US" altLang="zh-HK" dirty="0" smtClean="0"/>
              <a:t>. </a:t>
            </a:r>
            <a:r>
              <a:rPr lang="en-US" altLang="zh-HK" dirty="0"/>
              <a:t>Proposed </a:t>
            </a:r>
            <a:r>
              <a:rPr lang="en-US" altLang="zh-HK" dirty="0" smtClean="0"/>
              <a:t>Oracle</a:t>
            </a:r>
            <a:endParaRPr lang="zh-HK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</p:spPr>
            <p:txBody>
              <a:bodyPr/>
              <a:lstStyle/>
              <a:p>
                <a:r>
                  <a:rPr lang="en-US" altLang="zh-HK" dirty="0" smtClean="0"/>
                  <a:t>Component 2 </a:t>
                </a:r>
                <a:r>
                  <a:rPr lang="en-US" altLang="zh-HK" dirty="0"/>
                  <a:t>– </a:t>
                </a:r>
                <a:r>
                  <a:rPr lang="en-US" altLang="zh-HK" dirty="0" smtClean="0"/>
                  <a:t>Node Pair Set</a:t>
                </a:r>
              </a:p>
              <a:p>
                <a:pPr lvl="1"/>
                <a:r>
                  <a:rPr lang="en-US" altLang="zh-HK" dirty="0" smtClean="0"/>
                  <a:t>We generate a set S of node pairs.</a:t>
                </a:r>
              </a:p>
              <a:p>
                <a:pPr lvl="2"/>
                <a:r>
                  <a:rPr lang="en-US" altLang="zh-HK" dirty="0" smtClean="0"/>
                  <a:t>A set containing all pairwise node pairs of the leaf nodes satisfies the above two properties.</a:t>
                </a:r>
              </a:p>
              <a:p>
                <a:pPr lvl="3"/>
                <a:r>
                  <a:rPr lang="en-US" altLang="zh-HK" dirty="0" smtClean="0"/>
                  <a:t>It provides the exact distances. </a:t>
                </a:r>
              </a:p>
              <a:p>
                <a:pPr lvl="3"/>
                <a:r>
                  <a:rPr lang="en-US" altLang="zh-HK" dirty="0" smtClean="0"/>
                  <a:t>But it has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HK" b="0" i="1" smtClean="0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altLang="zh-HK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HK" dirty="0" smtClean="0"/>
                  <a:t>) node pairs.</a:t>
                </a:r>
                <a:r>
                  <a:rPr lang="zh-CN" altLang="en-US" dirty="0" smtClean="0"/>
                  <a:t> </a:t>
                </a:r>
                <a:endParaRPr lang="en-US" altLang="zh-HK" dirty="0" smtClean="0"/>
              </a:p>
              <a:p>
                <a:pPr lvl="2"/>
                <a:r>
                  <a:rPr lang="en-US" altLang="zh-HK" dirty="0" smtClean="0"/>
                  <a:t>Our oracle SE has O(n) space.</a:t>
                </a:r>
              </a:p>
              <a:p>
                <a:pPr lvl="3"/>
                <a:r>
                  <a:rPr lang="en-US" altLang="zh-HK" dirty="0" smtClean="0"/>
                  <a:t>It provides </a:t>
                </a:r>
                <a14:m>
                  <m:oMath xmlns:m="http://schemas.openxmlformats.org/officeDocument/2006/math">
                    <m:r>
                      <a:rPr lang="en-US" altLang="zh-HK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r>
                  <a:rPr lang="en-US" altLang="zh-HK" dirty="0" smtClean="0"/>
                  <a:t>-approximate distances.</a:t>
                </a:r>
              </a:p>
              <a:p>
                <a:pPr lvl="3"/>
                <a:r>
                  <a:rPr lang="en-US" altLang="zh-HK" dirty="0" smtClean="0"/>
                  <a:t>Obtain better efficiency with the accuracy as a tradeoff.</a:t>
                </a:r>
              </a:p>
              <a:p>
                <a:pPr lvl="2"/>
                <a:endParaRPr lang="en-US" altLang="zh-HK" dirty="0" smtClean="0"/>
              </a:p>
              <a:p>
                <a:pPr lvl="1"/>
                <a:endParaRPr lang="en-US" altLang="zh-HK" dirty="0"/>
              </a:p>
              <a:p>
                <a:pPr lvl="1"/>
                <a:endParaRPr lang="en-US" altLang="zh-HK" dirty="0" smtClean="0"/>
              </a:p>
              <a:p>
                <a:pPr lvl="1"/>
                <a:endParaRPr lang="en-US" altLang="zh-HK" dirty="0" smtClean="0"/>
              </a:p>
              <a:p>
                <a:pPr lvl="1"/>
                <a:endParaRPr lang="en-US" altLang="zh-HK" dirty="0" smtClean="0"/>
              </a:p>
              <a:p>
                <a:endParaRPr lang="zh-HK" altLang="en-US" dirty="0" smtClean="0"/>
              </a:p>
            </p:txBody>
          </p:sp>
        </mc:Choice>
        <mc:Fallback xmlns="">
          <p:sp>
            <p:nvSpPr>
              <p:cNvPr id="8195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  <a:blipFill rotWithShape="0">
                <a:blip r:embed="rId2"/>
                <a:stretch>
                  <a:fillRect l="-549" t="-8075" b="-329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051D6D-1E2B-4007-B65C-59A83EFB7D59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kumimoji="0" lang="en-US" altLang="zh-TW" sz="1400" smtClean="0"/>
          </a:p>
        </p:txBody>
      </p:sp>
      <p:sp>
        <p:nvSpPr>
          <p:cNvPr id="10" name="AutoShape 31"/>
          <p:cNvSpPr>
            <a:spLocks noChangeArrowheads="1"/>
          </p:cNvSpPr>
          <p:nvPr/>
        </p:nvSpPr>
        <p:spPr bwMode="auto">
          <a:xfrm>
            <a:off x="3536776" y="1860996"/>
            <a:ext cx="5607224" cy="672480"/>
          </a:xfrm>
          <a:prstGeom prst="wedgeRoundRectCallout">
            <a:avLst>
              <a:gd name="adj1" fmla="val 27296"/>
              <a:gd name="adj2" fmla="val 12599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lvl="1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1800" b="1" dirty="0" smtClean="0">
                <a:solidFill>
                  <a:schemeClr val="tx2"/>
                </a:solidFill>
              </a:rPr>
              <a:t>In other words, it is to materialize all </a:t>
            </a:r>
            <a:r>
              <a:rPr lang="en-US" altLang="zh-CN" sz="1800" b="1" smtClean="0">
                <a:solidFill>
                  <a:schemeClr val="tx2"/>
                </a:solidFill>
              </a:rPr>
              <a:t>pairwise distances of P.</a:t>
            </a:r>
            <a:endParaRPr lang="en-US" altLang="zh-HK" sz="1800" b="1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2</a:t>
            </a:r>
            <a:r>
              <a:rPr lang="en-US" altLang="zh-HK" dirty="0" smtClean="0"/>
              <a:t>. Proposed Oracle</a:t>
            </a:r>
            <a:endParaRPr lang="zh-HK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</p:spPr>
            <p:txBody>
              <a:bodyPr/>
              <a:lstStyle/>
              <a:p>
                <a:r>
                  <a:rPr lang="en-US" altLang="zh-HK" dirty="0" smtClean="0"/>
                  <a:t>Notations and Concepts</a:t>
                </a:r>
              </a:p>
              <a:p>
                <a:pPr lvl="1"/>
                <a:r>
                  <a:rPr lang="en-US" altLang="zh-HK" dirty="0" smtClean="0"/>
                  <a:t>V – the set of vertices</a:t>
                </a:r>
              </a:p>
              <a:p>
                <a:pPr lvl="1"/>
                <a:r>
                  <a:rPr lang="en-US" altLang="zh-HK" dirty="0"/>
                  <a:t>P – </a:t>
                </a:r>
                <a:r>
                  <a:rPr lang="en-US" altLang="zh-HK" dirty="0" smtClean="0"/>
                  <a:t>a set of POIs</a:t>
                </a:r>
              </a:p>
              <a:p>
                <a:pPr lvl="1"/>
                <a:r>
                  <a:rPr lang="en-US" altLang="zh-HK" dirty="0" smtClean="0"/>
                  <a:t>N </a:t>
                </a:r>
                <a:r>
                  <a:rPr lang="en-US" altLang="zh-HK" dirty="0"/>
                  <a:t>–</a:t>
                </a:r>
                <a:r>
                  <a:rPr lang="en-US" altLang="zh-HK" dirty="0" smtClean="0"/>
                  <a:t> |V|</a:t>
                </a:r>
              </a:p>
              <a:p>
                <a:pPr lvl="1"/>
                <a:r>
                  <a:rPr lang="en-US" altLang="zh-HK" dirty="0" smtClean="0"/>
                  <a:t>n </a:t>
                </a:r>
                <a:r>
                  <a:rPr lang="en-US" altLang="zh-HK" dirty="0"/>
                  <a:t>–</a:t>
                </a:r>
                <a:r>
                  <a:rPr lang="en-US" altLang="zh-HK" dirty="0" smtClean="0"/>
                  <a:t> |P|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altLang="zh-HK" i="1">
                            <a:latin typeface="Cambria Math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zh-HK" dirty="0"/>
                  <a:t>(s, t) – geodesic distance between s &amp; t</a:t>
                </a:r>
              </a:p>
              <a:p>
                <a:pPr lvl="1"/>
                <a:endParaRPr lang="en-US" altLang="zh-HK" dirty="0" smtClean="0"/>
              </a:p>
              <a:p>
                <a:pPr lvl="1"/>
                <a:endParaRPr lang="en-US" altLang="zh-HK" dirty="0" smtClean="0"/>
              </a:p>
              <a:p>
                <a:pPr lvl="1"/>
                <a:endParaRPr lang="en-US" altLang="zh-HK" dirty="0" smtClean="0"/>
              </a:p>
              <a:p>
                <a:endParaRPr lang="zh-HK" altLang="en-US" dirty="0" smtClean="0"/>
              </a:p>
            </p:txBody>
          </p:sp>
        </mc:Choice>
        <mc:Fallback xmlns="">
          <p:sp>
            <p:nvSpPr>
              <p:cNvPr id="8195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  <a:blipFill rotWithShape="0">
                <a:blip r:embed="rId2"/>
                <a:stretch>
                  <a:fillRect l="-549" t="-8075" b="-236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051D6D-1E2B-4007-B65C-59A83EFB7D59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kumimoji="0" lang="en-US" altLang="zh-TW" sz="140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460268"/>
            <a:ext cx="4649493" cy="2783370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AutoShape 31"/>
              <p:cNvSpPr>
                <a:spLocks noChangeArrowheads="1"/>
              </p:cNvSpPr>
              <p:nvPr/>
            </p:nvSpPr>
            <p:spPr bwMode="auto">
              <a:xfrm>
                <a:off x="3203848" y="2017713"/>
                <a:ext cx="5580063" cy="1109290"/>
              </a:xfrm>
              <a:prstGeom prst="wedgeRoundRectCallout">
                <a:avLst>
                  <a:gd name="adj1" fmla="val -38407"/>
                  <a:gd name="adj2" fmla="val 103788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800" b="1" dirty="0" smtClean="0">
                    <a:solidFill>
                      <a:schemeClr val="tx2"/>
                    </a:solidFill>
                  </a:rPr>
                  <a:t>There are 17 vertices </a:t>
                </a:r>
                <a:r>
                  <a:rPr lang="en-US" altLang="zh-TW" sz="1800" b="1" dirty="0" smtClean="0">
                    <a:solidFill>
                      <a:schemeClr val="tx2"/>
                    </a:solidFill>
                  </a:rPr>
                  <a:t>(</a:t>
                </a:r>
                <a:r>
                  <a:rPr lang="en-US" altLang="zh-CN" sz="1800" b="1" dirty="0" smtClean="0">
                    <a:solidFill>
                      <a:schemeClr val="tx2"/>
                    </a:solidFill>
                  </a:rPr>
                  <a:t>N</a:t>
                </a:r>
                <a:r>
                  <a:rPr lang="en-US" altLang="zh-TW" sz="1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altLang="zh-TW" sz="1800" b="1" dirty="0" smtClean="0">
                    <a:solidFill>
                      <a:schemeClr val="tx2"/>
                    </a:solidFill>
                  </a:rPr>
                  <a:t>= 17) and 2 POIs </a:t>
                </a:r>
                <a:r>
                  <a:rPr lang="en-US" altLang="zh-TW" sz="1800" b="1" dirty="0" smtClean="0">
                    <a:solidFill>
                      <a:schemeClr val="tx2"/>
                    </a:solidFill>
                  </a:rPr>
                  <a:t>(n </a:t>
                </a:r>
                <a:r>
                  <a:rPr lang="en-US" altLang="zh-TW" sz="1800" b="1" dirty="0" smtClean="0">
                    <a:solidFill>
                      <a:schemeClr val="tx2"/>
                    </a:solidFill>
                  </a:rPr>
                  <a:t>= 2). 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(s, t) </a:t>
                </a:r>
                <a:r>
                  <a:rPr lang="en-US" altLang="zh-HK" sz="1800" b="1" dirty="0" smtClean="0">
                    <a:solidFill>
                      <a:schemeClr val="tx2"/>
                    </a:solidFill>
                  </a:rPr>
                  <a:t>is equal to the length of GP.</a:t>
                </a:r>
                <a:endParaRPr lang="en-US" altLang="zh-TW" sz="1800" b="1" dirty="0">
                  <a:solidFill>
                    <a:schemeClr val="tx2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zh-TW" sz="1800" baseline="-25000" dirty="0"/>
              </a:p>
            </p:txBody>
          </p:sp>
        </mc:Choice>
        <mc:Fallback>
          <p:sp>
            <p:nvSpPr>
              <p:cNvPr id="9" name="AutoShap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3848" y="2017713"/>
                <a:ext cx="5580063" cy="1109290"/>
              </a:xfrm>
              <a:prstGeom prst="wedgeRoundRectCallout">
                <a:avLst>
                  <a:gd name="adj1" fmla="val -38407"/>
                  <a:gd name="adj2" fmla="val 103788"/>
                  <a:gd name="adj3" fmla="val 16667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6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 Proposed Oracle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>
                    <a:latin typeface="Times" charset="0"/>
                    <a:ea typeface="Times" charset="0"/>
                    <a:cs typeface="Times" charset="0"/>
                  </a:rPr>
                  <a:t>Component 2 – Node Pair Set</a:t>
                </a:r>
              </a:p>
              <a:p>
                <a:pPr lvl="1"/>
                <a:r>
                  <a:rPr lang="en-US" altLang="zh-CN" dirty="0" smtClean="0">
                    <a:latin typeface="Times" charset="0"/>
                    <a:ea typeface="Times" charset="0"/>
                    <a:cs typeface="Times" charset="0"/>
                  </a:rPr>
                  <a:t>We maintain a set S containing node pairs.</a:t>
                </a:r>
              </a:p>
              <a:p>
                <a:pPr lvl="1"/>
                <a:r>
                  <a:rPr lang="en-US" altLang="zh-CN" dirty="0" smtClean="0">
                    <a:latin typeface="Times" charset="0"/>
                    <a:ea typeface="Times" charset="0"/>
                    <a:cs typeface="Times" charset="0"/>
                  </a:rPr>
                  <a:t>S is initialized to be 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O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root</m:t>
                        </m:r>
                      </m:sub>
                    </m:sSub>
                  </m:oMath>
                </a14:m>
                <a:r>
                  <a:rPr lang="en-US" altLang="zh-CN" dirty="0" smtClean="0">
                    <a:latin typeface="Times" charset="0"/>
                    <a:ea typeface="Times" charset="0"/>
                    <a:cs typeface="Times" charset="0"/>
                  </a:rPr>
                  <a:t>,</a:t>
                </a:r>
                <a:r>
                  <a:rPr lang="en-US" altLang="zh-CN" dirty="0">
                    <a:latin typeface="Times" charset="0"/>
                    <a:ea typeface="Times" charset="0"/>
                    <a:cs typeface="Times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0">
                            <a:latin typeface="Cambria Math" charset="0"/>
                            <a:ea typeface="Times" charset="0"/>
                            <a:cs typeface="Times" charset="0"/>
                          </a:rPr>
                          <m:t>O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0">
                            <a:latin typeface="Cambria Math" charset="0"/>
                            <a:ea typeface="Times" charset="0"/>
                            <a:cs typeface="Times" charset="0"/>
                          </a:rPr>
                          <m:t>root</m:t>
                        </m:r>
                      </m:sub>
                    </m:sSub>
                  </m:oMath>
                </a14:m>
                <a:r>
                  <a:rPr lang="en-US" altLang="zh-CN" dirty="0" smtClean="0">
                    <a:latin typeface="Times" charset="0"/>
                    <a:ea typeface="Times" charset="0"/>
                    <a:cs typeface="Times" charset="0"/>
                  </a:rPr>
                  <a:t>&gt;.</a:t>
                </a:r>
                <a:endParaRPr lang="en-US" altLang="zh-CN" dirty="0">
                  <a:latin typeface="Times" charset="0"/>
                  <a:ea typeface="Times" charset="0"/>
                  <a:cs typeface="Times" charset="0"/>
                </a:endParaRPr>
              </a:p>
              <a:p>
                <a:pPr lvl="1"/>
                <a:r>
                  <a:rPr lang="en-US" altLang="zh-CN" dirty="0" smtClean="0">
                    <a:latin typeface="Times" charset="0"/>
                    <a:ea typeface="Times" charset="0"/>
                    <a:cs typeface="Times" charset="0"/>
                  </a:rPr>
                  <a:t>While (S contains a non-well-separated pair)</a:t>
                </a:r>
              </a:p>
              <a:p>
                <a:pPr lvl="2"/>
                <a:r>
                  <a:rPr lang="en-US" altLang="zh-CN" dirty="0" smtClean="0">
                    <a:latin typeface="Times" charset="0"/>
                    <a:ea typeface="Times" charset="0"/>
                    <a:cs typeface="Times" charset="0"/>
                  </a:rPr>
                  <a:t>Extract a node pair &lt;O, O’&gt; which is not well-separated and select the node in {O, O’} with a larger radius. </a:t>
                </a:r>
              </a:p>
              <a:p>
                <a:pPr lvl="2"/>
                <a:r>
                  <a:rPr lang="en-US" altLang="zh-CN" dirty="0" smtClean="0">
                    <a:latin typeface="Times" charset="0"/>
                    <a:ea typeface="Times" charset="0"/>
                    <a:cs typeface="Times" charset="0"/>
                  </a:rPr>
                  <a:t>Insert 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O</m:t>
                        </m:r>
                      </m:e>
                      <m:sub>
                        <m:r>
                          <a:rPr lang="en-US" altLang="zh-CN" b="0" i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 smtClean="0">
                    <a:latin typeface="Times" charset="0"/>
                    <a:ea typeface="Times" charset="0"/>
                    <a:cs typeface="Times" charset="0"/>
                  </a:rPr>
                  <a:t>, O’&gt;, </a:t>
                </a:r>
                <a:r>
                  <a:rPr lang="en-US" altLang="zh-CN" dirty="0">
                    <a:latin typeface="Times" charset="0"/>
                    <a:ea typeface="Times" charset="0"/>
                    <a:cs typeface="Times" charset="0"/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charset="0"/>
                            <a:ea typeface="Times" charset="0"/>
                            <a:cs typeface="Times" charset="0"/>
                          </a:rPr>
                          <m:t>O</m:t>
                        </m:r>
                      </m:e>
                      <m:sub>
                        <m:r>
                          <a:rPr lang="en-US" altLang="zh-CN" b="0" i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" charset="0"/>
                    <a:ea typeface="Times" charset="0"/>
                    <a:cs typeface="Times" charset="0"/>
                  </a:rPr>
                  <a:t>, O</a:t>
                </a:r>
                <a:r>
                  <a:rPr lang="en-US" altLang="zh-CN" dirty="0" smtClean="0">
                    <a:latin typeface="Times" charset="0"/>
                    <a:ea typeface="Times" charset="0"/>
                    <a:cs typeface="Times" charset="0"/>
                  </a:rPr>
                  <a:t>’&gt; </a:t>
                </a:r>
                <a:r>
                  <a:rPr lang="is-IS" altLang="zh-CN" dirty="0" smtClean="0">
                    <a:latin typeface="Times" charset="0"/>
                    <a:ea typeface="Times" charset="0"/>
                    <a:cs typeface="Times" charset="0"/>
                  </a:rPr>
                  <a:t>…... </a:t>
                </a:r>
                <a:r>
                  <a:rPr lang="en-US" altLang="zh-CN" dirty="0">
                    <a:latin typeface="Times" charset="0"/>
                    <a:ea typeface="Times" charset="0"/>
                    <a:cs typeface="Times" charset="0"/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charset="0"/>
                            <a:ea typeface="Times" charset="0"/>
                            <a:cs typeface="Times" charset="0"/>
                          </a:rPr>
                          <m:t>O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" charset="0"/>
                    <a:ea typeface="Times" charset="0"/>
                    <a:cs typeface="Times" charset="0"/>
                  </a:rPr>
                  <a:t>, O</a:t>
                </a:r>
                <a:r>
                  <a:rPr lang="en-US" altLang="zh-CN" dirty="0" smtClean="0">
                    <a:latin typeface="Times" charset="0"/>
                    <a:ea typeface="Times" charset="0"/>
                    <a:cs typeface="Times" charset="0"/>
                  </a:rPr>
                  <a:t>’&gt; into S.</a:t>
                </a:r>
              </a:p>
              <a:p>
                <a:pPr lvl="2"/>
                <a:endParaRPr lang="en-US" altLang="zh-CN" dirty="0" smtClean="0">
                  <a:latin typeface="Times" charset="0"/>
                  <a:ea typeface="Times" charset="0"/>
                  <a:cs typeface="Times" charset="0"/>
                </a:endParaRPr>
              </a:p>
              <a:p>
                <a:pPr lvl="2"/>
                <a:endParaRPr lang="en-US" altLang="zh-CN" dirty="0" smtClean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2457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9" t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0100DF-3910-4047-9C00-F51E7B24EE0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kumimoji="0" lang="en-US" altLang="zh-TW" sz="1400" smtClean="0"/>
          </a:p>
        </p:txBody>
      </p:sp>
      <p:sp>
        <p:nvSpPr>
          <p:cNvPr id="6" name="AutoShape 31"/>
          <p:cNvSpPr>
            <a:spLocks noChangeArrowheads="1"/>
          </p:cNvSpPr>
          <p:nvPr/>
        </p:nvSpPr>
        <p:spPr bwMode="auto">
          <a:xfrm>
            <a:off x="177431" y="4149080"/>
            <a:ext cx="1947014" cy="1536576"/>
          </a:xfrm>
          <a:prstGeom prst="wedgeRoundRectCallout">
            <a:avLst>
              <a:gd name="adj1" fmla="val 59636"/>
              <a:gd name="adj2" fmla="val 2828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lvl="1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1800" b="1" dirty="0" smtClean="0">
                <a:solidFill>
                  <a:schemeClr val="tx2"/>
                </a:solidFill>
              </a:rPr>
              <a:t>Without loss of generality, we assume that O is picked. </a:t>
            </a:r>
          </a:p>
          <a:p>
            <a:pPr marL="0" lvl="1" indent="0" eaLnBrk="1" hangingPunct="1">
              <a:spcBef>
                <a:spcPct val="0"/>
              </a:spcBef>
              <a:buClrTx/>
              <a:buSzTx/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31"/>
              <p:cNvSpPr>
                <a:spLocks noChangeArrowheads="1"/>
              </p:cNvSpPr>
              <p:nvPr/>
            </p:nvSpPr>
            <p:spPr bwMode="auto">
              <a:xfrm>
                <a:off x="1158641" y="6032180"/>
                <a:ext cx="6301382" cy="440058"/>
              </a:xfrm>
              <a:prstGeom prst="wedgeRoundRectCallout">
                <a:avLst>
                  <a:gd name="adj1" fmla="val 32081"/>
                  <a:gd name="adj2" fmla="val -91232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0" lvl="1" indent="0" eaLnBrk="1" hangingPunct="1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CN" sz="1800" b="1" dirty="0" smtClean="0">
                    <a:solidFill>
                      <a:schemeClr val="tx2"/>
                    </a:solidFill>
                  </a:rPr>
                  <a:t>There are k children of O and they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𝐎</m:t>
                        </m:r>
                      </m:e>
                      <m:sub>
                        <m:r>
                          <a:rPr lang="en-US" altLang="zh-CN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800" b="1" dirty="0" smtClean="0">
                    <a:solidFill>
                      <a:schemeClr val="tx2"/>
                    </a:solidFill>
                  </a:rPr>
                  <a:t>,</a:t>
                </a:r>
                <a:r>
                  <a:rPr lang="en-US" altLang="zh-CN" sz="1800" b="1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𝐎</m:t>
                        </m:r>
                      </m:e>
                      <m:sub>
                        <m:r>
                          <a:rPr lang="en-US" altLang="zh-CN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is-IS" altLang="zh-CN" sz="1800" b="1" dirty="0" smtClean="0">
                    <a:solidFill>
                      <a:schemeClr val="tx2"/>
                    </a:solidFill>
                  </a:rPr>
                  <a:t>…...</a:t>
                </a:r>
                <a:r>
                  <a:rPr lang="en-US" altLang="zh-CN" sz="1800" b="1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𝐎</m:t>
                        </m:r>
                      </m:e>
                      <m:sub>
                        <m:r>
                          <a:rPr lang="en-US" altLang="zh-CN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𝐤</m:t>
                        </m:r>
                      </m:sub>
                    </m:sSub>
                  </m:oMath>
                </a14:m>
                <a:r>
                  <a:rPr lang="en-US" altLang="zh-CN" sz="1800" b="1" dirty="0" smtClean="0">
                    <a:solidFill>
                      <a:schemeClr val="tx2"/>
                    </a:solidFill>
                  </a:rPr>
                  <a:t>.</a:t>
                </a:r>
                <a:endParaRPr lang="en-US" altLang="zh-CN" sz="1800" b="1" dirty="0">
                  <a:solidFill>
                    <a:schemeClr val="tx2"/>
                  </a:solidFill>
                </a:endParaRPr>
              </a:p>
              <a:p>
                <a:pPr marL="0" lvl="1" indent="0" eaLnBrk="1" hangingPunct="1">
                  <a:spcBef>
                    <a:spcPct val="0"/>
                  </a:spcBef>
                  <a:buClrTx/>
                  <a:buSzTx/>
                  <a:buNone/>
                </a:pPr>
                <a:endParaRPr lang="en-US" altLang="zh-HK" sz="1800" b="1" dirty="0" smtClean="0">
                  <a:solidFill>
                    <a:schemeClr val="tx2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zh-HK" sz="18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AutoShap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8641" y="6032180"/>
                <a:ext cx="6301382" cy="440058"/>
              </a:xfrm>
              <a:prstGeom prst="wedgeRoundRectCallout">
                <a:avLst>
                  <a:gd name="adj1" fmla="val 32081"/>
                  <a:gd name="adj2" fmla="val -91232"/>
                  <a:gd name="adj3" fmla="val 16667"/>
                </a:avLst>
              </a:prstGeom>
              <a:blipFill rotWithShape="0">
                <a:blip r:embed="rId3"/>
                <a:stretch>
                  <a:fillRect l="-386" b="-576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utoShape 31"/>
          <p:cNvSpPr>
            <a:spLocks noChangeArrowheads="1"/>
          </p:cNvSpPr>
          <p:nvPr/>
        </p:nvSpPr>
        <p:spPr bwMode="auto">
          <a:xfrm>
            <a:off x="5364088" y="908112"/>
            <a:ext cx="3960440" cy="1536576"/>
          </a:xfrm>
          <a:prstGeom prst="wedgeRoundRectCallout">
            <a:avLst>
              <a:gd name="adj1" fmla="val 32043"/>
              <a:gd name="adj2" fmla="val 176275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lvl="1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1800" b="1" dirty="0" smtClean="0">
                <a:solidFill>
                  <a:schemeClr val="tx2"/>
                </a:solidFill>
              </a:rPr>
              <a:t>If </a:t>
            </a:r>
            <a:r>
              <a:rPr lang="en-US" altLang="zh-CN" sz="1800" b="1" dirty="0">
                <a:solidFill>
                  <a:schemeClr val="tx2"/>
                </a:solidFill>
              </a:rPr>
              <a:t>they have the same radius, pick the one with smaller node ID. If they have the same radius and the same node ID,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pick the second one in the pair.</a:t>
            </a:r>
            <a:endParaRPr lang="en-US" altLang="zh-CN" sz="1800" b="1" dirty="0">
              <a:solidFill>
                <a:schemeClr val="tx2"/>
              </a:solidFill>
            </a:endParaRPr>
          </a:p>
          <a:p>
            <a:pPr marL="0" lvl="1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1800" b="1" dirty="0">
                <a:solidFill>
                  <a:schemeClr val="tx2"/>
                </a:solidFill>
              </a:rPr>
              <a:t> </a:t>
            </a:r>
          </a:p>
          <a:p>
            <a:pPr marL="0" lvl="1" indent="0" eaLnBrk="1" hangingPunct="1">
              <a:spcBef>
                <a:spcPct val="0"/>
              </a:spcBef>
              <a:buClrTx/>
              <a:buSzTx/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33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 Proposed Oracle</a:t>
            </a:r>
            <a:endParaRPr lang="en-US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" charset="0"/>
                <a:ea typeface="Times" charset="0"/>
                <a:cs typeface="Times" charset="0"/>
              </a:rPr>
              <a:t>Component 2 – Node Pair Set</a:t>
            </a:r>
          </a:p>
          <a:p>
            <a:pPr lvl="2"/>
            <a:endParaRPr lang="en-US" altLang="zh-CN" dirty="0" smtClean="0">
              <a:latin typeface="Times" charset="0"/>
              <a:ea typeface="Times" charset="0"/>
              <a:cs typeface="Times" charset="0"/>
            </a:endParaRPr>
          </a:p>
          <a:p>
            <a:pPr lvl="2"/>
            <a:endParaRPr lang="en-US" altLang="zh-CN" dirty="0" smtClean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0100DF-3910-4047-9C00-F51E7B24EE0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kumimoji="0" lang="en-US" altLang="zh-TW" sz="140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82603"/>
            <a:ext cx="4433613" cy="29667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4788024" y="2723528"/>
              <a:ext cx="3672407" cy="348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4204"/>
                    <a:gridCol w="2548203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Iteration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S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1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&lt;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21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21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&gt;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2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&lt;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21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i="0" dirty="0" smtClean="0">
                              <a:solidFill>
                                <a:srgbClr val="FF0000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&gt;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, &lt;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21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&gt;, &lt;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21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&gt;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3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&lt;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&gt;, &lt;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19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&gt;, &lt;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20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&gt;, </a:t>
                          </a:r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&lt;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21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i="0" dirty="0" smtClean="0">
                              <a:solidFill>
                                <a:srgbClr val="FF0000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&gt;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,</a:t>
                          </a:r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 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&lt;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21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&gt;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4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&lt;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&gt;, &lt;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19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&gt;, &lt;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20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&gt;, &lt;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&gt;, &lt;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19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&gt;, &lt;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20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&gt;, </a:t>
                          </a:r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&lt;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21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i="0" dirty="0" smtClean="0">
                              <a:solidFill>
                                <a:srgbClr val="FF0000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&gt;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4788024" y="2723528"/>
              <a:ext cx="3672407" cy="348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4204"/>
                    <a:gridCol w="2548203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Iteration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S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1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4498" t="-108197" r="-1196" b="-763934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2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4498" t="-120952" r="-1196" b="-343810"/>
                          </a:stretch>
                        </a:blipFill>
                      </a:tcPr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3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4498" t="-153642" r="-1196" b="-139073"/>
                          </a:stretch>
                        </a:blipFill>
                      </a:tcPr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4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4498" t="-196410" r="-1196" b="-769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380312" y="2151382"/>
                <a:ext cx="8018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latin typeface="Cambria Math" charset="0"/>
                        <a:ea typeface="Times" charset="0"/>
                        <a:cs typeface="Times" charset="0"/>
                      </a:rPr>
                      <m:t>ε</m:t>
                    </m:r>
                  </m:oMath>
                </a14:m>
                <a:r>
                  <a:rPr lang="en-US" sz="2400" dirty="0" smtClean="0">
                    <a:latin typeface="Times" charset="0"/>
                    <a:ea typeface="Times" charset="0"/>
                    <a:cs typeface="Times" charset="0"/>
                  </a:rPr>
                  <a:t> = 2</a:t>
                </a:r>
                <a:endParaRPr lang="en-US" sz="2400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2151382"/>
                <a:ext cx="801823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0526" r="-1068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74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 Proposed Oracle</a:t>
            </a:r>
            <a:endParaRPr lang="en-US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" charset="0"/>
                <a:ea typeface="Times" charset="0"/>
                <a:cs typeface="Times" charset="0"/>
              </a:rPr>
              <a:t>Component 2 – Node Pair Set</a:t>
            </a:r>
          </a:p>
          <a:p>
            <a:pPr lvl="2"/>
            <a:endParaRPr lang="en-US" altLang="zh-CN" dirty="0" smtClean="0">
              <a:latin typeface="Times" charset="0"/>
              <a:ea typeface="Times" charset="0"/>
              <a:cs typeface="Times" charset="0"/>
            </a:endParaRPr>
          </a:p>
          <a:p>
            <a:pPr lvl="2"/>
            <a:endParaRPr lang="en-US" altLang="zh-CN" dirty="0" smtClean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0100DF-3910-4047-9C00-F51E7B24EE0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kumimoji="0" lang="en-US" altLang="zh-TW" sz="140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82603"/>
            <a:ext cx="4433613" cy="29667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788024" y="2580352"/>
              <a:ext cx="3672407" cy="366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4204"/>
                    <a:gridCol w="2548203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Iteration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S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5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&lt;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&gt;, &lt;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19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&gt;, &lt;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20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&gt;, &lt;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&gt;, &lt;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19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&gt;, &lt;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20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&gt;, </a:t>
                          </a:r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&lt;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i="0" dirty="0" smtClean="0">
                              <a:solidFill>
                                <a:srgbClr val="FF0000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20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&gt;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, &lt;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19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20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&gt;, &lt;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20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20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&gt;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6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&lt;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&gt;, &lt;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19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&gt;, &lt;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20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&gt;, &lt;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&gt;, &lt;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19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&gt;, &lt;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20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&gt;, &lt;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&gt;, &lt;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&gt;, &lt;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19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20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&gt;, &lt;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20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20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&gt;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s-I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…...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s-I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…...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0475685"/>
                  </p:ext>
                </p:extLst>
              </p:nvPr>
            </p:nvGraphicFramePr>
            <p:xfrm>
              <a:off x="4788024" y="2580352"/>
              <a:ext cx="3672407" cy="366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4204"/>
                    <a:gridCol w="2548203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Iteration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S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</a:tr>
                  <a:tr h="1463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5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4498" t="-27500" r="-1196" b="-131667"/>
                          </a:stretch>
                        </a:blipFill>
                      </a:tcPr>
                    </a:tc>
                  </a:tr>
                  <a:tr h="1463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6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4498" t="-127500" r="-1196" b="-31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s-I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…...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s-IS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a:t>…...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" charset="0"/>
                            <a:ea typeface="Times" charset="0"/>
                            <a:cs typeface="Times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Rounded Rectangle 3"/>
          <p:cNvSpPr/>
          <p:nvPr/>
        </p:nvSpPr>
        <p:spPr>
          <a:xfrm>
            <a:off x="5940153" y="5301208"/>
            <a:ext cx="2520278" cy="288032"/>
          </a:xfrm>
          <a:prstGeom prst="round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31"/>
          <p:cNvSpPr>
            <a:spLocks noChangeArrowheads="1"/>
          </p:cNvSpPr>
          <p:nvPr/>
        </p:nvSpPr>
        <p:spPr bwMode="auto">
          <a:xfrm>
            <a:off x="1666828" y="5142206"/>
            <a:ext cx="3296001" cy="990307"/>
          </a:xfrm>
          <a:prstGeom prst="wedgeRoundRectCallout">
            <a:avLst>
              <a:gd name="adj1" fmla="val 73845"/>
              <a:gd name="adj2" fmla="val -13981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lvl="1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1800" b="1" dirty="0" smtClean="0">
                <a:solidFill>
                  <a:schemeClr val="tx2"/>
                </a:solidFill>
              </a:rPr>
              <a:t>They </a:t>
            </a:r>
            <a:r>
              <a:rPr lang="en-US" altLang="zh-CN" sz="1800" b="1" smtClean="0">
                <a:solidFill>
                  <a:schemeClr val="tx2"/>
                </a:solidFill>
              </a:rPr>
              <a:t>are well-separated and will not be extracted anymore.</a:t>
            </a:r>
            <a:endParaRPr lang="en-US" altLang="zh-CN" sz="1800" b="1" dirty="0" smtClean="0">
              <a:solidFill>
                <a:schemeClr val="tx2"/>
              </a:solidFill>
            </a:endParaRPr>
          </a:p>
          <a:p>
            <a:pPr marL="0" lvl="1" indent="0" eaLnBrk="1" hangingPunct="1">
              <a:spcBef>
                <a:spcPct val="0"/>
              </a:spcBef>
              <a:buClrTx/>
              <a:buSzTx/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31"/>
              <p:cNvSpPr>
                <a:spLocks noChangeArrowheads="1"/>
              </p:cNvSpPr>
              <p:nvPr/>
            </p:nvSpPr>
            <p:spPr bwMode="auto">
              <a:xfrm>
                <a:off x="830134" y="1556792"/>
                <a:ext cx="4389938" cy="2736304"/>
              </a:xfrm>
              <a:prstGeom prst="wedgeRoundRectCallout">
                <a:avLst>
                  <a:gd name="adj1" fmla="val 65769"/>
                  <a:gd name="adj2" fmla="val 75019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0" lvl="1" indent="0" eaLnBrk="1" hangingPunct="1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CN" sz="1800" b="1" dirty="0" smtClean="0">
                    <a:solidFill>
                      <a:schemeClr val="tx2"/>
                    </a:solidFill>
                  </a:rPr>
                  <a:t>The node </a:t>
                </a:r>
                <a:r>
                  <a:rPr lang="en-US" altLang="zh-CN" sz="1800" b="1" dirty="0">
                    <a:solidFill>
                      <a:schemeClr val="tx2"/>
                    </a:solidFill>
                  </a:rPr>
                  <a:t>pair </a:t>
                </a:r>
                <a:r>
                  <a:rPr lang="en-US" sz="1800" b="1" dirty="0">
                    <a:solidFill>
                      <a:schemeClr val="tx2"/>
                    </a:solidFill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O</m:t>
                        </m:r>
                      </m:e>
                      <m:sub>
                        <m:r>
                          <a:rPr lang="en-US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13</m:t>
                        </m:r>
                      </m:sub>
                    </m:sSub>
                    <m:r>
                      <a:rPr lang="en-US" sz="1800" b="1">
                        <a:solidFill>
                          <a:schemeClr val="tx2"/>
                        </a:solidFill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sz="1800" b="1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O</m:t>
                        </m:r>
                      </m:e>
                      <m:sub>
                        <m:r>
                          <a:rPr lang="en-US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16</m:t>
                        </m:r>
                      </m:sub>
                    </m:sSub>
                  </m:oMath>
                </a14:m>
                <a:r>
                  <a:rPr lang="en-US" sz="1800" b="1" dirty="0" smtClean="0">
                    <a:solidFill>
                      <a:schemeClr val="tx2"/>
                    </a:solidFill>
                  </a:rPr>
                  <a:t>&gt; contains </a:t>
                </a:r>
                <a:r>
                  <a:rPr lang="en-US" sz="1800" b="1" dirty="0">
                    <a:solidFill>
                      <a:schemeClr val="tx2"/>
                    </a:solidFill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𝐩</m:t>
                        </m:r>
                      </m:e>
                      <m:sub>
                        <m:r>
                          <a:rPr lang="en-US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1800" b="1">
                        <a:solidFill>
                          <a:schemeClr val="tx2"/>
                        </a:solidFill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sz="1800" b="1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𝐩</m:t>
                        </m:r>
                      </m:e>
                      <m:sub>
                        <m:r>
                          <a:rPr lang="en-US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𝟗</m:t>
                        </m:r>
                      </m:sub>
                    </m:sSub>
                  </m:oMath>
                </a14:m>
                <a:r>
                  <a:rPr lang="en-US" sz="1800" b="1" dirty="0" smtClean="0">
                    <a:solidFill>
                      <a:schemeClr val="tx2"/>
                    </a:solidFill>
                  </a:rPr>
                  <a:t>&gt;,</a:t>
                </a:r>
                <a:r>
                  <a:rPr lang="en-US" sz="1800" b="1" dirty="0">
                    <a:solidFill>
                      <a:schemeClr val="tx2"/>
                    </a:solidFill>
                  </a:rPr>
                  <a:t> 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𝐩</m:t>
                        </m:r>
                      </m:e>
                      <m:sub>
                        <m:r>
                          <a:rPr lang="en-US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1800" b="1">
                        <a:solidFill>
                          <a:schemeClr val="tx2"/>
                        </a:solidFill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sz="1800" b="1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𝐩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𝟏𝟎</m:t>
                        </m:r>
                      </m:sub>
                    </m:sSub>
                  </m:oMath>
                </a14:m>
                <a:r>
                  <a:rPr lang="en-US" sz="1800" b="1" dirty="0" smtClean="0">
                    <a:solidFill>
                      <a:schemeClr val="tx2"/>
                    </a:solidFill>
                  </a:rPr>
                  <a:t>&gt;,</a:t>
                </a:r>
                <a:r>
                  <a:rPr lang="en-US" sz="1800" b="1" dirty="0">
                    <a:solidFill>
                      <a:schemeClr val="tx2"/>
                    </a:solidFill>
                  </a:rPr>
                  <a:t> 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𝐩</m:t>
                        </m:r>
                      </m:e>
                      <m:sub>
                        <m:r>
                          <a:rPr lang="en-US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1800" b="1">
                        <a:solidFill>
                          <a:schemeClr val="tx2"/>
                        </a:solidFill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sz="1800" b="1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𝐩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𝟏𝟏</m:t>
                        </m:r>
                      </m:sub>
                    </m:sSub>
                  </m:oMath>
                </a14:m>
                <a:r>
                  <a:rPr lang="en-US" sz="1800" b="1" dirty="0" smtClean="0">
                    <a:solidFill>
                      <a:schemeClr val="tx2"/>
                    </a:solidFill>
                  </a:rPr>
                  <a:t>&gt;,</a:t>
                </a:r>
                <a:r>
                  <a:rPr lang="en-US" sz="1800" b="1" dirty="0">
                    <a:solidFill>
                      <a:schemeClr val="tx2"/>
                    </a:solidFill>
                  </a:rPr>
                  <a:t> 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𝐩</m:t>
                        </m:r>
                      </m:e>
                      <m:sub>
                        <m:r>
                          <a:rPr lang="en-US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𝟐</m:t>
                        </m:r>
                      </m:sub>
                    </m:sSub>
                    <m:r>
                      <a:rPr lang="en-US" sz="1800" b="1">
                        <a:solidFill>
                          <a:schemeClr val="tx2"/>
                        </a:solidFill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sz="1800" b="1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𝐩</m:t>
                        </m:r>
                      </m:e>
                      <m:sub>
                        <m:r>
                          <a:rPr lang="en-US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𝟗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tx2"/>
                    </a:solidFill>
                  </a:rPr>
                  <a:t>&gt;, 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𝐩</m:t>
                        </m:r>
                      </m:e>
                      <m:sub>
                        <m:r>
                          <a:rPr lang="en-US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𝟐</m:t>
                        </m:r>
                      </m:sub>
                    </m:sSub>
                    <m:r>
                      <a:rPr lang="en-US" sz="1800" b="1">
                        <a:solidFill>
                          <a:schemeClr val="tx2"/>
                        </a:solidFill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sz="1800" b="1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𝐩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𝟏𝟎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tx2"/>
                    </a:solidFill>
                  </a:rPr>
                  <a:t>&gt;, 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𝐩</m:t>
                        </m:r>
                      </m:e>
                      <m:sub>
                        <m:r>
                          <a:rPr lang="en-US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𝟐</m:t>
                        </m:r>
                      </m:sub>
                    </m:sSub>
                    <m:r>
                      <a:rPr lang="en-US" sz="1800" b="1">
                        <a:solidFill>
                          <a:schemeClr val="tx2"/>
                        </a:solidFill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sz="1800" b="1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𝐩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tx2"/>
                    </a:solidFill>
                  </a:rPr>
                  <a:t>&gt;, 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𝐩</m:t>
                        </m:r>
                      </m:e>
                      <m:sub>
                        <m:r>
                          <a:rPr lang="en-US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𝟑</m:t>
                        </m:r>
                      </m:sub>
                    </m:sSub>
                    <m:r>
                      <a:rPr lang="en-US" sz="1800" b="1">
                        <a:solidFill>
                          <a:schemeClr val="tx2"/>
                        </a:solidFill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sz="1800" b="1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𝐩</m:t>
                        </m:r>
                      </m:e>
                      <m:sub>
                        <m:r>
                          <a:rPr lang="en-US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𝟗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tx2"/>
                    </a:solidFill>
                  </a:rPr>
                  <a:t>&gt;, 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𝐩</m:t>
                        </m:r>
                      </m:e>
                      <m:sub>
                        <m:r>
                          <a:rPr lang="en-US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𝟑</m:t>
                        </m:r>
                      </m:sub>
                    </m:sSub>
                    <m:r>
                      <a:rPr lang="en-US" sz="1800" b="1">
                        <a:solidFill>
                          <a:schemeClr val="tx2"/>
                        </a:solidFill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sz="1800" b="1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𝐩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𝟏𝟎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tx2"/>
                    </a:solidFill>
                  </a:rPr>
                  <a:t>&gt;, 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𝐩</m:t>
                        </m:r>
                      </m:e>
                      <m:sub>
                        <m:r>
                          <a:rPr lang="en-US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𝟑</m:t>
                        </m:r>
                      </m:sub>
                    </m:sSub>
                    <m:r>
                      <a:rPr lang="en-US" sz="1800" b="1">
                        <a:solidFill>
                          <a:schemeClr val="tx2"/>
                        </a:solidFill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sz="1800" b="1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𝐩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𝟏𝟏</m:t>
                        </m:r>
                      </m:sub>
                    </m:sSub>
                  </m:oMath>
                </a14:m>
                <a:r>
                  <a:rPr lang="en-US" sz="1800" b="1" dirty="0" smtClean="0">
                    <a:solidFill>
                      <a:schemeClr val="tx2"/>
                    </a:solidFill>
                  </a:rPr>
                  <a:t>&gt;.</a:t>
                </a:r>
              </a:p>
              <a:p>
                <a:pPr marL="0" lvl="1" indent="0" eaLnBrk="1" hangingPunct="1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CN" sz="1800" b="1" dirty="0">
                    <a:solidFill>
                      <a:schemeClr val="tx2"/>
                    </a:solidFill>
                  </a:rPr>
                  <a:t>The node pair </a:t>
                </a:r>
                <a:r>
                  <a:rPr lang="en-US" sz="1800" b="1" dirty="0">
                    <a:solidFill>
                      <a:schemeClr val="tx2"/>
                    </a:solidFill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O</m:t>
                        </m:r>
                      </m:e>
                      <m:sub>
                        <m:r>
                          <a:rPr lang="en-US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13</m:t>
                        </m:r>
                      </m:sub>
                    </m:sSub>
                    <m:r>
                      <a:rPr lang="en-US" sz="1800" b="1">
                        <a:solidFill>
                          <a:schemeClr val="tx2"/>
                        </a:solidFill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sz="1800" b="1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O</m:t>
                        </m:r>
                      </m:e>
                      <m:sub>
                        <m:r>
                          <a:rPr lang="en-US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sz="1800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tx2"/>
                    </a:solidFill>
                  </a:rPr>
                  <a:t>&gt; contains 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𝐩</m:t>
                        </m:r>
                      </m:e>
                      <m:sub>
                        <m:r>
                          <a:rPr lang="en-US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1800" b="1">
                        <a:solidFill>
                          <a:schemeClr val="tx2"/>
                        </a:solidFill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sz="1800" b="1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𝐩</m:t>
                        </m:r>
                      </m:e>
                      <m:sub>
                        <m:r>
                          <a:rPr lang="en-US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tx2"/>
                    </a:solidFill>
                  </a:rPr>
                  <a:t>&gt;, 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𝐩</m:t>
                        </m:r>
                      </m:e>
                      <m:sub>
                        <m:r>
                          <a:rPr lang="en-US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𝟐</m:t>
                        </m:r>
                      </m:sub>
                    </m:sSub>
                    <m:r>
                      <a:rPr lang="en-US" sz="1800" b="1">
                        <a:solidFill>
                          <a:schemeClr val="tx2"/>
                        </a:solidFill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sz="1800" b="1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𝐩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</m:t>
                        </m:r>
                        <m:r>
                          <a:rPr lang="en-US" sz="1800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tx2"/>
                    </a:solidFill>
                  </a:rPr>
                  <a:t>&gt;, 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𝐩</m:t>
                        </m:r>
                      </m:e>
                      <m:sub>
                        <m:r>
                          <a:rPr lang="en-US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𝟑</m:t>
                        </m:r>
                      </m:sub>
                    </m:sSub>
                    <m:r>
                      <a:rPr lang="en-US" sz="1800" b="1">
                        <a:solidFill>
                          <a:schemeClr val="tx2"/>
                        </a:solidFill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sz="1800" b="1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𝐩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</m:t>
                        </m:r>
                        <m:r>
                          <a:rPr lang="en-US" sz="1800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b="1" dirty="0" smtClean="0">
                    <a:solidFill>
                      <a:schemeClr val="tx2"/>
                    </a:solidFill>
                  </a:rPr>
                  <a:t>&gt;.</a:t>
                </a:r>
              </a:p>
              <a:p>
                <a:pPr marL="0" lvl="1" indent="0" eaLnBrk="1" hangingPunct="1">
                  <a:spcBef>
                    <a:spcPct val="0"/>
                  </a:spcBef>
                  <a:buClrTx/>
                  <a:buSzTx/>
                  <a:buNone/>
                </a:pPr>
                <a:r>
                  <a:rPr lang="en-US" sz="1800" b="1" dirty="0" smtClean="0">
                    <a:solidFill>
                      <a:schemeClr val="tx2"/>
                    </a:solidFill>
                  </a:rPr>
                  <a:t> Much space is saved compared with materializing all pairwise distances.</a:t>
                </a:r>
                <a:endParaRPr lang="en-US" altLang="zh-HK" sz="18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0" name="AutoShap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0134" y="1556792"/>
                <a:ext cx="4389938" cy="2736304"/>
              </a:xfrm>
              <a:prstGeom prst="wedgeRoundRectCallout">
                <a:avLst>
                  <a:gd name="adj1" fmla="val 65769"/>
                  <a:gd name="adj2" fmla="val 75019"/>
                  <a:gd name="adj3" fmla="val 16667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80312" y="2151382"/>
                <a:ext cx="8018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latin typeface="Cambria Math" charset="0"/>
                        <a:ea typeface="Times" charset="0"/>
                        <a:cs typeface="Times" charset="0"/>
                      </a:rPr>
                      <m:t>ε</m:t>
                    </m:r>
                  </m:oMath>
                </a14:m>
                <a:r>
                  <a:rPr lang="en-US" sz="2400" dirty="0" smtClean="0">
                    <a:latin typeface="Times" charset="0"/>
                    <a:ea typeface="Times" charset="0"/>
                    <a:cs typeface="Times" charset="0"/>
                  </a:rPr>
                  <a:t> = 2</a:t>
                </a:r>
                <a:endParaRPr lang="en-US" sz="2400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2151382"/>
                <a:ext cx="801823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526" r="-1068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91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2</a:t>
            </a:r>
            <a:r>
              <a:rPr lang="en-US" altLang="zh-HK" dirty="0" smtClean="0"/>
              <a:t>. Proposed Oracle</a:t>
            </a:r>
            <a:endParaRPr lang="zh-HK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</p:spPr>
            <p:txBody>
              <a:bodyPr/>
              <a:lstStyle/>
              <a:p>
                <a:r>
                  <a:rPr lang="en-US" altLang="zh-HK" dirty="0" smtClean="0"/>
                  <a:t>Notations and Concepts</a:t>
                </a:r>
              </a:p>
              <a:p>
                <a:pPr lvl="1"/>
                <a:r>
                  <a:rPr lang="en-US" altLang="zh-HK" dirty="0" smtClean="0"/>
                  <a:t>D(p, r</a:t>
                </a:r>
                <a:r>
                  <a:rPr lang="en-US" altLang="zh-HK" dirty="0"/>
                  <a:t>) – </a:t>
                </a:r>
                <a:r>
                  <a:rPr lang="en-US" altLang="zh-HK" dirty="0" smtClean="0"/>
                  <a:t>a disk centered at the POI p with radius r, where p is a POI in P and r is a non-negative real number.</a:t>
                </a:r>
              </a:p>
              <a:p>
                <a:pPr lvl="1"/>
                <a:r>
                  <a:rPr lang="en-US" altLang="zh-HK" dirty="0" smtClean="0"/>
                  <a:t>Mathematically speaking, D(p, r) = {p’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i="0">
                            <a:latin typeface="Cambria Math" charset="0"/>
                            <a:ea typeface="Times" charset="0"/>
                            <a:cs typeface="Times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i="0">
                            <a:latin typeface="Cambria Math" charset="0"/>
                            <a:ea typeface="Times" charset="0"/>
                            <a:cs typeface="Times" charset="0"/>
                          </a:rPr>
                          <m:t>g</m:t>
                        </m:r>
                      </m:sub>
                    </m:sSub>
                  </m:oMath>
                </a14:m>
                <a:r>
                  <a:rPr lang="en-US" altLang="zh-HK" dirty="0" smtClean="0"/>
                  <a:t>(p’, p) </a:t>
                </a:r>
                <a14:m>
                  <m:oMath xmlns:m="http://schemas.openxmlformats.org/officeDocument/2006/math">
                    <m:r>
                      <a:rPr lang="en-US" altLang="zh-HK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</m:oMath>
                </a14:m>
                <a:r>
                  <a:rPr lang="en-US" altLang="zh-HK" dirty="0" smtClean="0"/>
                  <a:t> r and p’ is an arbitrary point on the terrain surface}.</a:t>
                </a:r>
              </a:p>
              <a:p>
                <a:pPr lvl="1"/>
                <a:endParaRPr lang="en-US" altLang="zh-HK" dirty="0" smtClean="0"/>
              </a:p>
              <a:p>
                <a:pPr lvl="1"/>
                <a:endParaRPr lang="en-US" altLang="zh-HK" dirty="0" smtClean="0"/>
              </a:p>
              <a:p>
                <a:endParaRPr lang="zh-HK" altLang="en-US" dirty="0" smtClean="0"/>
              </a:p>
            </p:txBody>
          </p:sp>
        </mc:Choice>
        <mc:Fallback xmlns="">
          <p:sp>
            <p:nvSpPr>
              <p:cNvPr id="8195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  <a:blipFill rotWithShape="0">
                <a:blip r:embed="rId2"/>
                <a:stretch>
                  <a:fillRect l="-549" t="-8075" r="-1098" b="-259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051D6D-1E2B-4007-B65C-59A83EFB7D59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kumimoji="0" lang="en-US" altLang="zh-TW" sz="1400" smtClean="0"/>
          </a:p>
        </p:txBody>
      </p:sp>
    </p:spTree>
    <p:extLst>
      <p:ext uri="{BB962C8B-B14F-4D97-AF65-F5344CB8AC3E}">
        <p14:creationId xmlns:p14="http://schemas.microsoft.com/office/powerpoint/2010/main" val="202975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2</a:t>
            </a:r>
            <a:r>
              <a:rPr lang="en-US" altLang="zh-HK" dirty="0" smtClean="0"/>
              <a:t>. </a:t>
            </a:r>
            <a:r>
              <a:rPr lang="en-US" altLang="zh-HK" dirty="0"/>
              <a:t>Proposed </a:t>
            </a:r>
            <a:r>
              <a:rPr lang="en-US" altLang="zh-HK" dirty="0" smtClean="0"/>
              <a:t>Oracle</a:t>
            </a:r>
            <a:endParaRPr lang="zh-HK" alt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5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</p:spPr>
            <p:txBody>
              <a:bodyPr/>
              <a:lstStyle/>
              <a:p>
                <a:r>
                  <a:rPr lang="en-US" altLang="zh-HK" dirty="0" smtClean="0"/>
                  <a:t>Component 1 – Compressed Partition Tree</a:t>
                </a:r>
              </a:p>
              <a:p>
                <a:pPr lvl="1"/>
                <a:r>
                  <a:rPr lang="en-US" altLang="zh-HK" dirty="0" smtClean="0"/>
                  <a:t>Features </a:t>
                </a:r>
                <a:r>
                  <a:rPr lang="en-US" altLang="zh-HK" dirty="0" smtClean="0"/>
                  <a:t>of a Node in Partition Tree</a:t>
                </a:r>
              </a:p>
              <a:p>
                <a:pPr lvl="2"/>
                <a:r>
                  <a:rPr lang="en-US" altLang="zh-HK" dirty="0" smtClean="0"/>
                  <a:t>Each node O corresponds to a disk 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b="0" i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b="0" i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en-US" altLang="zh-HK" dirty="0" smtClean="0">
                    <a:latin typeface="Times" charset="0"/>
                    <a:ea typeface="Times" charset="0"/>
                    <a:cs typeface="Times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b="0" i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b="0" i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en-US" altLang="zh-HK" dirty="0" smtClean="0"/>
                  <a:t>),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i="0">
                            <a:latin typeface="Cambria Math" charset="0"/>
                            <a:ea typeface="Times" charset="0"/>
                            <a:cs typeface="Times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i="0">
                            <a:latin typeface="Cambria Math" charset="0"/>
                            <a:ea typeface="Times" charset="0"/>
                            <a:cs typeface="Times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en-US" altLang="zh-HK" dirty="0" smtClean="0"/>
                  <a:t> is a POI in P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altLang="zh-HK" i="1">
                            <a:latin typeface="Cambria Math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altLang="zh-HK" dirty="0" smtClean="0"/>
                  <a:t> is a non-negative real number.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>
                            <a:latin typeface="Cambria Math" charset="0"/>
                            <a:ea typeface="Times" charset="0"/>
                            <a:cs typeface="Times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>
                            <a:latin typeface="Cambria Math" charset="0"/>
                            <a:ea typeface="Times" charset="0"/>
                            <a:cs typeface="Times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en-US" altLang="zh-HK" dirty="0" smtClean="0"/>
                  <a:t> is called the </a:t>
                </a:r>
                <a:r>
                  <a:rPr lang="en-US" altLang="zh-HK" b="1" dirty="0" smtClean="0"/>
                  <a:t>center</a:t>
                </a:r>
                <a:r>
                  <a:rPr lang="en-US" altLang="zh-HK" dirty="0" smtClean="0"/>
                  <a:t> of O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altLang="zh-HK" i="1">
                            <a:latin typeface="Cambria Math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altLang="zh-HK" dirty="0" smtClean="0"/>
                  <a:t> is called the </a:t>
                </a:r>
                <a:r>
                  <a:rPr lang="en-US" altLang="zh-HK" b="1" dirty="0" smtClean="0"/>
                  <a:t>radius</a:t>
                </a:r>
                <a:r>
                  <a:rPr lang="en-US" altLang="zh-HK" dirty="0" smtClean="0"/>
                  <a:t> of O. </a:t>
                </a:r>
              </a:p>
              <a:p>
                <a:pPr lvl="2"/>
                <a:r>
                  <a:rPr lang="en-US" altLang="zh-HK" dirty="0" smtClean="0"/>
                  <a:t>For </a:t>
                </a:r>
                <a:r>
                  <a:rPr lang="en-US" altLang="zh-HK" dirty="0"/>
                  <a:t>each leaf node O, the disk 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i="0">
                            <a:latin typeface="Cambria Math" charset="0"/>
                            <a:ea typeface="Times" charset="0"/>
                            <a:cs typeface="Times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i="0">
                            <a:latin typeface="Cambria Math" charset="0"/>
                            <a:ea typeface="Times" charset="0"/>
                            <a:cs typeface="Times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en-US" altLang="zh-HK" dirty="0">
                    <a:latin typeface="Times" charset="0"/>
                    <a:ea typeface="Times" charset="0"/>
                    <a:cs typeface="Times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i="0">
                            <a:latin typeface="Cambria Math" charset="0"/>
                            <a:ea typeface="Times" charset="0"/>
                            <a:cs typeface="Times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i="0">
                            <a:latin typeface="Cambria Math" charset="0"/>
                            <a:ea typeface="Times" charset="0"/>
                            <a:cs typeface="Times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en-US" altLang="zh-HK" dirty="0"/>
                  <a:t>) contains only one POI which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i="0">
                            <a:latin typeface="Cambria Math" charset="0"/>
                            <a:ea typeface="Times" charset="0"/>
                            <a:cs typeface="Times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i="0">
                            <a:latin typeface="Cambria Math" charset="0"/>
                            <a:ea typeface="Times" charset="0"/>
                            <a:cs typeface="Times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en-US" altLang="zh-HK" dirty="0"/>
                  <a:t>.</a:t>
                </a:r>
              </a:p>
              <a:p>
                <a:pPr lvl="2"/>
                <a:endParaRPr lang="en-US" altLang="zh-HK" dirty="0" smtClean="0"/>
              </a:p>
              <a:p>
                <a:pPr lvl="2"/>
                <a:endParaRPr lang="en-US" altLang="zh-HK" dirty="0" smtClean="0"/>
              </a:p>
              <a:p>
                <a:pPr lvl="2"/>
                <a:endParaRPr lang="en-US" altLang="zh-HK" dirty="0" smtClean="0"/>
              </a:p>
              <a:p>
                <a:pPr lvl="1"/>
                <a:endParaRPr lang="en-US" altLang="zh-HK" dirty="0"/>
              </a:p>
              <a:p>
                <a:pPr lvl="1"/>
                <a:endParaRPr lang="en-US" altLang="zh-HK" dirty="0" smtClean="0"/>
              </a:p>
              <a:p>
                <a:pPr lvl="1"/>
                <a:endParaRPr lang="en-US" altLang="zh-HK" dirty="0" smtClean="0"/>
              </a:p>
              <a:p>
                <a:pPr lvl="1"/>
                <a:endParaRPr lang="en-US" altLang="zh-HK" dirty="0" smtClean="0"/>
              </a:p>
              <a:p>
                <a:endParaRPr lang="zh-HK" altLang="en-US" dirty="0" smtClean="0"/>
              </a:p>
            </p:txBody>
          </p:sp>
        </mc:Choice>
        <mc:Fallback>
          <p:sp>
            <p:nvSpPr>
              <p:cNvPr id="8195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  <a:blipFill rotWithShape="0">
                <a:blip r:embed="rId2"/>
                <a:stretch>
                  <a:fillRect l="-549" t="-8075" r="-1490" b="-3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051D6D-1E2B-4007-B65C-59A83EFB7D59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kumimoji="0" lang="en-US" altLang="zh-TW" sz="140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AutoShape 31"/>
              <p:cNvSpPr>
                <a:spLocks noChangeArrowheads="1"/>
              </p:cNvSpPr>
              <p:nvPr/>
            </p:nvSpPr>
            <p:spPr bwMode="auto">
              <a:xfrm>
                <a:off x="3358071" y="2276872"/>
                <a:ext cx="4886338" cy="1051247"/>
              </a:xfrm>
              <a:prstGeom prst="wedgeRoundRectCallout">
                <a:avLst>
                  <a:gd name="adj1" fmla="val -35409"/>
                  <a:gd name="adj2" fmla="val 69133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HK" sz="1800" b="1" dirty="0" smtClean="0">
                    <a:solidFill>
                      <a:schemeClr val="tx2"/>
                    </a:solidFill>
                  </a:rPr>
                  <a:t>Given </a:t>
                </a:r>
                <a:r>
                  <a:rPr lang="en-US" altLang="zh-HK" sz="1800" b="1" dirty="0">
                    <a:solidFill>
                      <a:schemeClr val="tx2"/>
                    </a:solidFill>
                  </a:rPr>
                  <a:t>two nodes O and O’, the geodesic 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(O, O’) between O and O’ is defined to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𝑂</m:t>
                        </m:r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altLang="zh-HK" sz="1800" b="1" dirty="0" smtClean="0">
                    <a:solidFill>
                      <a:schemeClr val="tx2"/>
                    </a:solidFill>
                  </a:rPr>
                  <a:t>).</a:t>
                </a:r>
                <a:endParaRPr lang="en-US" altLang="zh-TW" sz="1800" b="1" dirty="0" smtClean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5" name="AutoShap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8071" y="2276872"/>
                <a:ext cx="4886338" cy="1051247"/>
              </a:xfrm>
              <a:prstGeom prst="wedgeRoundRectCallout">
                <a:avLst>
                  <a:gd name="adj1" fmla="val -35409"/>
                  <a:gd name="adj2" fmla="val 69133"/>
                  <a:gd name="adj3" fmla="val 16667"/>
                </a:avLst>
              </a:prstGeom>
              <a:blipFill rotWithShape="0">
                <a:blip r:embed="rId3"/>
                <a:stretch>
                  <a:fillRect r="-24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55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2</a:t>
            </a:r>
            <a:r>
              <a:rPr lang="en-US" altLang="zh-HK" dirty="0" smtClean="0"/>
              <a:t>. </a:t>
            </a:r>
            <a:r>
              <a:rPr lang="en-US" altLang="zh-HK" dirty="0"/>
              <a:t>Proposed </a:t>
            </a:r>
            <a:r>
              <a:rPr lang="en-US" altLang="zh-HK" dirty="0" smtClean="0"/>
              <a:t>Oracle</a:t>
            </a:r>
            <a:endParaRPr lang="zh-HK" alt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5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</p:spPr>
            <p:txBody>
              <a:bodyPr/>
              <a:lstStyle/>
              <a:p>
                <a:r>
                  <a:rPr lang="en-US" altLang="zh-HK" dirty="0" smtClean="0"/>
                  <a:t>Component 1 – Compressed Partition Tree</a:t>
                </a:r>
              </a:p>
              <a:p>
                <a:pPr lvl="1"/>
                <a:r>
                  <a:rPr lang="en-US" altLang="zh-HK" dirty="0" smtClean="0"/>
                  <a:t>Features </a:t>
                </a:r>
                <a:r>
                  <a:rPr lang="en-US" altLang="zh-HK" dirty="0" smtClean="0"/>
                  <a:t>of a Node in Partition Tree</a:t>
                </a:r>
              </a:p>
              <a:p>
                <a:pPr lvl="2"/>
                <a:r>
                  <a:rPr lang="en-US" altLang="zh-HK" dirty="0" smtClean="0"/>
                  <a:t>For each internal node O, the center of each child of O must be in </a:t>
                </a:r>
                <a:r>
                  <a:rPr lang="en-US" altLang="zh-HK" dirty="0"/>
                  <a:t>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i="0">
                            <a:latin typeface="Cambria Math" charset="0"/>
                            <a:ea typeface="Times" charset="0"/>
                            <a:cs typeface="Times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i="0">
                            <a:latin typeface="Cambria Math" charset="0"/>
                            <a:ea typeface="Times" charset="0"/>
                            <a:cs typeface="Times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en-US" altLang="zh-HK" dirty="0">
                    <a:latin typeface="Times" charset="0"/>
                    <a:ea typeface="Times" charset="0"/>
                    <a:cs typeface="Times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i="0">
                            <a:latin typeface="Cambria Math" charset="0"/>
                            <a:ea typeface="Times" charset="0"/>
                            <a:cs typeface="Times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i="0">
                            <a:latin typeface="Cambria Math" charset="0"/>
                            <a:ea typeface="Times" charset="0"/>
                            <a:cs typeface="Times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en-US" altLang="zh-HK" dirty="0" smtClean="0"/>
                  <a:t>) and the radius of each child of O </a:t>
                </a:r>
                <a:r>
                  <a:rPr lang="en-US" altLang="zh-HK" dirty="0"/>
                  <a:t>is </a:t>
                </a:r>
                <a:r>
                  <a:rPr lang="en-US" altLang="zh-HK" dirty="0" smtClean="0"/>
                  <a:t>0.5</a:t>
                </a:r>
                <a14:m>
                  <m:oMath xmlns:m="http://schemas.openxmlformats.org/officeDocument/2006/math">
                    <m:r>
                      <a:rPr lang="en-US" altLang="zh-HK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altLang="zh-HK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r>
                      <a:rPr lang="en-US" altLang="zh-HK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sSub>
                      <m:sSubPr>
                        <m:ctrlPr>
                          <a:rPr lang="en-US" altLang="zh-HK" i="1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i="0">
                            <a:latin typeface="Cambria Math" charset="0"/>
                            <a:ea typeface="Times" charset="0"/>
                            <a:cs typeface="Times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i="0">
                            <a:latin typeface="Cambria Math" charset="0"/>
                            <a:ea typeface="Times" charset="0"/>
                            <a:cs typeface="Times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en-US" altLang="zh-HK" dirty="0" smtClean="0"/>
                  <a:t>. </a:t>
                </a:r>
              </a:p>
              <a:p>
                <a:pPr lvl="2"/>
                <a:endParaRPr lang="en-US" altLang="zh-HK" dirty="0" smtClean="0"/>
              </a:p>
              <a:p>
                <a:pPr lvl="2"/>
                <a:endParaRPr lang="en-US" altLang="zh-HK" dirty="0" smtClean="0"/>
              </a:p>
              <a:p>
                <a:pPr lvl="1"/>
                <a:endParaRPr lang="en-US" altLang="zh-HK" dirty="0"/>
              </a:p>
              <a:p>
                <a:pPr lvl="1"/>
                <a:endParaRPr lang="en-US" altLang="zh-HK" dirty="0" smtClean="0"/>
              </a:p>
              <a:p>
                <a:pPr lvl="1"/>
                <a:endParaRPr lang="en-US" altLang="zh-HK" dirty="0" smtClean="0"/>
              </a:p>
              <a:p>
                <a:pPr lvl="1"/>
                <a:endParaRPr lang="en-US" altLang="zh-HK" dirty="0" smtClean="0"/>
              </a:p>
              <a:p>
                <a:endParaRPr lang="zh-HK" altLang="en-US" dirty="0" smtClean="0"/>
              </a:p>
            </p:txBody>
          </p:sp>
        </mc:Choice>
        <mc:Fallback>
          <p:sp>
            <p:nvSpPr>
              <p:cNvPr id="8195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  <a:blipFill rotWithShape="0">
                <a:blip r:embed="rId2"/>
                <a:stretch>
                  <a:fillRect l="-549" t="-8075" b="-24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051D6D-1E2B-4007-B65C-59A83EFB7D59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kumimoji="0" lang="en-US" altLang="zh-TW" sz="140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AutoShape 31"/>
              <p:cNvSpPr>
                <a:spLocks noChangeArrowheads="1"/>
              </p:cNvSpPr>
              <p:nvPr/>
            </p:nvSpPr>
            <p:spPr bwMode="auto">
              <a:xfrm>
                <a:off x="1182688" y="5029863"/>
                <a:ext cx="7133728" cy="775401"/>
              </a:xfrm>
              <a:prstGeom prst="wedgeRoundRectCallout">
                <a:avLst>
                  <a:gd name="adj1" fmla="val -5552"/>
                  <a:gd name="adj2" fmla="val -63070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HK" sz="1800" b="1" dirty="0" smtClean="0">
                    <a:solidFill>
                      <a:schemeClr val="tx2"/>
                    </a:solidFill>
                  </a:rPr>
                  <a:t>Thus</a:t>
                </a:r>
                <a:r>
                  <a:rPr lang="en-US" altLang="zh-HK" sz="1800" b="1" dirty="0">
                    <a:solidFill>
                      <a:schemeClr val="tx2"/>
                    </a:solidFill>
                  </a:rPr>
                  <a:t>, all nodes in the same layer have the same radius.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(=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altLang="zh-HK" sz="1800" b="1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HK" sz="1800" b="1" i="1" dirty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HK" sz="1800" b="1" dirty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HK" sz="1800" b="1" dirty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bg-BG" altLang="zh-HK" sz="1800" b="1" i="1" dirty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HK" sz="1800" b="1" dirty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HK" sz="1800" b="1" dirty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) denote the radius of Layer </a:t>
                </a:r>
                <a:r>
                  <a:rPr lang="en-US" altLang="zh-HK" sz="1800" b="1" dirty="0" err="1">
                    <a:solidFill>
                      <a:schemeClr val="tx2"/>
                    </a:solidFill>
                  </a:rPr>
                  <a:t>i</a:t>
                </a:r>
                <a:r>
                  <a:rPr lang="en-US" altLang="zh-HK" sz="1800" b="1" dirty="0">
                    <a:solidFill>
                      <a:schemeClr val="tx2"/>
                    </a:solidFill>
                  </a:rPr>
                  <a:t>, where </a:t>
                </a:r>
                <a:r>
                  <a:rPr lang="en-US" altLang="zh-HK" sz="1800" b="1" dirty="0" err="1">
                    <a:solidFill>
                      <a:schemeClr val="tx2"/>
                    </a:solidFill>
                  </a:rPr>
                  <a:t>i</a:t>
                </a:r>
                <a:r>
                  <a:rPr lang="en-US" altLang="zh-HK" sz="1800" b="1" dirty="0">
                    <a:solidFill>
                      <a:schemeClr val="tx2"/>
                    </a:solidFill>
                  </a:rPr>
                  <a:t> is an integer. </a:t>
                </a:r>
                <a:endParaRPr lang="en-US" altLang="zh-HK" sz="1800" b="1" dirty="0" smtClean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5" name="AutoShap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2688" y="5029863"/>
                <a:ext cx="7133728" cy="775401"/>
              </a:xfrm>
              <a:prstGeom prst="wedgeRoundRectCallout">
                <a:avLst>
                  <a:gd name="adj1" fmla="val -5552"/>
                  <a:gd name="adj2" fmla="val -63070"/>
                  <a:gd name="adj3" fmla="val 16667"/>
                </a:avLst>
              </a:prstGeom>
              <a:blipFill rotWithShape="0">
                <a:blip r:embed="rId3"/>
                <a:stretch>
                  <a:fillRect l="-85" b="-205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423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2</a:t>
            </a:r>
            <a:r>
              <a:rPr lang="en-US" altLang="zh-HK" dirty="0" smtClean="0"/>
              <a:t>. </a:t>
            </a:r>
            <a:r>
              <a:rPr lang="en-US" altLang="zh-HK" dirty="0"/>
              <a:t>Proposed </a:t>
            </a:r>
            <a:r>
              <a:rPr lang="en-US" altLang="zh-HK" dirty="0" smtClean="0"/>
              <a:t>Oracle</a:t>
            </a:r>
            <a:endParaRPr lang="zh-HK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</p:spPr>
            <p:txBody>
              <a:bodyPr/>
              <a:lstStyle/>
              <a:p>
                <a:r>
                  <a:rPr lang="en-US" altLang="zh-HK" dirty="0" smtClean="0"/>
                  <a:t>Component 1 – Compressed Partition Tree</a:t>
                </a:r>
              </a:p>
              <a:p>
                <a:pPr lvl="1"/>
                <a:r>
                  <a:rPr lang="en-US" altLang="zh-HK" dirty="0" smtClean="0"/>
                  <a:t>Four Features of A Node</a:t>
                </a:r>
              </a:p>
              <a:p>
                <a:pPr lvl="2"/>
                <a:r>
                  <a:rPr lang="en-US" altLang="zh-HK" dirty="0" smtClean="0"/>
                  <a:t>For each internal node O, the center of each child of O must be in </a:t>
                </a:r>
                <a:r>
                  <a:rPr lang="en-US" altLang="zh-HK" dirty="0"/>
                  <a:t>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altLang="zh-HK" i="1">
                            <a:latin typeface="Cambria Math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altLang="zh-H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altLang="zh-HK" i="1">
                            <a:latin typeface="Cambria Math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altLang="zh-HK" dirty="0" smtClean="0"/>
                  <a:t>) and the radius of each child of O </a:t>
                </a:r>
                <a:r>
                  <a:rPr lang="en-US" altLang="zh-HK" dirty="0"/>
                  <a:t>is </a:t>
                </a:r>
                <a:r>
                  <a:rPr lang="en-US" altLang="zh-HK" dirty="0" smtClean="0"/>
                  <a:t>0.5</a:t>
                </a:r>
                <a14:m>
                  <m:oMath xmlns:m="http://schemas.openxmlformats.org/officeDocument/2006/math">
                    <m:r>
                      <a:rPr lang="en-US" altLang="zh-HK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altLang="zh-HK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r>
                      <a:rPr lang="en-US" altLang="zh-HK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sSub>
                      <m:sSubPr>
                        <m:ctrlPr>
                          <a:rPr lang="en-US" altLang="zh-HK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altLang="zh-HK" i="1">
                            <a:latin typeface="Cambria Math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altLang="zh-HK" dirty="0" smtClean="0"/>
                  <a:t>. </a:t>
                </a:r>
              </a:p>
              <a:p>
                <a:pPr lvl="2"/>
                <a:r>
                  <a:rPr lang="en-US" altLang="zh-CN" dirty="0" smtClean="0"/>
                  <a:t>The representative set of a node O is defined to be the centers of all leaf nodes in the subtree rooted at O.</a:t>
                </a:r>
                <a:endParaRPr lang="en-US" altLang="zh-HK" dirty="0" smtClean="0"/>
              </a:p>
              <a:p>
                <a:pPr lvl="2"/>
                <a:endParaRPr lang="en-US" altLang="zh-HK" dirty="0" smtClean="0"/>
              </a:p>
              <a:p>
                <a:pPr lvl="2"/>
                <a:endParaRPr lang="en-US" altLang="zh-HK" dirty="0" smtClean="0"/>
              </a:p>
              <a:p>
                <a:pPr lvl="1"/>
                <a:endParaRPr lang="en-US" altLang="zh-HK" dirty="0"/>
              </a:p>
              <a:p>
                <a:pPr lvl="1"/>
                <a:endParaRPr lang="en-US" altLang="zh-HK" dirty="0" smtClean="0"/>
              </a:p>
              <a:p>
                <a:pPr lvl="1"/>
                <a:endParaRPr lang="en-US" altLang="zh-HK" dirty="0" smtClean="0"/>
              </a:p>
              <a:p>
                <a:pPr lvl="1"/>
                <a:endParaRPr lang="en-US" altLang="zh-HK" dirty="0" smtClean="0"/>
              </a:p>
              <a:p>
                <a:endParaRPr lang="zh-HK" altLang="en-US" dirty="0" smtClean="0"/>
              </a:p>
            </p:txBody>
          </p:sp>
        </mc:Choice>
        <mc:Fallback xmlns="">
          <p:sp>
            <p:nvSpPr>
              <p:cNvPr id="8195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  <a:blipFill rotWithShape="0">
                <a:blip r:embed="rId2"/>
                <a:stretch>
                  <a:fillRect l="-549" t="-8075" b="-313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051D6D-1E2B-4007-B65C-59A83EFB7D59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kumimoji="0" lang="en-US" altLang="zh-TW" sz="140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25316"/>
            <a:ext cx="4924789" cy="289597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38" y="2743448"/>
            <a:ext cx="3852942" cy="326846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59132" y="4617152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87744" y="4617152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91563" y="4617152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81912" y="4617152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99912" y="4589552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91680" y="3933056"/>
            <a:ext cx="180000" cy="180000"/>
          </a:xfrm>
          <a:prstGeom prst="ellipse">
            <a:avLst/>
          </a:prstGeom>
          <a:solidFill>
            <a:srgbClr val="333294"/>
          </a:solidFill>
          <a:ln>
            <a:solidFill>
              <a:srgbClr val="313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87453" y="3933056"/>
            <a:ext cx="180000" cy="180000"/>
          </a:xfrm>
          <a:prstGeom prst="ellipse">
            <a:avLst/>
          </a:prstGeom>
          <a:solidFill>
            <a:srgbClr val="333294"/>
          </a:solidFill>
          <a:ln>
            <a:solidFill>
              <a:srgbClr val="313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51840" y="3933056"/>
            <a:ext cx="180000" cy="180000"/>
          </a:xfrm>
          <a:prstGeom prst="ellipse">
            <a:avLst/>
          </a:prstGeom>
          <a:solidFill>
            <a:srgbClr val="333294"/>
          </a:solidFill>
          <a:ln>
            <a:solidFill>
              <a:srgbClr val="313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303768" y="321297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2</a:t>
            </a:r>
            <a:r>
              <a:rPr lang="en-US" altLang="zh-HK" dirty="0" smtClean="0"/>
              <a:t>. </a:t>
            </a:r>
            <a:r>
              <a:rPr lang="en-US" altLang="zh-HK" dirty="0"/>
              <a:t>Proposed </a:t>
            </a:r>
            <a:r>
              <a:rPr lang="en-US" altLang="zh-HK" dirty="0" smtClean="0"/>
              <a:t>Oracle</a:t>
            </a:r>
            <a:endParaRPr lang="zh-HK" alt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5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</p:spPr>
            <p:txBody>
              <a:bodyPr/>
              <a:lstStyle/>
              <a:p>
                <a:r>
                  <a:rPr lang="en-US" altLang="zh-HK" dirty="0" smtClean="0"/>
                  <a:t>Component 1 – Compressed Partition Tree</a:t>
                </a:r>
              </a:p>
              <a:p>
                <a:pPr lvl="1"/>
                <a:r>
                  <a:rPr lang="en-US" altLang="zh-HK" dirty="0" smtClean="0"/>
                  <a:t>Properties of a Layer in Partition Tree</a:t>
                </a:r>
              </a:p>
              <a:p>
                <a:pPr lvl="2"/>
                <a:r>
                  <a:rPr lang="en-US" altLang="zh-CN" dirty="0" smtClean="0"/>
                  <a:t>For any two nodes in Layer </a:t>
                </a:r>
                <a:r>
                  <a:rPr lang="en-US" altLang="zh-CN" dirty="0" err="1" smtClean="0"/>
                  <a:t>i</a:t>
                </a:r>
                <a:r>
                  <a:rPr lang="en-US" altLang="zh-CN" dirty="0" smtClean="0"/>
                  <a:t>, their geodesic distance is at least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altLang="zh-CN" dirty="0" smtClean="0"/>
                  <a:t>.</a:t>
                </a:r>
              </a:p>
              <a:p>
                <a:pPr lvl="2"/>
                <a:r>
                  <a:rPr lang="en-US" altLang="zh-HK" dirty="0" smtClean="0"/>
                  <a:t>The union of the corresponding disks of all nodes in each layer covers all POIs in P.</a:t>
                </a:r>
              </a:p>
              <a:p>
                <a:pPr lvl="2"/>
                <a:endParaRPr lang="en-US" altLang="zh-HK" dirty="0" smtClean="0"/>
              </a:p>
              <a:p>
                <a:pPr lvl="2"/>
                <a:endParaRPr lang="en-US" altLang="zh-HK" dirty="0" smtClean="0"/>
              </a:p>
              <a:p>
                <a:pPr lvl="1"/>
                <a:endParaRPr lang="en-US" altLang="zh-HK" dirty="0"/>
              </a:p>
              <a:p>
                <a:pPr lvl="1"/>
                <a:endParaRPr lang="en-US" altLang="zh-HK" dirty="0" smtClean="0"/>
              </a:p>
              <a:p>
                <a:pPr lvl="1"/>
                <a:endParaRPr lang="en-US" altLang="zh-HK" dirty="0" smtClean="0"/>
              </a:p>
              <a:p>
                <a:pPr lvl="1"/>
                <a:endParaRPr lang="en-US" altLang="zh-HK" dirty="0" smtClean="0"/>
              </a:p>
              <a:p>
                <a:endParaRPr lang="zh-HK" altLang="en-US" dirty="0" smtClean="0"/>
              </a:p>
            </p:txBody>
          </p:sp>
        </mc:Choice>
        <mc:Fallback>
          <p:sp>
            <p:nvSpPr>
              <p:cNvPr id="8195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  <a:blipFill rotWithShape="0">
                <a:blip r:embed="rId2"/>
                <a:stretch>
                  <a:fillRect l="-549" t="-8075" b="-2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051D6D-1E2B-4007-B65C-59A83EFB7D59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kumimoji="0" lang="en-US" altLang="zh-TW" sz="1400" smtClean="0"/>
          </a:p>
        </p:txBody>
      </p:sp>
    </p:spTree>
    <p:extLst>
      <p:ext uri="{BB962C8B-B14F-4D97-AF65-F5344CB8AC3E}">
        <p14:creationId xmlns:p14="http://schemas.microsoft.com/office/powerpoint/2010/main" val="76900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2</a:t>
            </a:r>
            <a:r>
              <a:rPr lang="en-US" altLang="zh-HK" dirty="0" smtClean="0"/>
              <a:t>. </a:t>
            </a:r>
            <a:r>
              <a:rPr lang="en-US" altLang="zh-HK" dirty="0"/>
              <a:t>Proposed </a:t>
            </a:r>
            <a:r>
              <a:rPr lang="en-US" altLang="zh-HK" dirty="0" smtClean="0"/>
              <a:t>Oracle</a:t>
            </a:r>
            <a:endParaRPr lang="zh-HK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</p:spPr>
            <p:txBody>
              <a:bodyPr/>
              <a:lstStyle/>
              <a:p>
                <a:r>
                  <a:rPr lang="en-US" altLang="zh-HK" dirty="0" smtClean="0"/>
                  <a:t>Component 1 – Compressed </a:t>
                </a:r>
                <a:r>
                  <a:rPr lang="en-US" altLang="zh-HK" dirty="0"/>
                  <a:t>Partition </a:t>
                </a:r>
                <a:r>
                  <a:rPr lang="en-US" altLang="zh-HK" dirty="0" smtClean="0"/>
                  <a:t>Tree</a:t>
                </a:r>
              </a:p>
              <a:p>
                <a:pPr lvl="1"/>
                <a:r>
                  <a:rPr lang="en-US" altLang="zh-HK" dirty="0" smtClean="0"/>
                  <a:t>Build Compressed Partition Tree</a:t>
                </a:r>
              </a:p>
              <a:p>
                <a:pPr lvl="2"/>
                <a:r>
                  <a:rPr lang="en-US" altLang="zh-HK" dirty="0" smtClean="0"/>
                  <a:t>For each node O with one child in Partition Tree:</a:t>
                </a:r>
              </a:p>
              <a:p>
                <a:pPr lvl="3"/>
                <a:r>
                  <a:rPr lang="en-US" altLang="zh-HK" dirty="0" smtClean="0"/>
                  <a:t>Break the Parent-Child relationship between O and Child(O) and remove O.</a:t>
                </a:r>
              </a:p>
              <a:p>
                <a:pPr lvl="3"/>
                <a:r>
                  <a:rPr lang="en-US" altLang="zh-HK" dirty="0" smtClean="0"/>
                  <a:t>Assign Parent(O) to be the parent of Child(O).</a:t>
                </a:r>
              </a:p>
              <a:p>
                <a:pPr lvl="2"/>
                <a:r>
                  <a:rPr lang="en-US" altLang="zh-HK" dirty="0" smtClean="0"/>
                  <a:t>For each leaf node O in Partition Tree, assign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b="0" i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b="0" i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en-US" altLang="zh-HK" dirty="0" smtClean="0"/>
                  <a:t> to be 0. </a:t>
                </a:r>
              </a:p>
              <a:p>
                <a:pPr lvl="2"/>
                <a:endParaRPr lang="en-US" altLang="zh-HK" dirty="0" smtClean="0"/>
              </a:p>
              <a:p>
                <a:pPr lvl="1"/>
                <a:endParaRPr lang="en-US" altLang="zh-HK" dirty="0"/>
              </a:p>
              <a:p>
                <a:pPr lvl="1"/>
                <a:endParaRPr lang="en-US" altLang="zh-HK" dirty="0" smtClean="0"/>
              </a:p>
              <a:p>
                <a:pPr lvl="1"/>
                <a:endParaRPr lang="en-US" altLang="zh-HK" dirty="0" smtClean="0"/>
              </a:p>
              <a:p>
                <a:pPr lvl="1"/>
                <a:endParaRPr lang="en-US" altLang="zh-HK" dirty="0" smtClean="0"/>
              </a:p>
              <a:p>
                <a:endParaRPr lang="zh-HK" altLang="en-US" dirty="0" smtClean="0"/>
              </a:p>
            </p:txBody>
          </p:sp>
        </mc:Choice>
        <mc:Fallback xmlns="">
          <p:sp>
            <p:nvSpPr>
              <p:cNvPr id="8195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  <a:blipFill rotWithShape="0">
                <a:blip r:embed="rId2"/>
                <a:stretch>
                  <a:fillRect l="-549" t="-8075" b="-344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051D6D-1E2B-4007-B65C-59A83EFB7D59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kumimoji="0" lang="en-US" altLang="zh-TW" sz="1400" dirty="0" smtClean="0"/>
          </a:p>
        </p:txBody>
      </p:sp>
      <p:sp>
        <p:nvSpPr>
          <p:cNvPr id="5" name="AutoShape 31"/>
          <p:cNvSpPr>
            <a:spLocks noChangeArrowheads="1"/>
          </p:cNvSpPr>
          <p:nvPr/>
        </p:nvSpPr>
        <p:spPr bwMode="auto">
          <a:xfrm>
            <a:off x="3059832" y="2780928"/>
            <a:ext cx="5580063" cy="763215"/>
          </a:xfrm>
          <a:prstGeom prst="wedgeRoundRectCallout">
            <a:avLst>
              <a:gd name="adj1" fmla="val -35409"/>
              <a:gd name="adj2" fmla="val 6913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800" b="1" dirty="0" smtClean="0">
                <a:solidFill>
                  <a:schemeClr val="tx2"/>
                </a:solidFill>
              </a:rPr>
              <a:t>Let Parent(O) denote </a:t>
            </a:r>
            <a:r>
              <a:rPr lang="en-US" altLang="zh-HK" sz="1800" b="1" dirty="0">
                <a:solidFill>
                  <a:schemeClr val="tx2"/>
                </a:solidFill>
              </a:rPr>
              <a:t>its parent</a:t>
            </a:r>
            <a:r>
              <a:rPr lang="en-US" altLang="zh-HK" sz="1800" b="1" dirty="0" smtClean="0">
                <a:solidFill>
                  <a:schemeClr val="tx2"/>
                </a:solidFill>
              </a:rPr>
              <a:t> </a:t>
            </a:r>
            <a:r>
              <a:rPr lang="en-US" altLang="zh-HK" sz="1800" b="1" dirty="0">
                <a:solidFill>
                  <a:schemeClr val="tx2"/>
                </a:solidFill>
              </a:rPr>
              <a:t>and Child(O</a:t>
            </a:r>
            <a:r>
              <a:rPr lang="en-US" altLang="zh-HK" sz="1800" b="1" dirty="0" smtClean="0">
                <a:solidFill>
                  <a:schemeClr val="tx2"/>
                </a:solidFill>
              </a:rPr>
              <a:t>) denote its child. </a:t>
            </a:r>
            <a:endParaRPr lang="en-US" altLang="zh-HK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37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2</a:t>
            </a:r>
            <a:r>
              <a:rPr lang="en-US" altLang="zh-HK" dirty="0" smtClean="0"/>
              <a:t>. </a:t>
            </a:r>
            <a:r>
              <a:rPr lang="en-US" altLang="zh-HK" dirty="0"/>
              <a:t>Proposed </a:t>
            </a:r>
            <a:r>
              <a:rPr lang="en-US" altLang="zh-HK" dirty="0" smtClean="0"/>
              <a:t>Oracle</a:t>
            </a:r>
            <a:endParaRPr lang="zh-HK" alt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5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</p:spPr>
            <p:txBody>
              <a:bodyPr/>
              <a:lstStyle/>
              <a:p>
                <a:r>
                  <a:rPr lang="en-US" altLang="zh-HK" dirty="0" smtClean="0"/>
                  <a:t>Component 1 – Compressed Partition Tree</a:t>
                </a:r>
              </a:p>
              <a:p>
                <a:pPr lvl="1"/>
                <a:r>
                  <a:rPr lang="en-US" altLang="zh-HK" dirty="0" smtClean="0"/>
                  <a:t>h – height of Compressed Partition Tree</a:t>
                </a:r>
                <a:endParaRPr lang="en-US" altLang="zh-HK" dirty="0" smtClean="0"/>
              </a:p>
              <a:p>
                <a:pPr lvl="2"/>
                <a:r>
                  <a:rPr lang="en-US" altLang="zh-HK" dirty="0" smtClean="0"/>
                  <a:t>h </a:t>
                </a:r>
                <a14:m>
                  <m:oMath xmlns:m="http://schemas.openxmlformats.org/officeDocument/2006/math">
                    <m:r>
                      <a:rPr lang="en-US" altLang="zh-HK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altLang="zh-HK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func>
                      <m:funcPr>
                        <m:ctrlPr>
                          <a:rPr lang="en-US" altLang="zh-HK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bg-BG" altLang="zh-HK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HK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0" i="1" smtClean="0">
                                    <a:latin typeface="Cambria Math" charset="0"/>
                                  </a:rPr>
                                  <m:t>𝑚𝑎𝑥</m:t>
                                </m:r>
                              </m:e>
                              <m:sub>
                                <m:r>
                                  <a:rPr lang="en-US" altLang="zh-HK" b="0" i="1" smtClean="0">
                                    <a:latin typeface="Cambria Math" charset="0"/>
                                  </a:rPr>
                                  <m:t>𝑝</m:t>
                                </m:r>
                                <m:r>
                                  <a:rPr lang="en-US" altLang="zh-HK" b="0" i="1" smtClean="0"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altLang="zh-HK" b="0" i="1" smtClean="0">
                                    <a:latin typeface="Cambria Math" charset="0"/>
                                  </a:rPr>
                                  <m:t>𝑞</m:t>
                                </m:r>
                                <m:r>
                                  <a:rPr lang="en-US" altLang="zh-HK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∈</m:t>
                                </m:r>
                                <m:r>
                                  <a:rPr lang="en-US" altLang="zh-HK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𝑃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HK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0" i="1" smtClean="0">
                                    <a:latin typeface="Cambria Math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HK" b="0" i="1" smtClean="0">
                                    <a:latin typeface="Cambria Math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altLang="zh-HK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altLang="zh-HK" b="0" i="1" smtClean="0">
                                <a:latin typeface="Cambria Math" charset="0"/>
                              </a:rPr>
                              <m:t>𝑝</m:t>
                            </m:r>
                            <m:r>
                              <a:rPr lang="en-US" altLang="zh-HK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altLang="zh-HK" b="0" i="1" smtClean="0">
                                <a:latin typeface="Cambria Math" charset="0"/>
                              </a:rPr>
                              <m:t>𝑞</m:t>
                            </m:r>
                            <m:r>
                              <a:rPr lang="en-US" altLang="zh-HK" b="0" i="1" smtClean="0">
                                <a:latin typeface="Cambria Math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HK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>
                                    <a:latin typeface="Cambria Math" charset="0"/>
                                  </a:rPr>
                                  <m:t>𝑚</m:t>
                                </m:r>
                                <m:r>
                                  <a:rPr lang="en-US" altLang="zh-HK" b="0" i="1" smtClean="0">
                                    <a:latin typeface="Cambria Math" charset="0"/>
                                  </a:rPr>
                                  <m:t>𝑖𝑛</m:t>
                                </m:r>
                              </m:e>
                              <m:sub>
                                <m:r>
                                  <a:rPr lang="en-US" altLang="zh-HK" i="1">
                                    <a:latin typeface="Cambria Math" charset="0"/>
                                  </a:rPr>
                                  <m:t>𝑝</m:t>
                                </m:r>
                                <m:r>
                                  <a:rPr lang="en-US" altLang="zh-HK" i="1"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altLang="zh-HK" i="1">
                                    <a:latin typeface="Cambria Math" charset="0"/>
                                  </a:rPr>
                                  <m:t>𝑞</m:t>
                                </m:r>
                                <m:r>
                                  <a:rPr lang="en-US" altLang="zh-HK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∈</m:t>
                                </m:r>
                                <m:r>
                                  <a:rPr lang="en-US" altLang="zh-HK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𝑃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HK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>
                                    <a:latin typeface="Cambria Math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HK" i="1">
                                    <a:latin typeface="Cambria Math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altLang="zh-HK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altLang="zh-HK" i="1">
                                <a:latin typeface="Cambria Math" charset="0"/>
                              </a:rPr>
                              <m:t>𝑝</m:t>
                            </m:r>
                            <m:r>
                              <a:rPr lang="en-US" altLang="zh-HK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altLang="zh-HK" i="1">
                                <a:latin typeface="Cambria Math" charset="0"/>
                              </a:rPr>
                              <m:t>𝑞</m:t>
                            </m:r>
                            <m:r>
                              <a:rPr lang="en-US" altLang="zh-HK" i="1">
                                <a:latin typeface="Cambria Math" charset="0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zh-HK" dirty="0" smtClean="0"/>
                  <a:t>+1.</a:t>
                </a:r>
              </a:p>
              <a:p>
                <a:pPr lvl="2"/>
                <a:r>
                  <a:rPr lang="en-US" altLang="zh-HK" dirty="0" smtClean="0"/>
                  <a:t>Consider an extreme case.</a:t>
                </a:r>
              </a:p>
              <a:p>
                <a:pPr lvl="3"/>
                <a:r>
                  <a:rPr lang="en-US" altLang="zh-HK" dirty="0" smtClean="0"/>
                  <a:t>The maximum pairwise distance is the length of the equator (40,000km).</a:t>
                </a:r>
              </a:p>
              <a:p>
                <a:pPr lvl="3"/>
                <a:r>
                  <a:rPr lang="en-US" altLang="zh-HK" dirty="0" smtClean="0"/>
                  <a:t>The minimum pairwise distance is one nanometer.</a:t>
                </a:r>
              </a:p>
              <a:p>
                <a:pPr lvl="3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>
                            <a:latin typeface="Cambria Math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bg-BG" altLang="zh-HK" i="1"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HK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>
                                    <a:latin typeface="Cambria Math" charset="0"/>
                                  </a:rPr>
                                  <m:t>𝑚𝑎𝑥</m:t>
                                </m:r>
                              </m:e>
                              <m:sub>
                                <m:r>
                                  <a:rPr lang="en-US" altLang="zh-HK" i="1">
                                    <a:latin typeface="Cambria Math" charset="0"/>
                                  </a:rPr>
                                  <m:t>𝑝</m:t>
                                </m:r>
                                <m:r>
                                  <a:rPr lang="en-US" altLang="zh-HK" i="1"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altLang="zh-HK" i="1">
                                    <a:latin typeface="Cambria Math" charset="0"/>
                                  </a:rPr>
                                  <m:t>𝑞</m:t>
                                </m:r>
                                <m:r>
                                  <a:rPr lang="en-US" altLang="zh-HK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∈</m:t>
                                </m:r>
                                <m:r>
                                  <a:rPr lang="en-US" altLang="zh-HK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𝑃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HK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>
                                    <a:latin typeface="Cambria Math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HK" i="1">
                                    <a:latin typeface="Cambria Math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altLang="zh-HK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altLang="zh-HK" i="1">
                                <a:latin typeface="Cambria Math" charset="0"/>
                              </a:rPr>
                              <m:t>𝑝</m:t>
                            </m:r>
                            <m:r>
                              <a:rPr lang="en-US" altLang="zh-HK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altLang="zh-HK" i="1">
                                <a:latin typeface="Cambria Math" charset="0"/>
                              </a:rPr>
                              <m:t>𝑞</m:t>
                            </m:r>
                            <m:r>
                              <a:rPr lang="en-US" altLang="zh-HK" i="1">
                                <a:latin typeface="Cambria Math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HK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>
                                    <a:latin typeface="Cambria Math" charset="0"/>
                                  </a:rPr>
                                  <m:t>𝑚</m:t>
                                </m:r>
                                <m:r>
                                  <a:rPr lang="en-US" altLang="zh-HK" i="1">
                                    <a:latin typeface="Cambria Math" charset="0"/>
                                  </a:rPr>
                                  <m:t>𝑖𝑛</m:t>
                                </m:r>
                              </m:e>
                              <m:sub>
                                <m:r>
                                  <a:rPr lang="en-US" altLang="zh-HK" i="1">
                                    <a:latin typeface="Cambria Math" charset="0"/>
                                  </a:rPr>
                                  <m:t>𝑝</m:t>
                                </m:r>
                                <m:r>
                                  <a:rPr lang="en-US" altLang="zh-HK" i="1"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altLang="zh-HK" i="1">
                                    <a:latin typeface="Cambria Math" charset="0"/>
                                  </a:rPr>
                                  <m:t>𝑞</m:t>
                                </m:r>
                                <m:r>
                                  <a:rPr lang="en-US" altLang="zh-HK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∈</m:t>
                                </m:r>
                                <m:r>
                                  <a:rPr lang="en-US" altLang="zh-HK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𝑃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HK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>
                                    <a:latin typeface="Cambria Math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HK" i="1">
                                    <a:latin typeface="Cambria Math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altLang="zh-HK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altLang="zh-HK" i="1">
                                <a:latin typeface="Cambria Math" charset="0"/>
                              </a:rPr>
                              <m:t>𝑝</m:t>
                            </m:r>
                            <m:r>
                              <a:rPr lang="en-US" altLang="zh-HK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altLang="zh-HK" i="1">
                                <a:latin typeface="Cambria Math" charset="0"/>
                              </a:rPr>
                              <m:t>𝑞</m:t>
                            </m:r>
                            <m:r>
                              <a:rPr lang="en-US" altLang="zh-HK" i="1">
                                <a:latin typeface="Cambria Math" charset="0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zh-HK" dirty="0"/>
                  <a:t>+</a:t>
                </a:r>
                <a:r>
                  <a:rPr lang="en-US" altLang="zh-HK" dirty="0" smtClean="0"/>
                  <a:t>1 is less than 56.</a:t>
                </a:r>
                <a:endParaRPr lang="en-US" altLang="zh-HK" dirty="0"/>
              </a:p>
              <a:p>
                <a:pPr lvl="1"/>
                <a:endParaRPr lang="en-US" altLang="zh-HK" dirty="0"/>
              </a:p>
              <a:p>
                <a:pPr lvl="1"/>
                <a:endParaRPr lang="en-US" altLang="zh-HK" dirty="0" smtClean="0"/>
              </a:p>
              <a:p>
                <a:pPr lvl="1"/>
                <a:endParaRPr lang="en-US" altLang="zh-HK" dirty="0" smtClean="0"/>
              </a:p>
              <a:p>
                <a:pPr lvl="1"/>
                <a:endParaRPr lang="en-US" altLang="zh-HK" dirty="0" smtClean="0"/>
              </a:p>
              <a:p>
                <a:endParaRPr lang="zh-HK" altLang="en-US" dirty="0" smtClean="0"/>
              </a:p>
            </p:txBody>
          </p:sp>
        </mc:Choice>
        <mc:Fallback>
          <p:sp>
            <p:nvSpPr>
              <p:cNvPr id="8195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  <a:blipFill rotWithShape="0">
                <a:blip r:embed="rId2"/>
                <a:stretch>
                  <a:fillRect l="-549" t="-8075" b="-35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051D6D-1E2B-4007-B65C-59A83EFB7D59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kumimoji="0" lang="en-US" altLang="zh-TW" sz="1400" smtClean="0"/>
          </a:p>
        </p:txBody>
      </p:sp>
      <p:sp>
        <p:nvSpPr>
          <p:cNvPr id="27" name="AutoShape 31"/>
          <p:cNvSpPr>
            <a:spLocks noChangeArrowheads="1"/>
          </p:cNvSpPr>
          <p:nvPr/>
        </p:nvSpPr>
        <p:spPr bwMode="auto">
          <a:xfrm>
            <a:off x="23887" y="3717032"/>
            <a:ext cx="2088232" cy="432048"/>
          </a:xfrm>
          <a:prstGeom prst="wedgeRoundRectCallout">
            <a:avLst>
              <a:gd name="adj1" fmla="val 60278"/>
              <a:gd name="adj2" fmla="val -1790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lvl="1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HK" sz="1800" b="1" dirty="0" smtClean="0">
                <a:solidFill>
                  <a:schemeClr val="tx2"/>
                </a:solidFill>
              </a:rPr>
              <a:t>Proof is omitted.</a:t>
            </a:r>
            <a:endParaRPr lang="en-US" altLang="zh-HK" sz="18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</p:txBody>
      </p:sp>
      <p:sp>
        <p:nvSpPr>
          <p:cNvPr id="28" name="AutoShape 31"/>
          <p:cNvSpPr>
            <a:spLocks noChangeArrowheads="1"/>
          </p:cNvSpPr>
          <p:nvPr/>
        </p:nvSpPr>
        <p:spPr bwMode="auto">
          <a:xfrm>
            <a:off x="138572" y="5037832"/>
            <a:ext cx="1973547" cy="623416"/>
          </a:xfrm>
          <a:prstGeom prst="wedgeRoundRectCallout">
            <a:avLst>
              <a:gd name="adj1" fmla="val 60278"/>
              <a:gd name="adj2" fmla="val -1790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lvl="1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HK" sz="1800" b="1" dirty="0">
                <a:solidFill>
                  <a:schemeClr val="tx2"/>
                </a:solidFill>
              </a:rPr>
              <a:t>i.e., planet-scale distance</a:t>
            </a:r>
          </a:p>
        </p:txBody>
      </p:sp>
      <p:sp>
        <p:nvSpPr>
          <p:cNvPr id="29" name="AutoShape 31"/>
          <p:cNvSpPr>
            <a:spLocks noChangeArrowheads="1"/>
          </p:cNvSpPr>
          <p:nvPr/>
        </p:nvSpPr>
        <p:spPr bwMode="auto">
          <a:xfrm>
            <a:off x="395536" y="5976948"/>
            <a:ext cx="1951863" cy="727150"/>
          </a:xfrm>
          <a:prstGeom prst="wedgeRoundRectCallout">
            <a:avLst>
              <a:gd name="adj1" fmla="val 57329"/>
              <a:gd name="adj2" fmla="val -81894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lvl="1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HK" sz="1800" b="1" dirty="0">
                <a:solidFill>
                  <a:schemeClr val="tx2"/>
                </a:solidFill>
              </a:rPr>
              <a:t>i.e., cell-scale distance</a:t>
            </a:r>
          </a:p>
        </p:txBody>
      </p:sp>
      <p:sp>
        <p:nvSpPr>
          <p:cNvPr id="30" name="AutoShape 31"/>
          <p:cNvSpPr>
            <a:spLocks noChangeArrowheads="1"/>
          </p:cNvSpPr>
          <p:nvPr/>
        </p:nvSpPr>
        <p:spPr bwMode="auto">
          <a:xfrm>
            <a:off x="6451083" y="4116192"/>
            <a:ext cx="2520280" cy="623416"/>
          </a:xfrm>
          <a:prstGeom prst="wedgeRoundRectCallout">
            <a:avLst>
              <a:gd name="adj1" fmla="val -32310"/>
              <a:gd name="adj2" fmla="val 26009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lvl="1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HK" sz="1800" b="1" dirty="0" smtClean="0">
                <a:solidFill>
                  <a:schemeClr val="tx2"/>
                </a:solidFill>
              </a:rPr>
              <a:t>In </a:t>
            </a:r>
            <a:r>
              <a:rPr lang="en-US" altLang="zh-HK" sz="1800" b="1" smtClean="0">
                <a:solidFill>
                  <a:schemeClr val="tx2"/>
                </a:solidFill>
              </a:rPr>
              <a:t>our experiment, h is at most 30.</a:t>
            </a:r>
            <a:endParaRPr lang="en-US" altLang="zh-HK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91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1. Introduction</a:t>
            </a:r>
            <a:endParaRPr lang="zh-HK" altLang="en-US" smtClean="0"/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979487"/>
          </a:xfrm>
        </p:spPr>
        <p:txBody>
          <a:bodyPr/>
          <a:lstStyle/>
          <a:p>
            <a:r>
              <a:rPr lang="en-US" altLang="zh-HK" dirty="0" smtClean="0"/>
              <a:t>Terrain Surface and Geodesic Distance</a:t>
            </a:r>
          </a:p>
          <a:p>
            <a:pPr lvl="1"/>
            <a:r>
              <a:rPr lang="en-US" altLang="zh-HK" dirty="0" smtClean="0"/>
              <a:t>Application 1</a:t>
            </a:r>
            <a:r>
              <a:rPr lang="en-US" altLang="zh-HK" dirty="0"/>
              <a:t> –</a:t>
            </a:r>
            <a:r>
              <a:rPr lang="en-US" altLang="zh-HK" dirty="0" smtClean="0"/>
              <a:t> Geographical Information System (GIS)</a:t>
            </a:r>
          </a:p>
          <a:p>
            <a:pPr lvl="1"/>
            <a:r>
              <a:rPr lang="en-US" altLang="zh-HK" dirty="0" smtClean="0"/>
              <a:t>Application 2 – Computer Graphics and Vision</a:t>
            </a:r>
          </a:p>
          <a:p>
            <a:pPr lvl="1"/>
            <a:r>
              <a:rPr lang="en-US" altLang="zh-HK" dirty="0" smtClean="0"/>
              <a:t>Application 3 – Scientific Data 3D Modeling</a:t>
            </a:r>
          </a:p>
          <a:p>
            <a:pPr lvl="1"/>
            <a:r>
              <a:rPr lang="en-US" altLang="zh-HK" dirty="0" smtClean="0"/>
              <a:t>Application 4 – 3D Virtual Game</a:t>
            </a:r>
          </a:p>
          <a:p>
            <a:pPr lvl="1"/>
            <a:r>
              <a:rPr lang="en-US" altLang="zh-HK" dirty="0" smtClean="0"/>
              <a:t>Application 5 – Spatial Data Mining</a:t>
            </a:r>
          </a:p>
          <a:p>
            <a:endParaRPr lang="zh-HK" altLang="en-US" dirty="0" smtClean="0"/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7A04ED-4A15-4229-A0D2-7B21412F9C72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kumimoji="0" lang="en-US" altLang="zh-TW" sz="1400" smtClean="0"/>
          </a:p>
        </p:txBody>
      </p:sp>
    </p:spTree>
    <p:extLst>
      <p:ext uri="{BB962C8B-B14F-4D97-AF65-F5344CB8AC3E}">
        <p14:creationId xmlns:p14="http://schemas.microsoft.com/office/powerpoint/2010/main" val="119557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26688"/>
            <a:ext cx="3649793" cy="2406376"/>
          </a:xfrm>
          <a:prstGeom prst="rect">
            <a:avLst/>
          </a:prstGeom>
        </p:spPr>
      </p:pic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2</a:t>
            </a:r>
            <a:r>
              <a:rPr lang="en-US" altLang="zh-HK" dirty="0" smtClean="0"/>
              <a:t>. </a:t>
            </a:r>
            <a:r>
              <a:rPr lang="en-US" altLang="zh-HK" dirty="0"/>
              <a:t>Proposed </a:t>
            </a:r>
            <a:r>
              <a:rPr lang="en-US" altLang="zh-HK" dirty="0" smtClean="0"/>
              <a:t>Oracle</a:t>
            </a:r>
            <a:endParaRPr lang="zh-HK" altLang="en-US" dirty="0" smtClean="0"/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979487"/>
          </a:xfrm>
        </p:spPr>
        <p:txBody>
          <a:bodyPr/>
          <a:lstStyle/>
          <a:p>
            <a:r>
              <a:rPr lang="en-US" altLang="zh-HK" dirty="0" smtClean="0"/>
              <a:t>Query Processing</a:t>
            </a:r>
          </a:p>
          <a:p>
            <a:pPr lvl="1"/>
            <a:r>
              <a:rPr lang="en-US" altLang="zh-CN" dirty="0" smtClean="0"/>
              <a:t>How to find </a:t>
            </a:r>
            <a:r>
              <a:rPr lang="en-US" altLang="zh-CN" dirty="0" smtClean="0"/>
              <a:t>the node pair &lt;O, O</a:t>
            </a:r>
            <a:r>
              <a:rPr lang="en-US" altLang="zh-CN" dirty="0" smtClean="0"/>
              <a:t>’&gt;in S </a:t>
            </a:r>
            <a:r>
              <a:rPr lang="en-US" altLang="zh-CN" dirty="0" smtClean="0"/>
              <a:t>containing &lt;s, t</a:t>
            </a:r>
            <a:r>
              <a:rPr lang="en-US" altLang="zh-CN" dirty="0" smtClean="0"/>
              <a:t>&gt;?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Efficient </a:t>
            </a:r>
            <a:r>
              <a:rPr lang="en-US" altLang="zh-HK" dirty="0" smtClean="0"/>
              <a:t>method</a:t>
            </a:r>
          </a:p>
          <a:p>
            <a:pPr lvl="2"/>
            <a:r>
              <a:rPr lang="en-US" altLang="zh-HK" dirty="0" smtClean="0"/>
              <a:t>Try every possible </a:t>
            </a:r>
          </a:p>
          <a:p>
            <a:pPr marL="914400" lvl="2" indent="0">
              <a:buNone/>
            </a:pPr>
            <a:r>
              <a:rPr lang="en-US" altLang="zh-HK" dirty="0" smtClean="0"/>
              <a:t>node </a:t>
            </a:r>
            <a:r>
              <a:rPr lang="en-US" altLang="zh-HK" dirty="0" smtClean="0"/>
              <a:t>p</a:t>
            </a:r>
            <a:r>
              <a:rPr lang="en-US" altLang="zh-HK" dirty="0" smtClean="0"/>
              <a:t>air such that</a:t>
            </a:r>
          </a:p>
          <a:p>
            <a:pPr lvl="3"/>
            <a:r>
              <a:rPr lang="en-US" altLang="zh-HK" dirty="0" smtClean="0"/>
              <a:t> </a:t>
            </a:r>
            <a:r>
              <a:rPr lang="en-US" altLang="zh-HK" dirty="0" smtClean="0"/>
              <a:t>it </a:t>
            </a:r>
            <a:r>
              <a:rPr lang="en-US" altLang="zh-HK" dirty="0" smtClean="0"/>
              <a:t>contains &lt;s, t&gt;.</a:t>
            </a:r>
          </a:p>
          <a:p>
            <a:pPr lvl="3"/>
            <a:r>
              <a:rPr lang="en-US" altLang="zh-HK" dirty="0" smtClean="0"/>
              <a:t> it satisfies Layer </a:t>
            </a:r>
          </a:p>
          <a:p>
            <a:pPr marL="1371600" lvl="3" indent="0">
              <a:buNone/>
            </a:pPr>
            <a:r>
              <a:rPr lang="en-US" altLang="zh-HK" dirty="0"/>
              <a:t> </a:t>
            </a:r>
            <a:r>
              <a:rPr lang="en-US" altLang="zh-HK" dirty="0" smtClean="0"/>
              <a:t>   </a:t>
            </a:r>
            <a:r>
              <a:rPr lang="en-US" altLang="zh-HK" dirty="0" smtClean="0"/>
              <a:t>Property.</a:t>
            </a:r>
          </a:p>
          <a:p>
            <a:pPr marL="514350" lvl="1" indent="0">
              <a:buNone/>
            </a:pPr>
            <a:r>
              <a:rPr lang="en-US" altLang="zh-HK" dirty="0"/>
              <a:t>	</a:t>
            </a:r>
            <a:endParaRPr lang="en-US" altLang="zh-HK" dirty="0" smtClean="0"/>
          </a:p>
          <a:p>
            <a:pPr lvl="2"/>
            <a:endParaRPr lang="en-US" altLang="zh-HK" dirty="0" smtClean="0"/>
          </a:p>
          <a:p>
            <a:pPr lvl="2"/>
            <a:endParaRPr lang="en-US" altLang="zh-HK" dirty="0" smtClean="0"/>
          </a:p>
          <a:p>
            <a:pPr lvl="1"/>
            <a:endParaRPr lang="en-US" altLang="zh-HK" dirty="0"/>
          </a:p>
          <a:p>
            <a:pPr lvl="1"/>
            <a:endParaRPr lang="en-US" altLang="zh-HK" dirty="0" smtClean="0"/>
          </a:p>
          <a:p>
            <a:pPr lvl="1"/>
            <a:endParaRPr lang="en-US" altLang="zh-HK" dirty="0" smtClean="0"/>
          </a:p>
          <a:p>
            <a:pPr lvl="1"/>
            <a:endParaRPr lang="en-US" altLang="zh-HK" dirty="0" smtClean="0"/>
          </a:p>
          <a:p>
            <a:endParaRPr lang="zh-HK" altLang="en-US" dirty="0" smtClean="0"/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051D6D-1E2B-4007-B65C-59A83EFB7D59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kumimoji="0" lang="en-US" altLang="zh-TW" sz="140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AutoShape 31"/>
              <p:cNvSpPr>
                <a:spLocks noChangeArrowheads="1"/>
              </p:cNvSpPr>
              <p:nvPr/>
            </p:nvSpPr>
            <p:spPr bwMode="auto">
              <a:xfrm>
                <a:off x="144016" y="3899344"/>
                <a:ext cx="1763688" cy="2914031"/>
              </a:xfrm>
              <a:prstGeom prst="wedgeRoundRectCallout">
                <a:avLst>
                  <a:gd name="adj1" fmla="val 59227"/>
                  <a:gd name="adj2" fmla="val -25345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0" lvl="1" indent="0" eaLnBrk="1" hangingPunct="1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CN" sz="1800" b="1" dirty="0" smtClean="0">
                    <a:solidFill>
                      <a:schemeClr val="tx2"/>
                    </a:solidFill>
                  </a:rPr>
                  <a:t>In this example, 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𝟐𝟏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𝟐</m:t>
                        </m:r>
                        <m:r>
                          <a:rPr lang="en-US" altLang="zh-HK" sz="1800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&gt;, </a:t>
                </a:r>
                <a:r>
                  <a:rPr lang="en-US" altLang="zh-CN" sz="1800" b="1" dirty="0" smtClean="0">
                    <a:solidFill>
                      <a:schemeClr val="tx2"/>
                    </a:solidFill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𝟐𝟏</m:t>
                        </m:r>
                      </m:sub>
                    </m:sSub>
                  </m:oMath>
                </a14:m>
                <a:r>
                  <a:rPr lang="en-US" altLang="zh-HK" sz="1800" b="1" dirty="0" smtClean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𝟐</m:t>
                        </m:r>
                        <m:r>
                          <a:rPr lang="en-US" altLang="zh-HK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HK" sz="1800" b="1" dirty="0" smtClean="0">
                    <a:solidFill>
                      <a:schemeClr val="tx2"/>
                    </a:solidFill>
                  </a:rPr>
                  <a:t>&gt;</a:t>
                </a:r>
                <a:r>
                  <a:rPr lang="en-US" altLang="zh-HK" sz="1800" b="1" dirty="0" smtClean="0">
                    <a:solidFill>
                      <a:schemeClr val="tx2"/>
                    </a:solidFill>
                  </a:rPr>
                  <a:t>, </a:t>
                </a:r>
                <a:r>
                  <a:rPr lang="en-US" altLang="zh-CN" sz="1800" b="1" dirty="0">
                    <a:solidFill>
                      <a:schemeClr val="tx2"/>
                    </a:solidFill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</m:t>
                        </m:r>
                        <m:r>
                          <a:rPr lang="en-US" altLang="zh-HK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𝟐</m:t>
                        </m:r>
                        <m:r>
                          <a:rPr lang="en-US" altLang="zh-HK" sz="1800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&gt;, </a:t>
                </a:r>
                <a:r>
                  <a:rPr lang="en-US" altLang="zh-CN" sz="1800" b="1" dirty="0">
                    <a:solidFill>
                      <a:schemeClr val="tx2"/>
                    </a:solidFill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</m:t>
                        </m:r>
                        <m:r>
                          <a:rPr lang="en-US" altLang="zh-HK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𝟐𝟎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&gt;, </a:t>
                </a:r>
                <a:r>
                  <a:rPr lang="en-US" altLang="zh-CN" sz="1800" b="1" dirty="0">
                    <a:solidFill>
                      <a:schemeClr val="tx2"/>
                    </a:solidFill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</m:t>
                        </m:r>
                        <m:r>
                          <a:rPr lang="en-US" altLang="zh-HK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</m:t>
                        </m:r>
                        <m:r>
                          <a:rPr lang="en-US" altLang="zh-HK" sz="1800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𝟔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&gt;, </a:t>
                </a:r>
                <a:r>
                  <a:rPr lang="en-US" altLang="zh-CN" sz="1800" b="1" dirty="0" smtClean="0">
                    <a:solidFill>
                      <a:schemeClr val="tx2"/>
                    </a:solidFill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</m:t>
                        </m:r>
                        <m:r>
                          <a:rPr lang="en-US" altLang="zh-HK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</m:t>
                        </m:r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&gt;, </a:t>
                </a:r>
                <a:r>
                  <a:rPr lang="en-US" altLang="zh-CN" sz="1800" b="1" dirty="0" smtClean="0">
                    <a:solidFill>
                      <a:schemeClr val="tx2"/>
                    </a:solidFill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𝟏𝟔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&gt;, </a:t>
                </a:r>
                <a:r>
                  <a:rPr lang="en-US" altLang="zh-CN" sz="1800" b="1" dirty="0">
                    <a:solidFill>
                      <a:schemeClr val="tx2"/>
                    </a:solidFill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HK" sz="18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</m:t>
                        </m:r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HK" sz="1800" b="1" dirty="0" smtClean="0">
                    <a:solidFill>
                      <a:schemeClr val="tx2"/>
                    </a:solidFill>
                  </a:rPr>
                  <a:t>&gt;. </a:t>
                </a:r>
                <a:endParaRPr lang="en-US" altLang="zh-CN" sz="1800" b="1" dirty="0">
                  <a:solidFill>
                    <a:schemeClr val="tx2"/>
                  </a:solidFill>
                </a:endParaRPr>
              </a:p>
              <a:p>
                <a:pPr marL="0" lvl="1" indent="0" eaLnBrk="1" hangingPunct="1">
                  <a:spcBef>
                    <a:spcPct val="0"/>
                  </a:spcBef>
                  <a:buClrTx/>
                  <a:buSzTx/>
                  <a:buNone/>
                </a:pPr>
                <a:endParaRPr lang="en-US" altLang="zh-HK" sz="1800" b="1" dirty="0">
                  <a:solidFill>
                    <a:schemeClr val="tx2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zh-HK" sz="1800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12" name="AutoShap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016" y="3899344"/>
                <a:ext cx="1763688" cy="2914031"/>
              </a:xfrm>
              <a:prstGeom prst="wedgeRoundRectCallout">
                <a:avLst>
                  <a:gd name="adj1" fmla="val 59227"/>
                  <a:gd name="adj2" fmla="val -25345"/>
                  <a:gd name="adj3" fmla="val 16667"/>
                </a:avLst>
              </a:prstGeom>
              <a:blipFill rotWithShape="0">
                <a:blip r:embed="rId3"/>
                <a:stretch>
                  <a:fillRect b="-333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5724128" y="4833176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52240" y="4833176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16216" y="4221088"/>
            <a:ext cx="180000" cy="180000"/>
          </a:xfrm>
          <a:prstGeom prst="ellipse">
            <a:avLst/>
          </a:prstGeom>
          <a:solidFill>
            <a:srgbClr val="333294"/>
          </a:solidFill>
          <a:ln>
            <a:solidFill>
              <a:srgbClr val="313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40152" y="357301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AutoShape 31"/>
              <p:cNvSpPr>
                <a:spLocks noChangeArrowheads="1"/>
              </p:cNvSpPr>
              <p:nvPr/>
            </p:nvSpPr>
            <p:spPr bwMode="auto">
              <a:xfrm>
                <a:off x="25595" y="2997200"/>
                <a:ext cx="1603977" cy="787337"/>
              </a:xfrm>
              <a:prstGeom prst="wedgeRoundRectCallout">
                <a:avLst>
                  <a:gd name="adj1" fmla="val 58917"/>
                  <a:gd name="adj2" fmla="val 27886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0" lvl="1" indent="0" eaLnBrk="1" hangingPunct="1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HK" sz="1800" b="1" dirty="0" smtClean="0">
                    <a:solidFill>
                      <a:schemeClr val="tx2"/>
                    </a:solidFill>
                  </a:rPr>
                  <a:t>I</a:t>
                </a:r>
                <a:r>
                  <a:rPr lang="en-US" altLang="zh-HK" sz="1800" b="1" dirty="0" smtClean="0">
                    <a:solidFill>
                      <a:schemeClr val="tx2"/>
                    </a:solidFill>
                  </a:rPr>
                  <a:t>t takes O(</a:t>
                </a:r>
                <a14:m>
                  <m:oMath xmlns:m="http://schemas.openxmlformats.org/officeDocument/2006/math">
                    <m:r>
                      <a:rPr lang="en-US" altLang="zh-HK" sz="1800" b="1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𝒉</m:t>
                    </m:r>
                  </m:oMath>
                </a14:m>
                <a:r>
                  <a:rPr lang="en-US" altLang="zh-HK" sz="1800" b="1" dirty="0" smtClean="0">
                    <a:solidFill>
                      <a:schemeClr val="tx2"/>
                    </a:solidFill>
                  </a:rPr>
                  <a:t>) time.</a:t>
                </a:r>
                <a:endParaRPr lang="en-US" altLang="zh-HK" sz="1800" b="1" dirty="0">
                  <a:solidFill>
                    <a:schemeClr val="tx2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zh-HK" sz="1800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11" name="AutoShap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95" y="2997200"/>
                <a:ext cx="1603977" cy="787337"/>
              </a:xfrm>
              <a:prstGeom prst="wedgeRoundRectCallout">
                <a:avLst>
                  <a:gd name="adj1" fmla="val 58917"/>
                  <a:gd name="adj2" fmla="val 27886"/>
                  <a:gd name="adj3" fmla="val 16667"/>
                </a:avLst>
              </a:prstGeom>
              <a:blipFill rotWithShape="0">
                <a:blip r:embed="rId4"/>
                <a:stretch>
                  <a:fillRect l="-34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827584" y="332656"/>
            <a:ext cx="7416824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/>
              <a:t>E</a:t>
            </a:r>
            <a:r>
              <a:rPr lang="en-US" altLang="zh-TW" sz="1800" dirty="0" smtClean="0"/>
              <a:t>ach node pair &lt;O, O’&gt; in S falls in one of the 3 cases.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/>
              <a:t>	</a:t>
            </a:r>
            <a:r>
              <a:rPr lang="en-US" altLang="zh-TW" sz="1800" dirty="0" smtClean="0"/>
              <a:t>Case 1. O and O’ are in the same layer.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 smtClean="0"/>
              <a:t>	</a:t>
            </a:r>
            <a:r>
              <a:rPr lang="en-US" altLang="zh-TW" sz="1800" dirty="0" smtClean="0"/>
              <a:t>Case 2. O is in a higher layer than O’ and the parent of O’ is in a higher layer than O or in the same layer as O.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/>
              <a:t>	</a:t>
            </a:r>
            <a:r>
              <a:rPr lang="en-US" altLang="zh-TW" sz="1800" dirty="0" smtClean="0"/>
              <a:t>Case 3. O’ is in a higher layer than O and the parent of O is in a higher layer than O’ or in the same layer as O’.</a:t>
            </a:r>
            <a:r>
              <a:rPr lang="en-US" altLang="zh-TW" sz="1800" dirty="0" smtClean="0"/>
              <a:t> </a:t>
            </a:r>
            <a:endParaRPr lang="en-US" altLang="zh-TW" sz="1800" dirty="0"/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6516216" y="395372"/>
            <a:ext cx="1692168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smtClean="0"/>
              <a:t>Layer Property</a:t>
            </a:r>
            <a:endParaRPr lang="en-US" altLang="zh-TW" sz="1800" dirty="0"/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1879618" y="6277862"/>
            <a:ext cx="181642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/>
              <a:t>8</a:t>
            </a:r>
            <a:r>
              <a:rPr lang="en-US" altLang="zh-TW" sz="1800" dirty="0" smtClean="0"/>
              <a:t> pairs in total.</a:t>
            </a:r>
            <a:endParaRPr lang="en-US" altLang="zh-TW" sz="1800" dirty="0"/>
          </a:p>
        </p:txBody>
      </p:sp>
      <p:sp>
        <p:nvSpPr>
          <p:cNvPr id="18" name="AutoShape 31"/>
          <p:cNvSpPr>
            <a:spLocks noChangeArrowheads="1"/>
          </p:cNvSpPr>
          <p:nvPr/>
        </p:nvSpPr>
        <p:spPr bwMode="auto">
          <a:xfrm>
            <a:off x="6390673" y="1986974"/>
            <a:ext cx="2645823" cy="1307819"/>
          </a:xfrm>
          <a:prstGeom prst="wedgeRoundRectCallout">
            <a:avLst>
              <a:gd name="adj1" fmla="val -31152"/>
              <a:gd name="adj2" fmla="val -60315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lvl="1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HK" sz="1800" b="1" dirty="0" smtClean="0">
                <a:solidFill>
                  <a:schemeClr val="tx2"/>
                </a:solidFill>
              </a:rPr>
              <a:t>Related to the node pair generation algorithm. Details omitted.</a:t>
            </a:r>
            <a:endParaRPr lang="en-US" altLang="zh-HK" sz="18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61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1. Introduction</a:t>
            </a:r>
            <a:endParaRPr lang="zh-HK" altLang="en-US" dirty="0" smtClean="0"/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979487"/>
          </a:xfrm>
        </p:spPr>
        <p:txBody>
          <a:bodyPr/>
          <a:lstStyle/>
          <a:p>
            <a:r>
              <a:rPr lang="en-US" altLang="zh-HK" dirty="0" smtClean="0"/>
              <a:t>Terrain Surface and Geodesic Distance</a:t>
            </a:r>
          </a:p>
          <a:p>
            <a:pPr lvl="1"/>
            <a:r>
              <a:rPr lang="en-US" altLang="zh-HK" dirty="0" smtClean="0"/>
              <a:t>Application 1</a:t>
            </a:r>
            <a:r>
              <a:rPr lang="en-US" altLang="zh-HK" dirty="0"/>
              <a:t> –</a:t>
            </a:r>
            <a:r>
              <a:rPr lang="en-US" altLang="zh-HK" dirty="0" smtClean="0"/>
              <a:t> Geographical Information System (GIS)</a:t>
            </a:r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7A04ED-4A15-4229-A0D2-7B21412F9C72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kumimoji="0" lang="en-US" altLang="zh-TW" sz="140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3645024"/>
            <a:ext cx="4022795" cy="2448272"/>
          </a:xfrm>
          <a:prstGeom prst="rect">
            <a:avLst/>
          </a:prstGeom>
        </p:spPr>
      </p:pic>
      <p:sp>
        <p:nvSpPr>
          <p:cNvPr id="6" name="AutoShape 31"/>
          <p:cNvSpPr>
            <a:spLocks noChangeArrowheads="1"/>
          </p:cNvSpPr>
          <p:nvPr/>
        </p:nvSpPr>
        <p:spPr bwMode="auto">
          <a:xfrm>
            <a:off x="323528" y="3573016"/>
            <a:ext cx="4032448" cy="2670622"/>
          </a:xfrm>
          <a:prstGeom prst="wedgeRoundRectCallout">
            <a:avLst>
              <a:gd name="adj1" fmla="val 54403"/>
              <a:gd name="adj2" fmla="val 1350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smtClean="0">
                <a:solidFill>
                  <a:schemeClr val="tx2"/>
                </a:solidFill>
              </a:rPr>
              <a:t>POIs: </a:t>
            </a:r>
            <a:r>
              <a:rPr lang="en-US" altLang="zh-TW" sz="1800" b="1" dirty="0" smtClean="0">
                <a:solidFill>
                  <a:schemeClr val="tx2"/>
                </a:solidFill>
              </a:rPr>
              <a:t>landmarks and residential sites of animals.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800" b="1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chemeClr val="tx2"/>
                </a:solidFill>
              </a:rPr>
              <a:t>G</a:t>
            </a:r>
            <a:r>
              <a:rPr lang="en-US" altLang="zh-TW" sz="1800" b="1" dirty="0" smtClean="0">
                <a:solidFill>
                  <a:schemeClr val="tx2"/>
                </a:solidFill>
              </a:rPr>
              <a:t>eodesic </a:t>
            </a:r>
            <a:r>
              <a:rPr lang="en-US" altLang="zh-TW" sz="1800" b="1" dirty="0" smtClean="0">
                <a:solidFill>
                  <a:schemeClr val="tx2"/>
                </a:solidFill>
              </a:rPr>
              <a:t>distances between </a:t>
            </a:r>
            <a:r>
              <a:rPr lang="en-US" altLang="zh-TW" sz="1800" b="1" dirty="0" smtClean="0">
                <a:solidFill>
                  <a:schemeClr val="tx2"/>
                </a:solidFill>
              </a:rPr>
              <a:t>POIs: </a:t>
            </a:r>
            <a:r>
              <a:rPr lang="en-US" altLang="zh-TW" sz="1800" b="1" dirty="0" smtClean="0">
                <a:solidFill>
                  <a:schemeClr val="tx2"/>
                </a:solidFill>
              </a:rPr>
              <a:t>measure travel time/cost and study the migration patterns of animals.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800" baseline="-25000" dirty="0"/>
          </a:p>
        </p:txBody>
      </p:sp>
    </p:spTree>
    <p:extLst>
      <p:ext uri="{BB962C8B-B14F-4D97-AF65-F5344CB8AC3E}">
        <p14:creationId xmlns:p14="http://schemas.microsoft.com/office/powerpoint/2010/main" val="182675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1. Introduction</a:t>
            </a:r>
            <a:endParaRPr lang="zh-HK" altLang="en-US" smtClean="0"/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979487"/>
          </a:xfrm>
        </p:spPr>
        <p:txBody>
          <a:bodyPr/>
          <a:lstStyle/>
          <a:p>
            <a:r>
              <a:rPr lang="en-US" altLang="zh-HK" dirty="0" smtClean="0"/>
              <a:t>Terrain Surface and Geodesic Distance</a:t>
            </a:r>
          </a:p>
          <a:p>
            <a:pPr lvl="1"/>
            <a:r>
              <a:rPr lang="en-US" altLang="zh-HK" dirty="0" smtClean="0"/>
              <a:t>Application 2 – Computer Graphics and Vision</a:t>
            </a:r>
          </a:p>
          <a:p>
            <a:endParaRPr lang="zh-HK" altLang="en-US" dirty="0" smtClean="0"/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7A04ED-4A15-4229-A0D2-7B21412F9C72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kumimoji="0" lang="en-US" altLang="zh-TW" sz="140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89040"/>
            <a:ext cx="3761346" cy="2069536"/>
          </a:xfrm>
          <a:prstGeom prst="rect">
            <a:avLst/>
          </a:prstGeom>
        </p:spPr>
      </p:pic>
      <p:sp>
        <p:nvSpPr>
          <p:cNvPr id="6" name="AutoShape 31"/>
          <p:cNvSpPr>
            <a:spLocks noChangeArrowheads="1"/>
          </p:cNvSpPr>
          <p:nvPr/>
        </p:nvSpPr>
        <p:spPr bwMode="auto">
          <a:xfrm>
            <a:off x="467544" y="3501008"/>
            <a:ext cx="4032448" cy="3055814"/>
          </a:xfrm>
          <a:prstGeom prst="wedgeRoundRectCallout">
            <a:avLst>
              <a:gd name="adj1" fmla="val 54403"/>
              <a:gd name="adj2" fmla="val 1350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800" b="1" dirty="0" smtClean="0">
                <a:solidFill>
                  <a:schemeClr val="tx2"/>
                </a:solidFill>
              </a:rPr>
              <a:t>POIs: </a:t>
            </a:r>
            <a:r>
              <a:rPr lang="en-US" altLang="zh-HK" sz="1800" b="1" dirty="0" smtClean="0">
                <a:solidFill>
                  <a:schemeClr val="tx2"/>
                </a:solidFill>
              </a:rPr>
              <a:t>reference </a:t>
            </a:r>
            <a:r>
              <a:rPr lang="en-US" altLang="zh-HK" sz="1800" b="1" dirty="0">
                <a:solidFill>
                  <a:schemeClr val="tx2"/>
                </a:solidFill>
              </a:rPr>
              <a:t>points </a:t>
            </a:r>
            <a:r>
              <a:rPr lang="en-US" altLang="zh-HK" sz="1800" b="1" dirty="0" smtClean="0">
                <a:solidFill>
                  <a:schemeClr val="tx2"/>
                </a:solidFill>
              </a:rPr>
              <a:t>in the 3D model</a:t>
            </a:r>
            <a:endParaRPr lang="en-US" altLang="zh-HK" sz="18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1800" b="1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800" b="1" dirty="0" smtClean="0">
                <a:solidFill>
                  <a:schemeClr val="tx2"/>
                </a:solidFill>
              </a:rPr>
              <a:t>Geodesic </a:t>
            </a:r>
            <a:r>
              <a:rPr lang="en-US" altLang="zh-HK" sz="1800" b="1" dirty="0" smtClean="0">
                <a:solidFill>
                  <a:schemeClr val="tx2"/>
                </a:solidFill>
              </a:rPr>
              <a:t>distances </a:t>
            </a:r>
            <a:r>
              <a:rPr lang="en-US" altLang="zh-HK" sz="1800" b="1" dirty="0">
                <a:solidFill>
                  <a:schemeClr val="tx2"/>
                </a:solidFill>
              </a:rPr>
              <a:t>between the reference </a:t>
            </a:r>
            <a:r>
              <a:rPr lang="en-US" altLang="zh-HK" sz="1800" b="1" dirty="0" smtClean="0">
                <a:solidFill>
                  <a:schemeClr val="tx2"/>
                </a:solidFill>
              </a:rPr>
              <a:t>points: </a:t>
            </a:r>
            <a:r>
              <a:rPr lang="en-US" altLang="zh-HK" sz="1800" b="1" dirty="0" smtClean="0">
                <a:solidFill>
                  <a:schemeClr val="tx2"/>
                </a:solidFill>
              </a:rPr>
              <a:t>capture </a:t>
            </a:r>
            <a:r>
              <a:rPr lang="en-US" altLang="zh-HK" sz="1800" b="1" dirty="0">
                <a:solidFill>
                  <a:schemeClr val="tx2"/>
                </a:solidFill>
              </a:rPr>
              <a:t>the features of a </a:t>
            </a:r>
            <a:r>
              <a:rPr lang="en-US" altLang="zh-HK" sz="1800" b="1" dirty="0" smtClean="0">
                <a:solidFill>
                  <a:schemeClr val="tx2"/>
                </a:solidFill>
              </a:rPr>
              <a:t>model. </a:t>
            </a:r>
            <a:endParaRPr lang="en-US" altLang="zh-HK" sz="1800" b="1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800" b="1" dirty="0" smtClean="0">
                <a:solidFill>
                  <a:schemeClr val="tx2"/>
                </a:solidFill>
              </a:rPr>
              <a:t>The </a:t>
            </a:r>
            <a:r>
              <a:rPr lang="en-US" altLang="zh-HK" sz="1800" b="1" dirty="0">
                <a:solidFill>
                  <a:schemeClr val="tx2"/>
                </a:solidFill>
              </a:rPr>
              <a:t>geodesic distance-based feature is used to measure similarity.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800" b="1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800" baseline="-25000" dirty="0"/>
          </a:p>
        </p:txBody>
      </p:sp>
    </p:spTree>
    <p:extLst>
      <p:ext uri="{BB962C8B-B14F-4D97-AF65-F5344CB8AC3E}">
        <p14:creationId xmlns:p14="http://schemas.microsoft.com/office/powerpoint/2010/main" val="41443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1. Introduction</a:t>
            </a:r>
            <a:endParaRPr lang="zh-HK" altLang="en-US" smtClean="0"/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979487"/>
          </a:xfrm>
        </p:spPr>
        <p:txBody>
          <a:bodyPr/>
          <a:lstStyle/>
          <a:p>
            <a:r>
              <a:rPr lang="en-US" altLang="zh-HK" dirty="0" smtClean="0"/>
              <a:t>Terrain Surface and Geodesic Distance</a:t>
            </a:r>
          </a:p>
          <a:p>
            <a:pPr lvl="1"/>
            <a:r>
              <a:rPr lang="en-US" altLang="zh-HK" dirty="0" smtClean="0"/>
              <a:t>Application 3 – Scientific Data 3D Modeling</a:t>
            </a:r>
          </a:p>
          <a:p>
            <a:endParaRPr lang="zh-HK" altLang="en-US" dirty="0" smtClean="0"/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7A04ED-4A15-4229-A0D2-7B21412F9C72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kumimoji="0" lang="en-US" altLang="zh-TW" sz="140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648" y="3717032"/>
            <a:ext cx="4106595" cy="2099060"/>
          </a:xfrm>
          <a:prstGeom prst="rect">
            <a:avLst/>
          </a:prstGeom>
        </p:spPr>
      </p:pic>
      <p:sp>
        <p:nvSpPr>
          <p:cNvPr id="6" name="AutoShape 31"/>
          <p:cNvSpPr>
            <a:spLocks noChangeArrowheads="1"/>
          </p:cNvSpPr>
          <p:nvPr/>
        </p:nvSpPr>
        <p:spPr bwMode="auto">
          <a:xfrm>
            <a:off x="107504" y="3231878"/>
            <a:ext cx="4104456" cy="3240360"/>
          </a:xfrm>
          <a:prstGeom prst="wedgeRoundRectCallout">
            <a:avLst>
              <a:gd name="adj1" fmla="val 54403"/>
              <a:gd name="adj2" fmla="val 1350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79646" lvl="1" indent="0">
              <a:buNone/>
            </a:pPr>
            <a:r>
              <a:rPr lang="en-US" altLang="zh-HK" sz="1800" b="1" dirty="0">
                <a:solidFill>
                  <a:schemeClr val="tx2"/>
                </a:solidFill>
              </a:rPr>
              <a:t>Scientists model their studied objects such as </a:t>
            </a:r>
            <a:r>
              <a:rPr lang="en-US" altLang="zh-HK" sz="1800" b="1" dirty="0" smtClean="0">
                <a:solidFill>
                  <a:schemeClr val="tx2"/>
                </a:solidFill>
              </a:rPr>
              <a:t>organs </a:t>
            </a:r>
            <a:r>
              <a:rPr lang="en-US" altLang="zh-HK" sz="1800" b="1" dirty="0">
                <a:solidFill>
                  <a:schemeClr val="tx2"/>
                </a:solidFill>
              </a:rPr>
              <a:t>with 3D models.</a:t>
            </a:r>
          </a:p>
          <a:p>
            <a:pPr marL="79646" lvl="1" indent="0">
              <a:buNone/>
            </a:pPr>
            <a:r>
              <a:rPr lang="en-US" altLang="zh-HK" sz="1800" b="1" dirty="0" smtClean="0">
                <a:solidFill>
                  <a:schemeClr val="tx2"/>
                </a:solidFill>
              </a:rPr>
              <a:t>POIs: reference </a:t>
            </a:r>
            <a:r>
              <a:rPr lang="en-US" altLang="zh-HK" sz="1800" b="1" dirty="0">
                <a:solidFill>
                  <a:schemeClr val="tx2"/>
                </a:solidFill>
              </a:rPr>
              <a:t>points </a:t>
            </a:r>
            <a:r>
              <a:rPr lang="en-US" altLang="zh-HK" sz="1800" b="1" dirty="0" smtClean="0">
                <a:solidFill>
                  <a:schemeClr val="tx2"/>
                </a:solidFill>
              </a:rPr>
              <a:t>which </a:t>
            </a:r>
            <a:r>
              <a:rPr lang="en-US" altLang="zh-HK" sz="1800" b="1" dirty="0">
                <a:solidFill>
                  <a:schemeClr val="tx2"/>
                </a:solidFill>
              </a:rPr>
              <a:t>corresponds to the functional units.</a:t>
            </a:r>
          </a:p>
          <a:p>
            <a:pPr marL="79646" lvl="1" indent="0">
              <a:buNone/>
            </a:pPr>
            <a:r>
              <a:rPr lang="en-US" altLang="zh-HK" sz="1800" b="1" dirty="0">
                <a:solidFill>
                  <a:schemeClr val="tx2"/>
                </a:solidFill>
              </a:rPr>
              <a:t>Geodesic distances between the reference </a:t>
            </a:r>
            <a:r>
              <a:rPr lang="en-US" altLang="zh-HK" sz="1800" b="1" dirty="0" smtClean="0">
                <a:solidFill>
                  <a:schemeClr val="tx2"/>
                </a:solidFill>
              </a:rPr>
              <a:t>points: </a:t>
            </a:r>
            <a:r>
              <a:rPr lang="en-US" altLang="zh-HK" sz="1800" b="1" dirty="0">
                <a:solidFill>
                  <a:schemeClr val="tx2"/>
                </a:solidFill>
              </a:rPr>
              <a:t>make </a:t>
            </a:r>
            <a:r>
              <a:rPr lang="en-US" altLang="zh-HK" sz="1800" b="1" dirty="0" smtClean="0">
                <a:solidFill>
                  <a:schemeClr val="tx2"/>
                </a:solidFill>
              </a:rPr>
              <a:t>analysis together with </a:t>
            </a:r>
            <a:r>
              <a:rPr lang="en-US" altLang="zh-HK" sz="1800" b="1" dirty="0">
                <a:solidFill>
                  <a:schemeClr val="tx2"/>
                </a:solidFill>
              </a:rPr>
              <a:t>the MRI images.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800" b="1" dirty="0" smtClean="0">
                <a:solidFill>
                  <a:schemeClr val="tx2"/>
                </a:solidFill>
              </a:rPr>
              <a:t> </a:t>
            </a:r>
            <a:endParaRPr lang="en-US" altLang="zh-HK" sz="18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800" b="1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800" baseline="-25000" dirty="0"/>
          </a:p>
        </p:txBody>
      </p:sp>
    </p:spTree>
    <p:extLst>
      <p:ext uri="{BB962C8B-B14F-4D97-AF65-F5344CB8AC3E}">
        <p14:creationId xmlns:p14="http://schemas.microsoft.com/office/powerpoint/2010/main" val="178264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20453</TotalTime>
  <Words>2527</Words>
  <Application>Microsoft Macintosh PowerPoint</Application>
  <PresentationFormat>On-screen Show (4:3)</PresentationFormat>
  <Paragraphs>708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Cambria Math</vt:lpstr>
      <vt:lpstr>Tahoma</vt:lpstr>
      <vt:lpstr>Times</vt:lpstr>
      <vt:lpstr>Wingdings</vt:lpstr>
      <vt:lpstr>新細明體</vt:lpstr>
      <vt:lpstr>Arial</vt:lpstr>
      <vt:lpstr>Blends</vt:lpstr>
      <vt:lpstr>Distance Oracle On Terrain Surface</vt:lpstr>
      <vt:lpstr>Outline</vt:lpstr>
      <vt:lpstr>1. Introduction</vt:lpstr>
      <vt:lpstr>1. Introduction</vt:lpstr>
      <vt:lpstr>2. Proposed Oracle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Outline</vt:lpstr>
      <vt:lpstr>2. Proposed Oracle</vt:lpstr>
      <vt:lpstr>Outline</vt:lpstr>
      <vt:lpstr>2. Proposed Oracle</vt:lpstr>
      <vt:lpstr>2. Proposed Oracle</vt:lpstr>
      <vt:lpstr>2. Proposed Oracle</vt:lpstr>
      <vt:lpstr>2. Proposed Oracle</vt:lpstr>
      <vt:lpstr>2. Proposed Oracle</vt:lpstr>
      <vt:lpstr>2. Proposed Oracle</vt:lpstr>
      <vt:lpstr>2. Proposed Oracle</vt:lpstr>
      <vt:lpstr>Outline</vt:lpstr>
      <vt:lpstr>2. Proposed Oracle</vt:lpstr>
      <vt:lpstr>2. Proposed Oracle</vt:lpstr>
      <vt:lpstr>2. Proposed Oracle</vt:lpstr>
      <vt:lpstr>2. Proposed Oracle</vt:lpstr>
      <vt:lpstr>2. Proposed Oracle</vt:lpstr>
      <vt:lpstr>2. Proposed Oracle</vt:lpstr>
      <vt:lpstr>2. Proposed Oracle</vt:lpstr>
      <vt:lpstr>Outline</vt:lpstr>
      <vt:lpstr>3. Experiment</vt:lpstr>
      <vt:lpstr>3. Experiment</vt:lpstr>
      <vt:lpstr>3. Experiment</vt:lpstr>
      <vt:lpstr>Outline</vt:lpstr>
      <vt:lpstr>4. Conclusion</vt:lpstr>
      <vt:lpstr>Q&amp;A</vt:lpstr>
      <vt:lpstr>V2V and A2A Query Processing</vt:lpstr>
      <vt:lpstr>V2V and A2A Query Processing</vt:lpstr>
      <vt:lpstr>Additional Experimental Results</vt:lpstr>
      <vt:lpstr>Additional Experimental Results</vt:lpstr>
      <vt:lpstr>Additional Experimental Results</vt:lpstr>
      <vt:lpstr>Additional Experimental Results</vt:lpstr>
      <vt:lpstr>Additional Experimental Results</vt:lpstr>
      <vt:lpstr>Additional Experimental Results</vt:lpstr>
      <vt:lpstr>2. Proposed Oracle</vt:lpstr>
      <vt:lpstr>2. Proposed Oracle</vt:lpstr>
      <vt:lpstr>2. Proposed Oracle</vt:lpstr>
      <vt:lpstr>2. Proposed Oracle</vt:lpstr>
      <vt:lpstr>2. Proposed Oracle</vt:lpstr>
      <vt:lpstr>2. Proposed Oracle</vt:lpstr>
      <vt:lpstr>2. Proposed Oracle</vt:lpstr>
      <vt:lpstr>2. Proposed Oracle</vt:lpstr>
      <vt:lpstr>2. Proposed Oracle</vt:lpstr>
      <vt:lpstr>2. Proposed Oracle</vt:lpstr>
      <vt:lpstr>2. Proposed Oracle</vt:lpstr>
      <vt:lpstr>2. Proposed Oracle</vt:lpstr>
    </vt:vector>
  </TitlesOfParts>
  <Company>Wong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Raymond</dc:creator>
  <cp:lastModifiedBy>Junqiu WEI</cp:lastModifiedBy>
  <cp:revision>871</cp:revision>
  <cp:lastPrinted>2014-06-23T17:08:09Z</cp:lastPrinted>
  <dcterms:created xsi:type="dcterms:W3CDTF">2009-08-02T03:34:31Z</dcterms:created>
  <dcterms:modified xsi:type="dcterms:W3CDTF">2017-05-18T15:37:23Z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