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2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3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84" r:id="rId2"/>
    <p:sldId id="38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367" r:id="rId21"/>
    <p:sldId id="374" r:id="rId22"/>
    <p:sldId id="286" r:id="rId23"/>
    <p:sldId id="408" r:id="rId24"/>
    <p:sldId id="409" r:id="rId25"/>
    <p:sldId id="410" r:id="rId26"/>
    <p:sldId id="411" r:id="rId27"/>
    <p:sldId id="412" r:id="rId28"/>
    <p:sldId id="413" r:id="rId29"/>
    <p:sldId id="414" r:id="rId30"/>
    <p:sldId id="415" r:id="rId31"/>
    <p:sldId id="416" r:id="rId32"/>
    <p:sldId id="417" r:id="rId33"/>
    <p:sldId id="377" r:id="rId34"/>
    <p:sldId id="378" r:id="rId35"/>
    <p:sldId id="394" r:id="rId36"/>
    <p:sldId id="407" r:id="rId37"/>
    <p:sldId id="328" r:id="rId38"/>
    <p:sldId id="338" r:id="rId39"/>
    <p:sldId id="340" r:id="rId40"/>
    <p:sldId id="382" r:id="rId41"/>
    <p:sldId id="384" r:id="rId42"/>
    <p:sldId id="346" r:id="rId43"/>
    <p:sldId id="324" r:id="rId44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24" autoAdjust="0"/>
  </p:normalViewPr>
  <p:slideViewPr>
    <p:cSldViewPr snapToGrid="0">
      <p:cViewPr>
        <p:scale>
          <a:sx n="50" d="100"/>
          <a:sy n="50" d="100"/>
        </p:scale>
        <p:origin x="134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BE6AF-F3A3-4ED7-88CA-776D998AEAA5}" type="datetimeFigureOut">
              <a:rPr lang="zh-HK" altLang="en-US" smtClean="0"/>
              <a:t>13/9/2015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A4667-A1F0-4733-B7A3-A4A802EDA40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90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9FFF3-97FE-4C4F-9DB9-DC178923090C}" type="slidenum">
              <a:rPr lang="zh-HK" altLang="en-US" smtClean="0">
                <a:solidFill>
                  <a:prstClr val="black"/>
                </a:solidFill>
              </a:rPr>
              <a:pPr/>
              <a:t>1</a:t>
            </a:fld>
            <a:endParaRPr lang="zh-HK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230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A4667-A1F0-4733-B7A3-A4A802EDA406}" type="slidenum">
              <a:rPr lang="zh-HK" altLang="en-US" smtClean="0"/>
              <a:t>27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58576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A4667-A1F0-4733-B7A3-A4A802EDA406}" type="slidenum">
              <a:rPr lang="zh-HK" altLang="en-US" smtClean="0"/>
              <a:t>37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4569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819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19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19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19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HK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19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19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819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zh-HK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19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819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TW" dirty="0">
              <a:solidFill>
                <a:srgbClr val="1C1C1C"/>
              </a:solidFill>
            </a:endParaRP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TW" dirty="0">
              <a:solidFill>
                <a:srgbClr val="1C1C1C"/>
              </a:solidFill>
            </a:endParaRPr>
          </a:p>
        </p:txBody>
      </p:sp>
      <p:sp>
        <p:nvSpPr>
          <p:cNvPr id="819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27974C-DD83-4211-9D74-A1DBED37B130}" type="slidenum">
              <a:rPr lang="zh-TW" altLang="en-US">
                <a:solidFill>
                  <a:srgbClr val="1C1C1C"/>
                </a:solidFill>
              </a:rPr>
              <a:pPr/>
              <a:t>‹#›</a:t>
            </a:fld>
            <a:endParaRPr lang="en-US" altLang="zh-TW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70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1B3E5-7708-4BE4-9315-F0BA73814F55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009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F4148-E963-40EA-9AC3-0D3A1E6C095D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56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76917" y="20177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60117" y="20177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576917" y="41513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60117" y="41513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3A57B37A-F938-4DEE-B025-4E44F275744B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191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76917" y="2017713"/>
            <a:ext cx="10363200" cy="4114800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10F34FF-89AA-4C97-812E-6551787C2338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456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11F1C9EF-B00B-4405-89FD-8581F6EB2A0F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461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60117" y="20177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60117" y="4151313"/>
            <a:ext cx="5080000" cy="19812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14F5A14-DE38-4BB4-9928-D0717F763B9D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78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1DCFE-628D-4CE6-9324-B9AE596DFB2B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58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EFCD8-7367-4792-B3FD-395931F1E01F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21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BC76F-6FF1-4FDC-A5B4-58B75514FB54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7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4C032-224F-4E0B-B37B-FD07C3E24330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02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0E0C6-5F32-44CF-9081-E95D7D69EBB1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69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42B56-CD46-4B6E-A44A-A3703F93D07E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59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1A4D6-8E5F-457B-9533-A3767F77374C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72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F42DB-FFF6-48CD-9D52-3FA6115A05CF}" type="slidenum">
              <a:rPr lang="zh-TW" altLang="en-US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8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400">
              <a:solidFill>
                <a:srgbClr val="000000"/>
              </a:solidFill>
            </a:endParaRPr>
          </a:p>
        </p:txBody>
      </p:sp>
      <p:sp>
        <p:nvSpPr>
          <p:cNvPr id="809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809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09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28DEA9-79AF-42F7-AA13-FC5F34A16651}" type="slidenum">
              <a:rPr lang="zh-TW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86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image" Target="../media/image1.png"/><Relationship Id="rId21" Type="http://schemas.openxmlformats.org/officeDocument/2006/relationships/image" Target="../media/image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tags" Target="../tags/tag3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3.png"/><Relationship Id="rId10" Type="http://schemas.openxmlformats.org/officeDocument/2006/relationships/image" Target="../media/image8.png"/><Relationship Id="rId19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2.png"/><Relationship Id="rId22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4" Type="http://schemas.openxmlformats.org/officeDocument/2006/relationships/image" Target="../media/image19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HK" dirty="0" smtClean="0"/>
              <a:t>Trajectory Simplification: On Minimizing the Direction-based Error</a:t>
            </a:r>
            <a:endParaRPr lang="zh-HK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4270" y="3688486"/>
            <a:ext cx="10775092" cy="2564029"/>
          </a:xfrm>
        </p:spPr>
        <p:txBody>
          <a:bodyPr/>
          <a:lstStyle/>
          <a:p>
            <a:r>
              <a:rPr lang="en-US" altLang="zh-HK" sz="2800" b="1" dirty="0" smtClean="0"/>
              <a:t>Cheng Long, </a:t>
            </a:r>
            <a:r>
              <a:rPr lang="en-US" altLang="zh-HK" sz="2800" dirty="0"/>
              <a:t>Hong Kong University of Science and Technology</a:t>
            </a:r>
          </a:p>
          <a:p>
            <a:r>
              <a:rPr lang="en-US" altLang="zh-HK" sz="2800" dirty="0"/>
              <a:t>Raymond Chi-Wing Wong, Hong Kong University of Science and Technology</a:t>
            </a:r>
          </a:p>
          <a:p>
            <a:r>
              <a:rPr lang="en-US" altLang="zh-HK" sz="2800" dirty="0" smtClean="0"/>
              <a:t>H. V. </a:t>
            </a:r>
            <a:r>
              <a:rPr lang="en-US" altLang="zh-HK" sz="2800" dirty="0" err="1" smtClean="0"/>
              <a:t>Jagadish</a:t>
            </a:r>
            <a:r>
              <a:rPr lang="en-US" altLang="zh-HK" sz="2800" dirty="0" smtClean="0"/>
              <a:t>, University of Michigan</a:t>
            </a:r>
          </a:p>
          <a:p>
            <a:endParaRPr lang="en-US" altLang="zh-HK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27974C-DD83-4211-9D74-A1DBED37B130}" type="slidenum">
              <a:rPr lang="zh-TW" altLang="en-US" smtClean="0">
                <a:solidFill>
                  <a:srgbClr val="1C1C1C"/>
                </a:solidFill>
              </a:rPr>
              <a:pPr/>
              <a:t>1</a:t>
            </a:fld>
            <a:endParaRPr lang="en-US" altLang="zh-TW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17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Trajectory Simplification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10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473" y="2181260"/>
            <a:ext cx="6643675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Trajectory Simplification:</a:t>
            </a:r>
          </a:p>
          <a:p>
            <a:pPr lvl="1"/>
            <a:r>
              <a:rPr lang="en-US" altLang="zh-CN" sz="2400" dirty="0">
                <a:solidFill>
                  <a:srgbClr val="000000"/>
                </a:solidFill>
              </a:rPr>
              <a:t>Drop some 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7" name="AutoShape 31"/>
          <p:cNvSpPr>
            <a:spLocks noChangeArrowheads="1"/>
          </p:cNvSpPr>
          <p:nvPr/>
        </p:nvSpPr>
        <p:spPr bwMode="auto">
          <a:xfrm>
            <a:off x="1140122" y="3255108"/>
            <a:ext cx="6683078" cy="927425"/>
          </a:xfrm>
          <a:prstGeom prst="wedgeRoundRectCallout">
            <a:avLst>
              <a:gd name="adj1" fmla="val -19236"/>
              <a:gd name="adj2" fmla="val -8894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Depending which positions to be dropped, it returns different simplified trajectories</a:t>
            </a:r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6" name="AutoShape 83"/>
          <p:cNvSpPr>
            <a:spLocks noChangeArrowheads="1"/>
          </p:cNvSpPr>
          <p:nvPr/>
        </p:nvSpPr>
        <p:spPr bwMode="auto">
          <a:xfrm>
            <a:off x="7282203" y="2271044"/>
            <a:ext cx="4300197" cy="1284956"/>
          </a:xfrm>
          <a:prstGeom prst="cloudCallout">
            <a:avLst>
              <a:gd name="adj1" fmla="val -51309"/>
              <a:gd name="adj2" fmla="val 5455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Which positions should be dropped?</a:t>
            </a:r>
          </a:p>
        </p:txBody>
      </p:sp>
      <p:sp>
        <p:nvSpPr>
          <p:cNvPr id="8" name="Text Box 42"/>
          <p:cNvSpPr txBox="1">
            <a:spLocks noChangeArrowheads="1"/>
          </p:cNvSpPr>
          <p:nvPr/>
        </p:nvSpPr>
        <p:spPr bwMode="auto">
          <a:xfrm>
            <a:off x="1108800" y="4381200"/>
            <a:ext cx="9816703" cy="193899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>
              <a:defRPr b="1">
                <a:solidFill>
                  <a:schemeClr val="tx2"/>
                </a:solidFill>
              </a:defRPr>
            </a:lvl1pPr>
          </a:lstStyle>
          <a:p>
            <a:pPr algn="l"/>
            <a:r>
              <a:rPr lang="en-US" altLang="zh-TW" sz="2800" dirty="0" smtClean="0">
                <a:solidFill>
                  <a:srgbClr val="333399"/>
                </a:solidFill>
              </a:rPr>
              <a:t>Our Idea:</a:t>
            </a:r>
          </a:p>
          <a:p>
            <a:pPr lvl="1"/>
            <a:r>
              <a:rPr lang="en-US" altLang="zh-TW" sz="2800" dirty="0">
                <a:solidFill>
                  <a:srgbClr val="000000"/>
                </a:solidFill>
              </a:rPr>
              <a:t>Drop the positions such that the “</a:t>
            </a:r>
            <a:r>
              <a:rPr lang="en-US" altLang="zh-TW" sz="2800" b="1" dirty="0">
                <a:solidFill>
                  <a:srgbClr val="000000"/>
                </a:solidFill>
              </a:rPr>
              <a:t>direction information</a:t>
            </a:r>
            <a:r>
              <a:rPr lang="en-US" altLang="zh-TW" sz="2800" dirty="0">
                <a:solidFill>
                  <a:srgbClr val="000000"/>
                </a:solidFill>
              </a:rPr>
              <a:t>” of the original trajectory is </a:t>
            </a:r>
            <a:r>
              <a:rPr lang="en-US" altLang="zh-TW" sz="2800" b="1" dirty="0">
                <a:solidFill>
                  <a:srgbClr val="000000"/>
                </a:solidFill>
              </a:rPr>
              <a:t>preserved</a:t>
            </a:r>
            <a:endParaRPr lang="en-US" altLang="zh-TW" b="1" dirty="0">
              <a:solidFill>
                <a:srgbClr val="000000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</p:txBody>
      </p:sp>
      <p:sp>
        <p:nvSpPr>
          <p:cNvPr id="9" name="Text Box 42"/>
          <p:cNvSpPr txBox="1">
            <a:spLocks noChangeArrowheads="1"/>
          </p:cNvSpPr>
          <p:nvPr/>
        </p:nvSpPr>
        <p:spPr bwMode="auto">
          <a:xfrm>
            <a:off x="1142323" y="4415110"/>
            <a:ext cx="9767415" cy="52322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altLang="zh-TW" sz="2800" dirty="0" smtClean="0">
                <a:solidFill>
                  <a:srgbClr val="333399"/>
                </a:solidFill>
              </a:rPr>
              <a:t>Direction-Preserving Trajectory Simplification (DPTS)</a:t>
            </a:r>
            <a:endParaRPr lang="en-US" altLang="zh-TW" dirty="0">
              <a:solidFill>
                <a:srgbClr val="33339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824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Direction-Preserving Trajectory Simplification (DPTS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11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 Box 42"/>
          <p:cNvSpPr txBox="1">
            <a:spLocks noChangeArrowheads="1"/>
          </p:cNvSpPr>
          <p:nvPr/>
        </p:nvSpPr>
        <p:spPr bwMode="auto">
          <a:xfrm>
            <a:off x="1126556" y="2507474"/>
            <a:ext cx="9778511" cy="2185214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altLang="zh-TW" sz="2800" dirty="0" smtClean="0">
                <a:solidFill>
                  <a:srgbClr val="333399"/>
                </a:solidFill>
              </a:rPr>
              <a:t>Direction-Preserving Trajectory Simplification (DPTS)</a:t>
            </a: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r>
              <a:rPr lang="en-US" altLang="zh-TW" dirty="0" smtClean="0">
                <a:solidFill>
                  <a:srgbClr val="333399"/>
                </a:solidFill>
              </a:rPr>
              <a:t/>
            </a:r>
            <a:br>
              <a:rPr lang="en-US" altLang="zh-TW" dirty="0" smtClean="0">
                <a:solidFill>
                  <a:srgbClr val="333399"/>
                </a:solidFill>
              </a:rPr>
            </a:br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1355482" y="3249791"/>
            <a:ext cx="2720929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What is “direction information”?</a:t>
            </a:r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4664993" y="3249791"/>
            <a:ext cx="2720929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Why to preserve “direction information”?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7964034" y="3249791"/>
            <a:ext cx="2720929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How to preserve “direction information”?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9" name="Oval 28"/>
          <p:cNvSpPr>
            <a:spLocks noChangeArrowheads="1"/>
          </p:cNvSpPr>
          <p:nvPr/>
        </p:nvSpPr>
        <p:spPr bwMode="auto">
          <a:xfrm>
            <a:off x="1234652" y="2793968"/>
            <a:ext cx="2905430" cy="1933827"/>
          </a:xfrm>
          <a:prstGeom prst="ellipse">
            <a:avLst/>
          </a:prstGeom>
          <a:noFill/>
          <a:ln w="76200">
            <a:solidFill>
              <a:srgbClr val="FFC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20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288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What Is “Direction Information”?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12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216000" y="3789000"/>
            <a:ext cx="3672568" cy="1152248"/>
            <a:chOff x="3216000" y="3789000"/>
            <a:chExt cx="3672568" cy="1152248"/>
          </a:xfrm>
        </p:grpSpPr>
        <p:grpSp>
          <p:nvGrpSpPr>
            <p:cNvPr id="39" name="Group 38"/>
            <p:cNvGrpSpPr/>
            <p:nvPr/>
          </p:nvGrpSpPr>
          <p:grpSpPr>
            <a:xfrm>
              <a:off x="3288008" y="3850463"/>
              <a:ext cx="3564556" cy="1054781"/>
              <a:chOff x="3288008" y="3850463"/>
              <a:chExt cx="3564556" cy="1054781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3288008" y="4905244"/>
                <a:ext cx="64855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V="1">
                <a:off x="3998023" y="3850463"/>
                <a:ext cx="669082" cy="102932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4718023" y="3850463"/>
                <a:ext cx="334541" cy="65853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5078023" y="4570463"/>
                <a:ext cx="309082" cy="30908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5448568" y="4905004"/>
                <a:ext cx="28799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V="1">
                <a:off x="5772564" y="4581008"/>
                <a:ext cx="0" cy="28799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V="1">
                <a:off x="5798023" y="4210463"/>
                <a:ext cx="309082" cy="30908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6168568" y="4185004"/>
                <a:ext cx="64799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flipV="1">
                <a:off x="6852564" y="3861008"/>
                <a:ext cx="0" cy="28799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48"/>
            <p:cNvGrpSpPr/>
            <p:nvPr/>
          </p:nvGrpSpPr>
          <p:grpSpPr>
            <a:xfrm>
              <a:off x="3216000" y="3789000"/>
              <a:ext cx="3672568" cy="1152248"/>
              <a:chOff x="3216000" y="3789000"/>
              <a:chExt cx="3672568" cy="1152248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3216000" y="486924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3936560" y="486924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4656560" y="378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5016560" y="450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5376560" y="486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736560" y="486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5736560" y="450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6096560" y="414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6816560" y="414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6816560" y="378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5" name="AutoShape 31"/>
          <p:cNvSpPr>
            <a:spLocks noChangeArrowheads="1"/>
          </p:cNvSpPr>
          <p:nvPr/>
        </p:nvSpPr>
        <p:spPr bwMode="auto">
          <a:xfrm>
            <a:off x="1828640" y="3893492"/>
            <a:ext cx="1723451" cy="449908"/>
          </a:xfrm>
          <a:prstGeom prst="wedgeRoundRectCallout">
            <a:avLst>
              <a:gd name="adj1" fmla="val 54866"/>
              <a:gd name="adj2" fmla="val 13822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Trajectory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097798" y="3344413"/>
            <a:ext cx="4030364" cy="1910651"/>
            <a:chOff x="3212099" y="3354802"/>
            <a:chExt cx="4030364" cy="1910651"/>
          </a:xfrm>
        </p:grpSpPr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0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2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1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2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4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3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5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4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5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7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6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8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7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9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78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10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61" name="Straight Connector 60"/>
          <p:cNvCxnSpPr/>
          <p:nvPr/>
        </p:nvCxnSpPr>
        <p:spPr>
          <a:xfrm>
            <a:off x="3300708" y="4917944"/>
            <a:ext cx="648552" cy="0"/>
          </a:xfrm>
          <a:prstGeom prst="line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4010723" y="3863163"/>
            <a:ext cx="2854541" cy="1054541"/>
            <a:chOff x="4010723" y="3863163"/>
            <a:chExt cx="2854541" cy="1054541"/>
          </a:xfrm>
        </p:grpSpPr>
        <p:cxnSp>
          <p:nvCxnSpPr>
            <p:cNvPr id="62" name="Straight Connector 61"/>
            <p:cNvCxnSpPr/>
            <p:nvPr/>
          </p:nvCxnSpPr>
          <p:spPr>
            <a:xfrm flipV="1">
              <a:off x="4010723" y="3863163"/>
              <a:ext cx="669082" cy="102932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4730723" y="3863163"/>
              <a:ext cx="334541" cy="658537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5090723" y="4583163"/>
              <a:ext cx="309082" cy="30908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5461268" y="4917704"/>
              <a:ext cx="28799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5785264" y="4593708"/>
              <a:ext cx="0" cy="28799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5810723" y="4223163"/>
              <a:ext cx="309082" cy="30908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181268" y="4197704"/>
              <a:ext cx="64799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6865264" y="3873708"/>
              <a:ext cx="0" cy="28799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0892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What Is “Direction Information”?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13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300708" y="3863163"/>
            <a:ext cx="3564556" cy="1054781"/>
            <a:chOff x="3300708" y="3863163"/>
            <a:chExt cx="3564556" cy="1054781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300708" y="4917944"/>
              <a:ext cx="64855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/>
            <p:cNvGrpSpPr/>
            <p:nvPr/>
          </p:nvGrpSpPr>
          <p:grpSpPr>
            <a:xfrm>
              <a:off x="4010723" y="3863163"/>
              <a:ext cx="2854541" cy="1054541"/>
              <a:chOff x="4010723" y="3863163"/>
              <a:chExt cx="2854541" cy="1054541"/>
            </a:xfrm>
          </p:grpSpPr>
          <p:cxnSp>
            <p:nvCxnSpPr>
              <p:cNvPr id="7" name="Straight Connector 6"/>
              <p:cNvCxnSpPr/>
              <p:nvPr/>
            </p:nvCxnSpPr>
            <p:spPr>
              <a:xfrm flipV="1">
                <a:off x="4010723" y="3863163"/>
                <a:ext cx="669082" cy="102932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4730723" y="3863163"/>
                <a:ext cx="334541" cy="658537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5090723" y="4583163"/>
                <a:ext cx="309082" cy="30908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5461268" y="4917704"/>
                <a:ext cx="287992" cy="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flipV="1">
                <a:off x="5785264" y="4593708"/>
                <a:ext cx="0" cy="28799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5810723" y="4223163"/>
                <a:ext cx="309082" cy="30908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6181268" y="4197704"/>
                <a:ext cx="647992" cy="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V="1">
                <a:off x="6865264" y="3873708"/>
                <a:ext cx="0" cy="28799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AutoShape 31"/>
          <p:cNvSpPr>
            <a:spLocks noChangeArrowheads="1"/>
          </p:cNvSpPr>
          <p:nvPr/>
        </p:nvSpPr>
        <p:spPr bwMode="auto">
          <a:xfrm>
            <a:off x="1194817" y="3369278"/>
            <a:ext cx="3166167" cy="516923"/>
          </a:xfrm>
          <a:prstGeom prst="wedgeRoundRectCallout">
            <a:avLst>
              <a:gd name="adj1" fmla="val 41833"/>
              <a:gd name="adj2" fmla="val 13289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Direction information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199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Direction-Preserving Trajectory Simplification (DPTS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14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 Box 42"/>
          <p:cNvSpPr txBox="1">
            <a:spLocks noChangeArrowheads="1"/>
          </p:cNvSpPr>
          <p:nvPr/>
        </p:nvSpPr>
        <p:spPr bwMode="auto">
          <a:xfrm>
            <a:off x="1126556" y="2507474"/>
            <a:ext cx="9778511" cy="2185214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altLang="zh-TW" sz="2800" dirty="0" smtClean="0">
                <a:solidFill>
                  <a:srgbClr val="333399"/>
                </a:solidFill>
              </a:rPr>
              <a:t>Direction-Preserving Trajectory Simplification (DPTS)</a:t>
            </a: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r>
              <a:rPr lang="en-US" altLang="zh-TW" dirty="0" smtClean="0">
                <a:solidFill>
                  <a:srgbClr val="333399"/>
                </a:solidFill>
              </a:rPr>
              <a:t/>
            </a:r>
            <a:br>
              <a:rPr lang="en-US" altLang="zh-TW" dirty="0" smtClean="0">
                <a:solidFill>
                  <a:srgbClr val="333399"/>
                </a:solidFill>
              </a:rPr>
            </a:br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1355482" y="3249791"/>
            <a:ext cx="2720929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What is “direction information”?</a:t>
            </a:r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4664993" y="3249791"/>
            <a:ext cx="2720929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Why to preserve “direction information”?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7964034" y="3249791"/>
            <a:ext cx="2720929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How to preserve “direction information”?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9" name="Oval 28"/>
          <p:cNvSpPr>
            <a:spLocks noChangeArrowheads="1"/>
          </p:cNvSpPr>
          <p:nvPr/>
        </p:nvSpPr>
        <p:spPr bwMode="auto">
          <a:xfrm>
            <a:off x="4576942" y="2841265"/>
            <a:ext cx="2905430" cy="1933827"/>
          </a:xfrm>
          <a:prstGeom prst="ellipse">
            <a:avLst/>
          </a:prstGeom>
          <a:noFill/>
          <a:ln w="76200">
            <a:solidFill>
              <a:srgbClr val="FFC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20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922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Why To Preserve “Direction Information”?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68510" y="6243638"/>
            <a:ext cx="2540000" cy="457200"/>
          </a:xfrm>
        </p:spPr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15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 Box 42"/>
          <p:cNvSpPr txBox="1">
            <a:spLocks noChangeArrowheads="1"/>
          </p:cNvSpPr>
          <p:nvPr/>
        </p:nvSpPr>
        <p:spPr bwMode="auto">
          <a:xfrm>
            <a:off x="779929" y="2146872"/>
            <a:ext cx="10757647" cy="273921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altLang="zh-TW" sz="2800" dirty="0" smtClean="0">
                <a:solidFill>
                  <a:srgbClr val="333399"/>
                </a:solidFill>
              </a:rPr>
              <a:t>Applications That Use “Direction Information”</a:t>
            </a: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r>
              <a:rPr lang="en-US" altLang="zh-TW" dirty="0" smtClean="0">
                <a:solidFill>
                  <a:srgbClr val="333399"/>
                </a:solidFill>
              </a:rPr>
              <a:t/>
            </a:r>
            <a:br>
              <a:rPr lang="en-US" altLang="zh-TW" dirty="0" smtClean="0">
                <a:solidFill>
                  <a:srgbClr val="333399"/>
                </a:solidFill>
              </a:rPr>
            </a:br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9257598" y="2785635"/>
            <a:ext cx="2091720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Trajectory Query Processing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4589577" y="2785635"/>
            <a:ext cx="2792860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Trajectory Mining</a:t>
            </a:r>
          </a:p>
          <a:p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1055131" y="2785635"/>
            <a:ext cx="1768754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Map Matching</a:t>
            </a:r>
          </a:p>
          <a:p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011526" y="3615217"/>
            <a:ext cx="1802523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Trajectory Clustering</a:t>
            </a:r>
          </a:p>
          <a:p>
            <a:pPr algn="ctr"/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4885150" y="3619699"/>
            <a:ext cx="2255239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Trajectory Classification</a:t>
            </a:r>
          </a:p>
          <a:p>
            <a:pPr algn="ctr"/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7189079" y="3624181"/>
            <a:ext cx="1802523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Trajectory Outlier Detection</a:t>
            </a:r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3025585" y="4654617"/>
            <a:ext cx="1761568" cy="132343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>
                <a:solidFill>
                  <a:srgbClr val="000000"/>
                </a:solidFill>
              </a:rPr>
              <a:t>Lee et al. </a:t>
            </a:r>
            <a:r>
              <a:rPr lang="en-US" altLang="zh-TW" sz="2000" dirty="0">
                <a:solidFill>
                  <a:srgbClr val="000000"/>
                </a:solidFill>
              </a:rPr>
              <a:t>SIGMOD’07, Hung et al. VLDBJ’11</a:t>
            </a:r>
            <a:endParaRPr lang="en-US" altLang="zh-HK" sz="2000" dirty="0">
              <a:solidFill>
                <a:srgbClr val="000000"/>
              </a:solidFill>
            </a:endParaRPr>
          </a:p>
        </p:txBody>
      </p:sp>
      <p:sp>
        <p:nvSpPr>
          <p:cNvPr id="13" name="Rectangle 37"/>
          <p:cNvSpPr>
            <a:spLocks noChangeArrowheads="1"/>
          </p:cNvSpPr>
          <p:nvPr/>
        </p:nvSpPr>
        <p:spPr bwMode="auto">
          <a:xfrm>
            <a:off x="5101138" y="4682926"/>
            <a:ext cx="1850991" cy="132343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>
                <a:solidFill>
                  <a:srgbClr val="000000"/>
                </a:solidFill>
              </a:rPr>
              <a:t>Lee et al. VLDB’08</a:t>
            </a:r>
          </a:p>
          <a:p>
            <a:pPr algn="ctr"/>
            <a:endParaRPr lang="en-US" altLang="zh-HK" sz="2000" dirty="0">
              <a:solidFill>
                <a:srgbClr val="000000"/>
              </a:solidFill>
            </a:endParaRPr>
          </a:p>
          <a:p>
            <a:pPr algn="ctr"/>
            <a:endParaRPr lang="en-US" altLang="zh-HK" sz="2000" dirty="0">
              <a:solidFill>
                <a:srgbClr val="000000"/>
              </a:solidFill>
            </a:endParaRPr>
          </a:p>
        </p:txBody>
      </p:sp>
      <p:sp>
        <p:nvSpPr>
          <p:cNvPr id="14" name="Rectangle 37"/>
          <p:cNvSpPr>
            <a:spLocks noChangeArrowheads="1"/>
          </p:cNvSpPr>
          <p:nvPr/>
        </p:nvSpPr>
        <p:spPr bwMode="auto">
          <a:xfrm>
            <a:off x="9196639" y="3955371"/>
            <a:ext cx="2287149" cy="10156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 err="1">
                <a:solidFill>
                  <a:srgbClr val="000000"/>
                </a:solidFill>
              </a:rPr>
              <a:t>Brakatsoulas</a:t>
            </a:r>
            <a:r>
              <a:rPr lang="en-US" altLang="zh-HK" sz="2000" dirty="0">
                <a:solidFill>
                  <a:srgbClr val="000000"/>
                </a:solidFill>
              </a:rPr>
              <a:t>  et al. IDEAS’ 04, </a:t>
            </a:r>
            <a:r>
              <a:rPr lang="en-US" altLang="zh-HK" sz="2000" dirty="0" err="1">
                <a:solidFill>
                  <a:srgbClr val="000000"/>
                </a:solidFill>
              </a:rPr>
              <a:t>Pelekis</a:t>
            </a:r>
            <a:r>
              <a:rPr lang="en-US" altLang="zh-HK" sz="2000" dirty="0">
                <a:solidFill>
                  <a:srgbClr val="000000"/>
                </a:solidFill>
              </a:rPr>
              <a:t> et al. TIME’07</a:t>
            </a:r>
            <a:endParaRPr lang="zh-HK" altLang="en-US" sz="2000" dirty="0">
              <a:solidFill>
                <a:srgbClr val="000000"/>
              </a:solidFill>
            </a:endParaRPr>
          </a:p>
        </p:txBody>
      </p:sp>
      <p:sp>
        <p:nvSpPr>
          <p:cNvPr id="15" name="Rectangle 37"/>
          <p:cNvSpPr>
            <a:spLocks noChangeArrowheads="1"/>
          </p:cNvSpPr>
          <p:nvPr/>
        </p:nvSpPr>
        <p:spPr bwMode="auto">
          <a:xfrm>
            <a:off x="995081" y="3921886"/>
            <a:ext cx="1875049" cy="10156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 err="1">
                <a:solidFill>
                  <a:srgbClr val="000000"/>
                </a:solidFill>
              </a:rPr>
              <a:t>Brakatsoulas</a:t>
            </a:r>
            <a:r>
              <a:rPr lang="en-US" altLang="zh-HK" sz="2000" dirty="0">
                <a:solidFill>
                  <a:srgbClr val="000000"/>
                </a:solidFill>
              </a:rPr>
              <a:t> et al. </a:t>
            </a:r>
            <a:r>
              <a:rPr lang="en-US" altLang="zh-TW" sz="2000" dirty="0">
                <a:solidFill>
                  <a:srgbClr val="000000"/>
                </a:solidFill>
              </a:rPr>
              <a:t>VLDB’05</a:t>
            </a:r>
          </a:p>
          <a:p>
            <a:pPr algn="ctr"/>
            <a:endParaRPr lang="zh-HK" altLang="en-US" sz="2000" dirty="0">
              <a:solidFill>
                <a:srgbClr val="000000"/>
              </a:solidFill>
            </a:endParaRPr>
          </a:p>
        </p:txBody>
      </p:sp>
      <p:sp>
        <p:nvSpPr>
          <p:cNvPr id="16" name="Rectangle 37"/>
          <p:cNvSpPr>
            <a:spLocks noChangeArrowheads="1"/>
          </p:cNvSpPr>
          <p:nvPr/>
        </p:nvSpPr>
        <p:spPr bwMode="auto">
          <a:xfrm>
            <a:off x="7203362" y="4741197"/>
            <a:ext cx="1900298" cy="132343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>
                <a:solidFill>
                  <a:srgbClr val="000000"/>
                </a:solidFill>
              </a:rPr>
              <a:t>Lee et al. ICDE’08</a:t>
            </a:r>
          </a:p>
          <a:p>
            <a:pPr algn="ctr"/>
            <a:endParaRPr lang="en-US" altLang="zh-HK" sz="2000" dirty="0">
              <a:solidFill>
                <a:srgbClr val="000000"/>
              </a:solidFill>
            </a:endParaRPr>
          </a:p>
          <a:p>
            <a:pPr algn="ctr"/>
            <a:endParaRPr lang="en-US" altLang="zh-HK" sz="2000" dirty="0">
              <a:solidFill>
                <a:srgbClr val="000000"/>
              </a:solidFill>
            </a:endParaRPr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2740783" y="3389312"/>
            <a:ext cx="2370665" cy="2513166"/>
          </a:xfrm>
          <a:prstGeom prst="ellipse">
            <a:avLst/>
          </a:prstGeom>
          <a:noFill/>
          <a:ln w="76200">
            <a:solidFill>
              <a:srgbClr val="FFC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20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888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Oval 28"/>
          <p:cNvSpPr>
            <a:spLocks noChangeArrowheads="1"/>
          </p:cNvSpPr>
          <p:nvPr/>
        </p:nvSpPr>
        <p:spPr bwMode="auto">
          <a:xfrm>
            <a:off x="6487300" y="4042719"/>
            <a:ext cx="4143632" cy="2644346"/>
          </a:xfrm>
          <a:prstGeom prst="ellipse">
            <a:avLst/>
          </a:prstGeom>
          <a:solidFill>
            <a:srgbClr val="FFCCFF"/>
          </a:solidFill>
          <a:ln w="28575">
            <a:solidFill>
              <a:schemeClr val="tx2"/>
            </a:solidFill>
            <a:prstDash val="solid"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pPr algn="ctr"/>
            <a:r>
              <a:rPr lang="en-US" altLang="zh-HK" sz="2400" b="1" dirty="0">
                <a:solidFill>
                  <a:srgbClr val="333399"/>
                </a:solidFill>
              </a:rPr>
              <a:t>Cluster 2</a:t>
            </a:r>
            <a:endParaRPr lang="zh-HK" altLang="en-US" sz="2800" b="1" dirty="0">
              <a:solidFill>
                <a:srgbClr val="333399"/>
              </a:solidFill>
            </a:endParaRPr>
          </a:p>
        </p:txBody>
      </p:sp>
      <p:sp>
        <p:nvSpPr>
          <p:cNvPr id="111" name="Oval 28"/>
          <p:cNvSpPr>
            <a:spLocks noChangeArrowheads="1"/>
          </p:cNvSpPr>
          <p:nvPr/>
        </p:nvSpPr>
        <p:spPr bwMode="auto">
          <a:xfrm>
            <a:off x="1915300" y="4042719"/>
            <a:ext cx="4497860" cy="2644346"/>
          </a:xfrm>
          <a:prstGeom prst="ellipse">
            <a:avLst/>
          </a:prstGeom>
          <a:solidFill>
            <a:srgbClr val="FFCCFF"/>
          </a:solidFill>
          <a:ln w="28575">
            <a:solidFill>
              <a:schemeClr val="tx2"/>
            </a:solidFill>
            <a:prstDash val="solid"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pPr algn="ctr"/>
            <a:r>
              <a:rPr lang="en-US" altLang="zh-HK" sz="2400" b="1" dirty="0">
                <a:solidFill>
                  <a:srgbClr val="333399"/>
                </a:solidFill>
              </a:rPr>
              <a:t>Cluster 1</a:t>
            </a:r>
            <a:endParaRPr lang="zh-HK" altLang="en-US" sz="2400" b="1" dirty="0">
              <a:solidFill>
                <a:srgbClr val="33339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Trajectory Clustering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16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2539" y="2384460"/>
            <a:ext cx="9989049" cy="156966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Trajectory Clustering:</a:t>
            </a:r>
          </a:p>
          <a:p>
            <a:pPr lvl="1"/>
            <a:r>
              <a:rPr lang="en-US" altLang="zh-CN" sz="2400" dirty="0">
                <a:solidFill>
                  <a:srgbClr val="000000"/>
                </a:solidFill>
              </a:rPr>
              <a:t>Partition a set of trajectories into several clusters such that</a:t>
            </a:r>
          </a:p>
          <a:p>
            <a:pPr marL="1257300" lvl="2" indent="-342900">
              <a:buFontTx/>
              <a:buChar char="-"/>
            </a:pPr>
            <a:r>
              <a:rPr lang="en-US" altLang="zh-CN" sz="2400" dirty="0">
                <a:solidFill>
                  <a:srgbClr val="000000"/>
                </a:solidFill>
              </a:rPr>
              <a:t>trajectories in the </a:t>
            </a:r>
            <a:r>
              <a:rPr lang="en-US" altLang="zh-CN" sz="2400" b="1" dirty="0">
                <a:solidFill>
                  <a:srgbClr val="000000"/>
                </a:solidFill>
              </a:rPr>
              <a:t>same</a:t>
            </a:r>
            <a:r>
              <a:rPr lang="en-US" altLang="zh-CN" sz="2400" dirty="0">
                <a:solidFill>
                  <a:srgbClr val="000000"/>
                </a:solidFill>
              </a:rPr>
              <a:t> cluster are </a:t>
            </a:r>
            <a:r>
              <a:rPr lang="en-US" altLang="zh-CN" sz="2400" b="1" dirty="0">
                <a:solidFill>
                  <a:srgbClr val="000000"/>
                </a:solidFill>
              </a:rPr>
              <a:t>similar</a:t>
            </a:r>
            <a:endParaRPr lang="en-US" altLang="zh-CN" sz="2400" dirty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400" dirty="0">
                <a:solidFill>
                  <a:srgbClr val="000000"/>
                </a:solidFill>
              </a:rPr>
              <a:t>trajectories in </a:t>
            </a:r>
            <a:r>
              <a:rPr lang="en-US" altLang="zh-CN" sz="2400" b="1" dirty="0">
                <a:solidFill>
                  <a:srgbClr val="000000"/>
                </a:solidFill>
              </a:rPr>
              <a:t>different</a:t>
            </a:r>
            <a:r>
              <a:rPr lang="en-US" altLang="zh-CN" sz="2400" dirty="0">
                <a:solidFill>
                  <a:srgbClr val="000000"/>
                </a:solidFill>
              </a:rPr>
              <a:t> clusters are </a:t>
            </a:r>
            <a:r>
              <a:rPr lang="en-US" altLang="zh-CN" sz="2400" b="1" dirty="0">
                <a:solidFill>
                  <a:srgbClr val="000000"/>
                </a:solidFill>
              </a:rPr>
              <a:t>dissimilar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2209885" y="4278414"/>
            <a:ext cx="1853084" cy="1039408"/>
            <a:chOff x="1221341" y="4281503"/>
            <a:chExt cx="1853084" cy="1039408"/>
          </a:xfrm>
        </p:grpSpPr>
        <p:grpSp>
          <p:nvGrpSpPr>
            <p:cNvPr id="72" name="Group 71"/>
            <p:cNvGrpSpPr/>
            <p:nvPr/>
          </p:nvGrpSpPr>
          <p:grpSpPr>
            <a:xfrm>
              <a:off x="1244059" y="4298091"/>
              <a:ext cx="1781097" cy="990600"/>
              <a:chOff x="1231165" y="4294755"/>
              <a:chExt cx="1781097" cy="99060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1231165" y="5285355"/>
                <a:ext cx="933112" cy="0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V="1">
                <a:off x="2164276" y="4294755"/>
                <a:ext cx="638445" cy="990600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flipH="1" flipV="1">
                <a:off x="2802721" y="4294755"/>
                <a:ext cx="209541" cy="381000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Oval 53"/>
            <p:cNvSpPr/>
            <p:nvPr/>
          </p:nvSpPr>
          <p:spPr>
            <a:xfrm>
              <a:off x="1221341" y="524891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2155165" y="5222407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2767844" y="428150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3002425" y="4675755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4384676" y="4574640"/>
            <a:ext cx="1760116" cy="743182"/>
            <a:chOff x="3198423" y="4620500"/>
            <a:chExt cx="1760116" cy="743182"/>
          </a:xfrm>
        </p:grpSpPr>
        <p:grpSp>
          <p:nvGrpSpPr>
            <p:cNvPr id="73" name="Group 72"/>
            <p:cNvGrpSpPr/>
            <p:nvPr/>
          </p:nvGrpSpPr>
          <p:grpSpPr>
            <a:xfrm>
              <a:off x="3270423" y="4681956"/>
              <a:ext cx="1626660" cy="645726"/>
              <a:chOff x="3196820" y="4702585"/>
              <a:chExt cx="1626660" cy="645726"/>
            </a:xfrm>
          </p:grpSpPr>
          <p:cxnSp>
            <p:nvCxnSpPr>
              <p:cNvPr id="39" name="Straight Connector 38"/>
              <p:cNvCxnSpPr>
                <a:stCxn id="42" idx="6"/>
                <a:endCxn id="43" idx="3"/>
              </p:cNvCxnSpPr>
              <p:nvPr/>
            </p:nvCxnSpPr>
            <p:spPr>
              <a:xfrm flipV="1">
                <a:off x="3196820" y="5347263"/>
                <a:ext cx="872368" cy="1048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>
                <a:stCxn id="43" idx="7"/>
                <a:endCxn id="44" idx="4"/>
              </p:cNvCxnSpPr>
              <p:nvPr/>
            </p:nvCxnSpPr>
            <p:spPr>
              <a:xfrm flipV="1">
                <a:off x="4120100" y="4713129"/>
                <a:ext cx="213071" cy="583222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stCxn id="45" idx="1"/>
                <a:endCxn id="44" idx="5"/>
              </p:cNvCxnSpPr>
              <p:nvPr/>
            </p:nvCxnSpPr>
            <p:spPr>
              <a:xfrm flipH="1" flipV="1">
                <a:off x="4358627" y="4702585"/>
                <a:ext cx="464853" cy="153871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Oval 41"/>
            <p:cNvSpPr/>
            <p:nvPr/>
          </p:nvSpPr>
          <p:spPr>
            <a:xfrm>
              <a:off x="3198423" y="529168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4132247" y="526517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4370774" y="46205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4886539" y="482528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556431" y="4745479"/>
            <a:ext cx="1731830" cy="572343"/>
            <a:chOff x="5716172" y="5103828"/>
            <a:chExt cx="1731830" cy="572343"/>
          </a:xfrm>
        </p:grpSpPr>
        <p:grpSp>
          <p:nvGrpSpPr>
            <p:cNvPr id="71" name="Group 70"/>
            <p:cNvGrpSpPr/>
            <p:nvPr/>
          </p:nvGrpSpPr>
          <p:grpSpPr>
            <a:xfrm>
              <a:off x="5763067" y="5165284"/>
              <a:ext cx="1623479" cy="484578"/>
              <a:chOff x="5763067" y="5140570"/>
              <a:chExt cx="1623479" cy="484578"/>
            </a:xfrm>
          </p:grpSpPr>
          <p:cxnSp>
            <p:nvCxnSpPr>
              <p:cNvPr id="64" name="Straight Connector 63"/>
              <p:cNvCxnSpPr>
                <a:endCxn id="68" idx="4"/>
              </p:cNvCxnSpPr>
              <p:nvPr/>
            </p:nvCxnSpPr>
            <p:spPr>
              <a:xfrm flipV="1">
                <a:off x="5763067" y="5445974"/>
                <a:ext cx="73666" cy="17917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stCxn id="68" idx="6"/>
                <a:endCxn id="69" idx="2"/>
              </p:cNvCxnSpPr>
              <p:nvPr/>
            </p:nvCxnSpPr>
            <p:spPr>
              <a:xfrm>
                <a:off x="5872733" y="5409974"/>
                <a:ext cx="796020" cy="16495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70" idx="3"/>
                <a:endCxn id="69" idx="7"/>
              </p:cNvCxnSpPr>
              <p:nvPr/>
            </p:nvCxnSpPr>
            <p:spPr>
              <a:xfrm flipH="1">
                <a:off x="6730209" y="5140570"/>
                <a:ext cx="656337" cy="40890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Oval 66"/>
            <p:cNvSpPr/>
            <p:nvPr/>
          </p:nvSpPr>
          <p:spPr>
            <a:xfrm>
              <a:off x="5716172" y="560417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5800733" y="539868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6668753" y="556364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7376002" y="510382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8735340" y="4745479"/>
            <a:ext cx="1731830" cy="572343"/>
            <a:chOff x="5716172" y="5103828"/>
            <a:chExt cx="1731830" cy="572343"/>
          </a:xfrm>
        </p:grpSpPr>
        <p:grpSp>
          <p:nvGrpSpPr>
            <p:cNvPr id="96" name="Group 95"/>
            <p:cNvGrpSpPr/>
            <p:nvPr/>
          </p:nvGrpSpPr>
          <p:grpSpPr>
            <a:xfrm>
              <a:off x="5777628" y="5150481"/>
              <a:ext cx="1608918" cy="464234"/>
              <a:chOff x="5777628" y="5125767"/>
              <a:chExt cx="1608918" cy="464234"/>
            </a:xfrm>
          </p:grpSpPr>
          <p:cxnSp>
            <p:nvCxnSpPr>
              <p:cNvPr id="101" name="Straight Connector 100"/>
              <p:cNvCxnSpPr>
                <a:stCxn id="97" idx="7"/>
                <a:endCxn id="98" idx="4"/>
              </p:cNvCxnSpPr>
              <p:nvPr/>
            </p:nvCxnSpPr>
            <p:spPr>
              <a:xfrm flipV="1">
                <a:off x="5777628" y="5161767"/>
                <a:ext cx="59105" cy="42823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>
                <a:stCxn id="98" idx="6"/>
                <a:endCxn id="99" idx="2"/>
              </p:cNvCxnSpPr>
              <p:nvPr/>
            </p:nvCxnSpPr>
            <p:spPr>
              <a:xfrm>
                <a:off x="5872733" y="5125767"/>
                <a:ext cx="1191433" cy="46151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>
                <a:stCxn id="100" idx="3"/>
                <a:endCxn id="99" idx="7"/>
              </p:cNvCxnSpPr>
              <p:nvPr/>
            </p:nvCxnSpPr>
            <p:spPr>
              <a:xfrm flipH="1">
                <a:off x="7125622" y="5140570"/>
                <a:ext cx="260924" cy="42126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7" name="Oval 96"/>
            <p:cNvSpPr/>
            <p:nvPr/>
          </p:nvSpPr>
          <p:spPr>
            <a:xfrm>
              <a:off x="5716172" y="560417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5800733" y="511448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7064166" y="55760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7376002" y="510382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13" name="TextBox 112"/>
          <p:cNvSpPr txBox="1"/>
          <p:nvPr/>
        </p:nvSpPr>
        <p:spPr>
          <a:xfrm>
            <a:off x="2940911" y="5410200"/>
            <a:ext cx="8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dirty="0">
                <a:solidFill>
                  <a:srgbClr val="000000"/>
                </a:solidFill>
              </a:rPr>
              <a:t>T</a:t>
            </a:r>
            <a:r>
              <a:rPr lang="en-US" altLang="zh-HK" sz="2400" baseline="-25000" dirty="0">
                <a:solidFill>
                  <a:srgbClr val="000000"/>
                </a:solidFill>
              </a:rPr>
              <a:t>1</a:t>
            </a:r>
            <a:endParaRPr lang="zh-HK" altLang="en-US" sz="2400" dirty="0">
              <a:solidFill>
                <a:srgbClr val="00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082749" y="5410200"/>
            <a:ext cx="8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dirty="0">
                <a:solidFill>
                  <a:srgbClr val="000000"/>
                </a:solidFill>
              </a:rPr>
              <a:t>T</a:t>
            </a:r>
            <a:r>
              <a:rPr lang="en-US" altLang="zh-HK" sz="2400" baseline="-25000" dirty="0">
                <a:solidFill>
                  <a:srgbClr val="000000"/>
                </a:solidFill>
              </a:rPr>
              <a:t>2</a:t>
            </a:r>
            <a:endParaRPr lang="zh-HK" altLang="en-US" sz="2400" dirty="0">
              <a:solidFill>
                <a:srgbClr val="00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348154" y="5410200"/>
            <a:ext cx="8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dirty="0">
                <a:solidFill>
                  <a:srgbClr val="000000"/>
                </a:solidFill>
              </a:rPr>
              <a:t>T</a:t>
            </a:r>
            <a:r>
              <a:rPr lang="en-US" altLang="zh-HK" sz="2400" baseline="-25000" dirty="0">
                <a:solidFill>
                  <a:srgbClr val="000000"/>
                </a:solidFill>
              </a:rPr>
              <a:t>3</a:t>
            </a:r>
            <a:endParaRPr lang="zh-HK" altLang="en-US" sz="2400" dirty="0">
              <a:solidFill>
                <a:srgbClr val="00000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9036910" y="5410200"/>
            <a:ext cx="8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dirty="0">
                <a:solidFill>
                  <a:srgbClr val="000000"/>
                </a:solidFill>
              </a:rPr>
              <a:t>T</a:t>
            </a:r>
            <a:r>
              <a:rPr lang="en-US" altLang="zh-HK" sz="2400" baseline="-25000" dirty="0">
                <a:solidFill>
                  <a:srgbClr val="000000"/>
                </a:solidFill>
              </a:rPr>
              <a:t>4</a:t>
            </a:r>
            <a:endParaRPr lang="zh-HK" altLang="en-US" sz="2400" dirty="0">
              <a:solidFill>
                <a:srgbClr val="000000"/>
              </a:solidFill>
            </a:endParaRPr>
          </a:p>
        </p:txBody>
      </p:sp>
      <p:sp>
        <p:nvSpPr>
          <p:cNvPr id="47" name="AutoShape 31"/>
          <p:cNvSpPr>
            <a:spLocks noChangeArrowheads="1"/>
          </p:cNvSpPr>
          <p:nvPr/>
        </p:nvSpPr>
        <p:spPr bwMode="auto">
          <a:xfrm>
            <a:off x="555171" y="5829300"/>
            <a:ext cx="2288615" cy="849468"/>
          </a:xfrm>
          <a:prstGeom prst="wedgeRoundRectCallout">
            <a:avLst>
              <a:gd name="adj1" fmla="val 44617"/>
              <a:gd name="adj2" fmla="val -7723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1</a:t>
            </a:r>
            <a:r>
              <a:rPr lang="en-US" altLang="zh-TW" sz="2400" dirty="0">
                <a:solidFill>
                  <a:srgbClr val="000000"/>
                </a:solidFill>
              </a:rPr>
              <a:t> and T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2</a:t>
            </a:r>
            <a:r>
              <a:rPr lang="en-US" altLang="zh-TW" sz="2400" dirty="0">
                <a:solidFill>
                  <a:srgbClr val="000000"/>
                </a:solidFill>
              </a:rPr>
              <a:t> are similar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48" name="AutoShape 31"/>
          <p:cNvSpPr>
            <a:spLocks noChangeArrowheads="1"/>
          </p:cNvSpPr>
          <p:nvPr/>
        </p:nvSpPr>
        <p:spPr bwMode="auto">
          <a:xfrm>
            <a:off x="5279571" y="5883729"/>
            <a:ext cx="2288615" cy="849468"/>
          </a:xfrm>
          <a:prstGeom prst="wedgeRoundRectCallout">
            <a:avLst>
              <a:gd name="adj1" fmla="val 44617"/>
              <a:gd name="adj2" fmla="val -7723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3</a:t>
            </a:r>
            <a:r>
              <a:rPr lang="en-US" altLang="zh-TW" sz="2400" dirty="0">
                <a:solidFill>
                  <a:srgbClr val="000000"/>
                </a:solidFill>
              </a:rPr>
              <a:t> and T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4</a:t>
            </a:r>
            <a:r>
              <a:rPr lang="en-US" altLang="zh-TW" sz="2400" dirty="0">
                <a:solidFill>
                  <a:srgbClr val="000000"/>
                </a:solidFill>
              </a:rPr>
              <a:t> are similar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312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1" grpId="0" animBg="1"/>
      <p:bldP spid="113" grpId="0"/>
      <p:bldP spid="114" grpId="0"/>
      <p:bldP spid="115" grpId="0"/>
      <p:bldP spid="116" grpId="0"/>
      <p:bldP spid="47" grpId="0" animBg="1"/>
      <p:bldP spid="4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Trajectory Clustering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0" name="Oval 28"/>
          <p:cNvSpPr>
            <a:spLocks noChangeArrowheads="1"/>
          </p:cNvSpPr>
          <p:nvPr/>
        </p:nvSpPr>
        <p:spPr bwMode="auto">
          <a:xfrm>
            <a:off x="6487300" y="2152130"/>
            <a:ext cx="4143632" cy="2644346"/>
          </a:xfrm>
          <a:prstGeom prst="ellipse">
            <a:avLst/>
          </a:prstGeom>
          <a:solidFill>
            <a:srgbClr val="FFCCFF"/>
          </a:solidFill>
          <a:ln w="28575">
            <a:solidFill>
              <a:schemeClr val="tx2"/>
            </a:solidFill>
            <a:prstDash val="solid"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pPr algn="ctr"/>
            <a:r>
              <a:rPr lang="en-US" altLang="zh-HK" sz="2400" b="1" dirty="0">
                <a:solidFill>
                  <a:srgbClr val="333399"/>
                </a:solidFill>
              </a:rPr>
              <a:t>Cluster 2</a:t>
            </a:r>
            <a:endParaRPr lang="zh-HK" altLang="en-US" sz="2800" b="1" dirty="0">
              <a:solidFill>
                <a:srgbClr val="333399"/>
              </a:solidFill>
            </a:endParaRPr>
          </a:p>
        </p:txBody>
      </p:sp>
      <p:sp>
        <p:nvSpPr>
          <p:cNvPr id="58" name="Oval 28"/>
          <p:cNvSpPr>
            <a:spLocks noChangeArrowheads="1"/>
          </p:cNvSpPr>
          <p:nvPr/>
        </p:nvSpPr>
        <p:spPr bwMode="auto">
          <a:xfrm>
            <a:off x="1915300" y="2152130"/>
            <a:ext cx="4497860" cy="2644346"/>
          </a:xfrm>
          <a:prstGeom prst="ellipse">
            <a:avLst/>
          </a:prstGeom>
          <a:solidFill>
            <a:srgbClr val="FFCCFF"/>
          </a:solidFill>
          <a:ln w="28575">
            <a:solidFill>
              <a:schemeClr val="tx2"/>
            </a:solidFill>
            <a:prstDash val="solid"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endParaRPr lang="en-US" altLang="zh-HK" sz="2000" dirty="0">
              <a:solidFill>
                <a:srgbClr val="000000"/>
              </a:solidFill>
            </a:endParaRPr>
          </a:p>
          <a:p>
            <a:pPr algn="ctr"/>
            <a:r>
              <a:rPr lang="en-US" altLang="zh-HK" sz="2400" b="1" dirty="0">
                <a:solidFill>
                  <a:srgbClr val="333399"/>
                </a:solidFill>
              </a:rPr>
              <a:t>Cluster 1</a:t>
            </a:r>
            <a:endParaRPr lang="zh-HK" altLang="en-US" sz="2400" b="1" dirty="0">
              <a:solidFill>
                <a:srgbClr val="333399"/>
              </a:solidFill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2209885" y="2387825"/>
            <a:ext cx="1853084" cy="1039408"/>
            <a:chOff x="1221341" y="4281503"/>
            <a:chExt cx="1853084" cy="1039408"/>
          </a:xfrm>
        </p:grpSpPr>
        <p:grpSp>
          <p:nvGrpSpPr>
            <p:cNvPr id="60" name="Group 59"/>
            <p:cNvGrpSpPr/>
            <p:nvPr/>
          </p:nvGrpSpPr>
          <p:grpSpPr>
            <a:xfrm>
              <a:off x="1244059" y="4298091"/>
              <a:ext cx="1781097" cy="990600"/>
              <a:chOff x="1231165" y="4294755"/>
              <a:chExt cx="1781097" cy="99060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1231165" y="5285355"/>
                <a:ext cx="933112" cy="0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flipV="1">
                <a:off x="2164276" y="4294755"/>
                <a:ext cx="638445" cy="990600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flipH="1" flipV="1">
                <a:off x="2802721" y="4294755"/>
                <a:ext cx="209541" cy="381000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Oval 60"/>
            <p:cNvSpPr/>
            <p:nvPr/>
          </p:nvSpPr>
          <p:spPr>
            <a:xfrm>
              <a:off x="1221341" y="524891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2155165" y="5222407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2767844" y="428150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3002425" y="4675755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384676" y="2684051"/>
            <a:ext cx="1760116" cy="743182"/>
            <a:chOff x="3198423" y="4620500"/>
            <a:chExt cx="1760116" cy="743182"/>
          </a:xfrm>
        </p:grpSpPr>
        <p:grpSp>
          <p:nvGrpSpPr>
            <p:cNvPr id="79" name="Group 78"/>
            <p:cNvGrpSpPr/>
            <p:nvPr/>
          </p:nvGrpSpPr>
          <p:grpSpPr>
            <a:xfrm>
              <a:off x="3270423" y="4681956"/>
              <a:ext cx="1626660" cy="645726"/>
              <a:chOff x="3196820" y="4702585"/>
              <a:chExt cx="1626660" cy="645726"/>
            </a:xfrm>
          </p:grpSpPr>
          <p:cxnSp>
            <p:nvCxnSpPr>
              <p:cNvPr id="84" name="Straight Connector 83"/>
              <p:cNvCxnSpPr>
                <a:stCxn id="80" idx="6"/>
                <a:endCxn id="81" idx="3"/>
              </p:cNvCxnSpPr>
              <p:nvPr/>
            </p:nvCxnSpPr>
            <p:spPr>
              <a:xfrm flipV="1">
                <a:off x="3196820" y="5347263"/>
                <a:ext cx="872368" cy="1048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>
                <a:stCxn id="81" idx="7"/>
                <a:endCxn id="82" idx="4"/>
              </p:cNvCxnSpPr>
              <p:nvPr/>
            </p:nvCxnSpPr>
            <p:spPr>
              <a:xfrm flipV="1">
                <a:off x="4120100" y="4713129"/>
                <a:ext cx="213071" cy="583222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>
                <a:stCxn id="83" idx="1"/>
                <a:endCxn id="82" idx="5"/>
              </p:cNvCxnSpPr>
              <p:nvPr/>
            </p:nvCxnSpPr>
            <p:spPr>
              <a:xfrm flipH="1" flipV="1">
                <a:off x="4358627" y="4702585"/>
                <a:ext cx="464853" cy="153871"/>
              </a:xfrm>
              <a:prstGeom prst="lin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0" name="Oval 79"/>
            <p:cNvSpPr/>
            <p:nvPr/>
          </p:nvSpPr>
          <p:spPr>
            <a:xfrm>
              <a:off x="3198423" y="529168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4132247" y="526517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4370774" y="46205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4886539" y="482528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6556431" y="2854890"/>
            <a:ext cx="1731830" cy="572343"/>
            <a:chOff x="5716172" y="5103828"/>
            <a:chExt cx="1731830" cy="572343"/>
          </a:xfrm>
        </p:grpSpPr>
        <p:grpSp>
          <p:nvGrpSpPr>
            <p:cNvPr id="88" name="Group 87"/>
            <p:cNvGrpSpPr/>
            <p:nvPr/>
          </p:nvGrpSpPr>
          <p:grpSpPr>
            <a:xfrm>
              <a:off x="5763067" y="5165284"/>
              <a:ext cx="1623479" cy="484578"/>
              <a:chOff x="5763067" y="5140570"/>
              <a:chExt cx="1623479" cy="484578"/>
            </a:xfrm>
          </p:grpSpPr>
          <p:cxnSp>
            <p:nvCxnSpPr>
              <p:cNvPr id="105" name="Straight Connector 104"/>
              <p:cNvCxnSpPr>
                <a:endCxn id="90" idx="4"/>
              </p:cNvCxnSpPr>
              <p:nvPr/>
            </p:nvCxnSpPr>
            <p:spPr>
              <a:xfrm flipV="1">
                <a:off x="5763067" y="5445974"/>
                <a:ext cx="73666" cy="17917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>
                <a:stCxn id="90" idx="6"/>
                <a:endCxn id="91" idx="2"/>
              </p:cNvCxnSpPr>
              <p:nvPr/>
            </p:nvCxnSpPr>
            <p:spPr>
              <a:xfrm>
                <a:off x="5872733" y="5409974"/>
                <a:ext cx="796020" cy="16495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>
                <a:stCxn id="104" idx="3"/>
                <a:endCxn id="91" idx="7"/>
              </p:cNvCxnSpPr>
              <p:nvPr/>
            </p:nvCxnSpPr>
            <p:spPr>
              <a:xfrm flipH="1">
                <a:off x="6730209" y="5140570"/>
                <a:ext cx="656337" cy="40890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Oval 88"/>
            <p:cNvSpPr/>
            <p:nvPr/>
          </p:nvSpPr>
          <p:spPr>
            <a:xfrm>
              <a:off x="5716172" y="560417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5800733" y="539868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6668753" y="556364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7376002" y="510382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8735340" y="2854890"/>
            <a:ext cx="1731830" cy="572343"/>
            <a:chOff x="5716172" y="5103828"/>
            <a:chExt cx="1731830" cy="572343"/>
          </a:xfrm>
        </p:grpSpPr>
        <p:grpSp>
          <p:nvGrpSpPr>
            <p:cNvPr id="109" name="Group 108"/>
            <p:cNvGrpSpPr/>
            <p:nvPr/>
          </p:nvGrpSpPr>
          <p:grpSpPr>
            <a:xfrm>
              <a:off x="5777628" y="5150481"/>
              <a:ext cx="1608918" cy="464234"/>
              <a:chOff x="5777628" y="5125767"/>
              <a:chExt cx="1608918" cy="464234"/>
            </a:xfrm>
          </p:grpSpPr>
          <p:cxnSp>
            <p:nvCxnSpPr>
              <p:cNvPr id="120" name="Straight Connector 119"/>
              <p:cNvCxnSpPr>
                <a:stCxn id="110" idx="7"/>
                <a:endCxn id="117" idx="4"/>
              </p:cNvCxnSpPr>
              <p:nvPr/>
            </p:nvCxnSpPr>
            <p:spPr>
              <a:xfrm flipV="1">
                <a:off x="5777628" y="5161767"/>
                <a:ext cx="59105" cy="42823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>
                <a:stCxn id="117" idx="6"/>
                <a:endCxn id="118" idx="2"/>
              </p:cNvCxnSpPr>
              <p:nvPr/>
            </p:nvCxnSpPr>
            <p:spPr>
              <a:xfrm>
                <a:off x="5872733" y="5125767"/>
                <a:ext cx="1191433" cy="46151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>
                <a:stCxn id="119" idx="3"/>
                <a:endCxn id="118" idx="7"/>
              </p:cNvCxnSpPr>
              <p:nvPr/>
            </p:nvCxnSpPr>
            <p:spPr>
              <a:xfrm flipH="1">
                <a:off x="7125622" y="5140570"/>
                <a:ext cx="260924" cy="42126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Oval 109"/>
            <p:cNvSpPr/>
            <p:nvPr/>
          </p:nvSpPr>
          <p:spPr>
            <a:xfrm>
              <a:off x="5716172" y="560417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>
              <a:off x="5800733" y="511448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7064166" y="5576000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19" name="Oval 118"/>
            <p:cNvSpPr/>
            <p:nvPr/>
          </p:nvSpPr>
          <p:spPr>
            <a:xfrm>
              <a:off x="7376002" y="5103828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2940911" y="3519611"/>
            <a:ext cx="8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dirty="0">
                <a:solidFill>
                  <a:srgbClr val="000000"/>
                </a:solidFill>
              </a:rPr>
              <a:t>T</a:t>
            </a:r>
            <a:r>
              <a:rPr lang="en-US" altLang="zh-HK" sz="2400" baseline="-25000" dirty="0">
                <a:solidFill>
                  <a:srgbClr val="000000"/>
                </a:solidFill>
              </a:rPr>
              <a:t>1</a:t>
            </a:r>
            <a:endParaRPr lang="zh-HK" altLang="en-US" sz="2400" dirty="0">
              <a:solidFill>
                <a:srgbClr val="00000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082749" y="3519611"/>
            <a:ext cx="8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dirty="0">
                <a:solidFill>
                  <a:srgbClr val="000000"/>
                </a:solidFill>
              </a:rPr>
              <a:t>T</a:t>
            </a:r>
            <a:r>
              <a:rPr lang="en-US" altLang="zh-HK" sz="2400" baseline="-25000" dirty="0">
                <a:solidFill>
                  <a:srgbClr val="000000"/>
                </a:solidFill>
              </a:rPr>
              <a:t>2</a:t>
            </a:r>
            <a:endParaRPr lang="zh-HK" altLang="en-US" sz="2400" dirty="0">
              <a:solidFill>
                <a:srgbClr val="000000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348154" y="3519611"/>
            <a:ext cx="8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dirty="0">
                <a:solidFill>
                  <a:srgbClr val="000000"/>
                </a:solidFill>
              </a:rPr>
              <a:t>T</a:t>
            </a:r>
            <a:r>
              <a:rPr lang="en-US" altLang="zh-HK" sz="2400" baseline="-25000" dirty="0">
                <a:solidFill>
                  <a:srgbClr val="000000"/>
                </a:solidFill>
              </a:rPr>
              <a:t>3</a:t>
            </a:r>
            <a:endParaRPr lang="zh-HK" altLang="en-US" sz="2400" dirty="0">
              <a:solidFill>
                <a:srgbClr val="0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9036910" y="3519611"/>
            <a:ext cx="8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dirty="0">
                <a:solidFill>
                  <a:srgbClr val="000000"/>
                </a:solidFill>
              </a:rPr>
              <a:t>T</a:t>
            </a:r>
            <a:r>
              <a:rPr lang="en-US" altLang="zh-HK" sz="2400" baseline="-25000" dirty="0">
                <a:solidFill>
                  <a:srgbClr val="000000"/>
                </a:solidFill>
              </a:rPr>
              <a:t>4</a:t>
            </a:r>
            <a:endParaRPr lang="zh-HK" altLang="en-US" sz="2400" dirty="0">
              <a:solidFill>
                <a:srgbClr val="000000"/>
              </a:solidFill>
            </a:endParaRPr>
          </a:p>
        </p:txBody>
      </p:sp>
      <p:sp>
        <p:nvSpPr>
          <p:cNvPr id="47" name="AutoShape 31"/>
          <p:cNvSpPr>
            <a:spLocks noChangeArrowheads="1"/>
          </p:cNvSpPr>
          <p:nvPr/>
        </p:nvSpPr>
        <p:spPr bwMode="auto">
          <a:xfrm>
            <a:off x="1894113" y="4902594"/>
            <a:ext cx="4082143" cy="877720"/>
          </a:xfrm>
          <a:prstGeom prst="wedgeRoundRectCallout">
            <a:avLst>
              <a:gd name="adj1" fmla="val -6025"/>
              <a:gd name="adj2" fmla="val -10018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1</a:t>
            </a:r>
            <a:r>
              <a:rPr lang="en-US" altLang="zh-TW" sz="2400" dirty="0">
                <a:solidFill>
                  <a:srgbClr val="000000"/>
                </a:solidFill>
              </a:rPr>
              <a:t> and T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2</a:t>
            </a:r>
            <a:r>
              <a:rPr lang="en-US" altLang="zh-TW" sz="2400" dirty="0">
                <a:solidFill>
                  <a:srgbClr val="000000"/>
                </a:solidFill>
              </a:rPr>
              <a:t> have similar “</a:t>
            </a:r>
            <a:r>
              <a:rPr lang="en-US" altLang="zh-TW" sz="2400" b="1" dirty="0">
                <a:solidFill>
                  <a:srgbClr val="000000"/>
                </a:solidFill>
              </a:rPr>
              <a:t>direction information</a:t>
            </a:r>
            <a:r>
              <a:rPr lang="en-US" altLang="zh-TW" sz="2400" dirty="0">
                <a:solidFill>
                  <a:srgbClr val="000000"/>
                </a:solidFill>
              </a:rPr>
              <a:t>”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337323" y="2416629"/>
            <a:ext cx="1715102" cy="984100"/>
            <a:chOff x="2337323" y="2416629"/>
            <a:chExt cx="1715102" cy="984100"/>
          </a:xfrm>
        </p:grpSpPr>
        <p:cxnSp>
          <p:nvCxnSpPr>
            <p:cNvPr id="52" name="Straight Connector 51"/>
            <p:cNvCxnSpPr>
              <a:endCxn id="62" idx="4"/>
            </p:cNvCxnSpPr>
            <p:nvPr/>
          </p:nvCxnSpPr>
          <p:spPr>
            <a:xfrm>
              <a:off x="2337323" y="3399387"/>
              <a:ext cx="842386" cy="1342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endCxn id="63" idx="2"/>
            </p:cNvCxnSpPr>
            <p:nvPr/>
          </p:nvCxnSpPr>
          <p:spPr>
            <a:xfrm flipV="1">
              <a:off x="3233057" y="2423825"/>
              <a:ext cx="523331" cy="874546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endCxn id="74" idx="5"/>
            </p:cNvCxnSpPr>
            <p:nvPr/>
          </p:nvCxnSpPr>
          <p:spPr>
            <a:xfrm>
              <a:off x="3837214" y="2416629"/>
              <a:ext cx="215211" cy="426904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4498137" y="2720051"/>
            <a:ext cx="1674063" cy="684779"/>
            <a:chOff x="4498137" y="2720051"/>
            <a:chExt cx="1674063" cy="684779"/>
          </a:xfrm>
        </p:grpSpPr>
        <p:cxnSp>
          <p:nvCxnSpPr>
            <p:cNvPr id="53" name="Straight Connector 52"/>
            <p:cNvCxnSpPr>
              <a:endCxn id="81" idx="4"/>
            </p:cNvCxnSpPr>
            <p:nvPr/>
          </p:nvCxnSpPr>
          <p:spPr>
            <a:xfrm flipV="1">
              <a:off x="4498137" y="3400729"/>
              <a:ext cx="856363" cy="4101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endCxn id="82" idx="4"/>
            </p:cNvCxnSpPr>
            <p:nvPr/>
          </p:nvCxnSpPr>
          <p:spPr>
            <a:xfrm flipV="1">
              <a:off x="5361214" y="2756051"/>
              <a:ext cx="231813" cy="645735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2" idx="2"/>
            </p:cNvCxnSpPr>
            <p:nvPr/>
          </p:nvCxnSpPr>
          <p:spPr>
            <a:xfrm>
              <a:off x="5557027" y="2720051"/>
              <a:ext cx="615173" cy="202763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6588195" y="2848976"/>
            <a:ext cx="1715102" cy="555854"/>
            <a:chOff x="2337323" y="2843533"/>
            <a:chExt cx="1715102" cy="555854"/>
          </a:xfrm>
        </p:grpSpPr>
        <p:cxnSp>
          <p:nvCxnSpPr>
            <p:cNvPr id="95" name="Straight Connector 94"/>
            <p:cNvCxnSpPr>
              <a:endCxn id="90" idx="1"/>
            </p:cNvCxnSpPr>
            <p:nvPr/>
          </p:nvCxnSpPr>
          <p:spPr>
            <a:xfrm flipV="1">
              <a:off x="2337323" y="3154851"/>
              <a:ext cx="63341" cy="244536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90" idx="6"/>
              <a:endCxn id="91" idx="4"/>
            </p:cNvCxnSpPr>
            <p:nvPr/>
          </p:nvCxnSpPr>
          <p:spPr>
            <a:xfrm>
              <a:off x="2462120" y="3180307"/>
              <a:ext cx="832020" cy="200955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91" idx="6"/>
            </p:cNvCxnSpPr>
            <p:nvPr/>
          </p:nvCxnSpPr>
          <p:spPr>
            <a:xfrm flipV="1">
              <a:off x="3330140" y="2843533"/>
              <a:ext cx="722285" cy="501729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8807340" y="2926890"/>
            <a:ext cx="1623830" cy="464343"/>
            <a:chOff x="4589126" y="2954104"/>
            <a:chExt cx="1623830" cy="464343"/>
          </a:xfrm>
        </p:grpSpPr>
        <p:cxnSp>
          <p:nvCxnSpPr>
            <p:cNvPr id="99" name="Straight Connector 98"/>
            <p:cNvCxnSpPr>
              <a:stCxn id="110" idx="6"/>
              <a:endCxn id="117" idx="3"/>
            </p:cNvCxnSpPr>
            <p:nvPr/>
          </p:nvCxnSpPr>
          <p:spPr>
            <a:xfrm flipV="1">
              <a:off x="4589126" y="2954213"/>
              <a:ext cx="23105" cy="464234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endCxn id="118" idx="5"/>
            </p:cNvCxnSpPr>
            <p:nvPr/>
          </p:nvCxnSpPr>
          <p:spPr>
            <a:xfrm>
              <a:off x="4713515" y="2966358"/>
              <a:ext cx="1213061" cy="449374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118" idx="5"/>
              <a:endCxn id="119" idx="4"/>
            </p:cNvCxnSpPr>
            <p:nvPr/>
          </p:nvCxnSpPr>
          <p:spPr>
            <a:xfrm flipV="1">
              <a:off x="5926576" y="2954104"/>
              <a:ext cx="286380" cy="461628"/>
            </a:xfrm>
            <a:prstGeom prst="line">
              <a:avLst/>
            </a:prstGeom>
            <a:ln w="5715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AutoShape 31"/>
          <p:cNvSpPr>
            <a:spLocks noChangeArrowheads="1"/>
          </p:cNvSpPr>
          <p:nvPr/>
        </p:nvSpPr>
        <p:spPr bwMode="auto">
          <a:xfrm>
            <a:off x="6504213" y="4891708"/>
            <a:ext cx="4082143" cy="877720"/>
          </a:xfrm>
          <a:prstGeom prst="wedgeRoundRectCallout">
            <a:avLst>
              <a:gd name="adj1" fmla="val -6025"/>
              <a:gd name="adj2" fmla="val -10018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3</a:t>
            </a:r>
            <a:r>
              <a:rPr lang="en-US" altLang="zh-TW" sz="2400" dirty="0">
                <a:solidFill>
                  <a:srgbClr val="000000"/>
                </a:solidFill>
              </a:rPr>
              <a:t> and T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4</a:t>
            </a:r>
            <a:r>
              <a:rPr lang="en-US" altLang="zh-TW" sz="2400" dirty="0">
                <a:solidFill>
                  <a:srgbClr val="000000"/>
                </a:solidFill>
              </a:rPr>
              <a:t> have similar “</a:t>
            </a:r>
            <a:r>
              <a:rPr lang="en-US" altLang="zh-TW" sz="2400" b="1" dirty="0">
                <a:solidFill>
                  <a:srgbClr val="000000"/>
                </a:solidFill>
              </a:rPr>
              <a:t>direction information</a:t>
            </a:r>
            <a:r>
              <a:rPr lang="en-US" altLang="zh-TW" sz="2400" dirty="0">
                <a:solidFill>
                  <a:srgbClr val="000000"/>
                </a:solidFill>
              </a:rPr>
              <a:t>”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113" name="Text Box 27"/>
          <p:cNvSpPr txBox="1">
            <a:spLocks noChangeArrowheads="1"/>
          </p:cNvSpPr>
          <p:nvPr/>
        </p:nvSpPr>
        <p:spPr bwMode="auto">
          <a:xfrm>
            <a:off x="9755226" y="300517"/>
            <a:ext cx="1802523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Trajectory Clustering</a:t>
            </a:r>
          </a:p>
          <a:p>
            <a:pPr algn="ctr"/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14" name="Rectangle 37"/>
          <p:cNvSpPr>
            <a:spLocks noChangeArrowheads="1"/>
          </p:cNvSpPr>
          <p:nvPr/>
        </p:nvSpPr>
        <p:spPr bwMode="auto">
          <a:xfrm>
            <a:off x="9769285" y="1339917"/>
            <a:ext cx="1761568" cy="132343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>
                <a:solidFill>
                  <a:srgbClr val="000000"/>
                </a:solidFill>
              </a:rPr>
              <a:t>Lee et al. </a:t>
            </a:r>
            <a:r>
              <a:rPr lang="en-US" altLang="zh-TW" sz="2000" dirty="0">
                <a:solidFill>
                  <a:srgbClr val="000000"/>
                </a:solidFill>
              </a:rPr>
              <a:t>SIGMOD’07, Hung et al. VLDBJ’11</a:t>
            </a:r>
            <a:endParaRPr lang="en-US" altLang="zh-HK" sz="20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492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103" grpId="0" animBg="1"/>
      <p:bldP spid="113" grpId="0" animBg="1"/>
      <p:bldP spid="1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Why To Preserve “Direction Information”?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68510" y="6243638"/>
            <a:ext cx="2540000" cy="457200"/>
          </a:xfrm>
        </p:spPr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18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 Box 42"/>
          <p:cNvSpPr txBox="1">
            <a:spLocks noChangeArrowheads="1"/>
          </p:cNvSpPr>
          <p:nvPr/>
        </p:nvSpPr>
        <p:spPr bwMode="auto">
          <a:xfrm>
            <a:off x="779929" y="2146872"/>
            <a:ext cx="10757647" cy="273921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altLang="zh-TW" sz="2800" dirty="0" smtClean="0">
                <a:solidFill>
                  <a:srgbClr val="333399"/>
                </a:solidFill>
              </a:rPr>
              <a:t>Applications That Use “Direction Information”</a:t>
            </a: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r>
              <a:rPr lang="en-US" altLang="zh-TW" dirty="0" smtClean="0">
                <a:solidFill>
                  <a:srgbClr val="333399"/>
                </a:solidFill>
              </a:rPr>
              <a:t/>
            </a:r>
            <a:br>
              <a:rPr lang="en-US" altLang="zh-TW" dirty="0" smtClean="0">
                <a:solidFill>
                  <a:srgbClr val="333399"/>
                </a:solidFill>
              </a:rPr>
            </a:br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9257598" y="2785635"/>
            <a:ext cx="2091720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Trajectory Query Processing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4589577" y="2785635"/>
            <a:ext cx="2792860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Trajectory Mining</a:t>
            </a:r>
          </a:p>
          <a:p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1055131" y="2785635"/>
            <a:ext cx="1768754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Map Matching</a:t>
            </a:r>
          </a:p>
          <a:p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011526" y="3615217"/>
            <a:ext cx="1802523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Trajectory Clustering</a:t>
            </a:r>
          </a:p>
          <a:p>
            <a:pPr algn="ctr"/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4885150" y="3619699"/>
            <a:ext cx="2255239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Trajectory Classification</a:t>
            </a:r>
          </a:p>
          <a:p>
            <a:pPr algn="ctr"/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7189079" y="3624181"/>
            <a:ext cx="1802523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Trajectory Outlier Detection</a:t>
            </a:r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3025585" y="4654617"/>
            <a:ext cx="1761568" cy="132343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>
                <a:solidFill>
                  <a:srgbClr val="000000"/>
                </a:solidFill>
              </a:rPr>
              <a:t>Lee et al. </a:t>
            </a:r>
            <a:r>
              <a:rPr lang="en-US" altLang="zh-TW" sz="2000" dirty="0">
                <a:solidFill>
                  <a:srgbClr val="000000"/>
                </a:solidFill>
              </a:rPr>
              <a:t>SIGMOD’07, Hung et al. VLDBJ’11</a:t>
            </a:r>
            <a:endParaRPr lang="en-US" altLang="zh-HK" sz="2000" dirty="0">
              <a:solidFill>
                <a:srgbClr val="000000"/>
              </a:solidFill>
            </a:endParaRPr>
          </a:p>
        </p:txBody>
      </p:sp>
      <p:sp>
        <p:nvSpPr>
          <p:cNvPr id="13" name="Rectangle 37"/>
          <p:cNvSpPr>
            <a:spLocks noChangeArrowheads="1"/>
          </p:cNvSpPr>
          <p:nvPr/>
        </p:nvSpPr>
        <p:spPr bwMode="auto">
          <a:xfrm>
            <a:off x="5067272" y="4682926"/>
            <a:ext cx="1850991" cy="132343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>
                <a:solidFill>
                  <a:srgbClr val="000000"/>
                </a:solidFill>
              </a:rPr>
              <a:t>Lee et al. VLDB’08</a:t>
            </a:r>
          </a:p>
          <a:p>
            <a:pPr algn="ctr"/>
            <a:endParaRPr lang="en-US" altLang="zh-HK" sz="2000" dirty="0">
              <a:solidFill>
                <a:srgbClr val="000000"/>
              </a:solidFill>
            </a:endParaRPr>
          </a:p>
          <a:p>
            <a:pPr algn="ctr"/>
            <a:endParaRPr lang="en-US" altLang="zh-HK" sz="2000" dirty="0">
              <a:solidFill>
                <a:srgbClr val="000000"/>
              </a:solidFill>
            </a:endParaRPr>
          </a:p>
        </p:txBody>
      </p:sp>
      <p:sp>
        <p:nvSpPr>
          <p:cNvPr id="14" name="Rectangle 37"/>
          <p:cNvSpPr>
            <a:spLocks noChangeArrowheads="1"/>
          </p:cNvSpPr>
          <p:nvPr/>
        </p:nvSpPr>
        <p:spPr bwMode="auto">
          <a:xfrm>
            <a:off x="9196639" y="3955371"/>
            <a:ext cx="2287149" cy="10156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 err="1">
                <a:solidFill>
                  <a:srgbClr val="000000"/>
                </a:solidFill>
              </a:rPr>
              <a:t>Brakatsoulas</a:t>
            </a:r>
            <a:r>
              <a:rPr lang="en-US" altLang="zh-HK" sz="2000" dirty="0">
                <a:solidFill>
                  <a:srgbClr val="000000"/>
                </a:solidFill>
              </a:rPr>
              <a:t>  et al. IDEAS’ 04, </a:t>
            </a:r>
            <a:r>
              <a:rPr lang="en-US" altLang="zh-HK" sz="2000" dirty="0" err="1">
                <a:solidFill>
                  <a:srgbClr val="000000"/>
                </a:solidFill>
              </a:rPr>
              <a:t>Pelekis</a:t>
            </a:r>
            <a:r>
              <a:rPr lang="en-US" altLang="zh-HK" sz="2000" dirty="0">
                <a:solidFill>
                  <a:srgbClr val="000000"/>
                </a:solidFill>
              </a:rPr>
              <a:t> et al. TIME’07</a:t>
            </a:r>
            <a:endParaRPr lang="zh-HK" altLang="en-US" sz="2000" dirty="0">
              <a:solidFill>
                <a:srgbClr val="000000"/>
              </a:solidFill>
            </a:endParaRPr>
          </a:p>
        </p:txBody>
      </p:sp>
      <p:sp>
        <p:nvSpPr>
          <p:cNvPr id="15" name="Rectangle 37"/>
          <p:cNvSpPr>
            <a:spLocks noChangeArrowheads="1"/>
          </p:cNvSpPr>
          <p:nvPr/>
        </p:nvSpPr>
        <p:spPr bwMode="auto">
          <a:xfrm>
            <a:off x="995081" y="3921886"/>
            <a:ext cx="1875049" cy="10156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 err="1">
                <a:solidFill>
                  <a:srgbClr val="000000"/>
                </a:solidFill>
              </a:rPr>
              <a:t>Brakatsoulas</a:t>
            </a:r>
            <a:r>
              <a:rPr lang="en-US" altLang="zh-HK" sz="2000" dirty="0">
                <a:solidFill>
                  <a:srgbClr val="000000"/>
                </a:solidFill>
              </a:rPr>
              <a:t> et al. </a:t>
            </a:r>
            <a:r>
              <a:rPr lang="en-US" altLang="zh-TW" sz="2000" dirty="0">
                <a:solidFill>
                  <a:srgbClr val="000000"/>
                </a:solidFill>
              </a:rPr>
              <a:t>VLDB’05</a:t>
            </a:r>
          </a:p>
          <a:p>
            <a:pPr algn="ctr"/>
            <a:endParaRPr lang="zh-HK" altLang="en-US" sz="2000" dirty="0">
              <a:solidFill>
                <a:srgbClr val="000000"/>
              </a:solidFill>
            </a:endParaRPr>
          </a:p>
        </p:txBody>
      </p:sp>
      <p:sp>
        <p:nvSpPr>
          <p:cNvPr id="16" name="Rectangle 37"/>
          <p:cNvSpPr>
            <a:spLocks noChangeArrowheads="1"/>
          </p:cNvSpPr>
          <p:nvPr/>
        </p:nvSpPr>
        <p:spPr bwMode="auto">
          <a:xfrm>
            <a:off x="7169496" y="4741197"/>
            <a:ext cx="1900298" cy="132343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000" dirty="0">
                <a:solidFill>
                  <a:srgbClr val="000000"/>
                </a:solidFill>
              </a:rPr>
              <a:t>Lee et al. ICDE’08</a:t>
            </a:r>
          </a:p>
          <a:p>
            <a:pPr algn="ctr"/>
            <a:endParaRPr lang="en-US" altLang="zh-HK" sz="2000" dirty="0">
              <a:solidFill>
                <a:srgbClr val="000000"/>
              </a:solidFill>
            </a:endParaRPr>
          </a:p>
          <a:p>
            <a:pPr algn="ctr"/>
            <a:endParaRPr lang="en-US" altLang="zh-HK" sz="2000" dirty="0">
              <a:solidFill>
                <a:srgbClr val="000000"/>
              </a:solidFill>
            </a:endParaRPr>
          </a:p>
        </p:txBody>
      </p:sp>
      <p:sp>
        <p:nvSpPr>
          <p:cNvPr id="18" name="Text Box 42"/>
          <p:cNvSpPr txBox="1">
            <a:spLocks noChangeArrowheads="1"/>
          </p:cNvSpPr>
          <p:nvPr/>
        </p:nvSpPr>
        <p:spPr bwMode="auto">
          <a:xfrm>
            <a:off x="1436915" y="5077761"/>
            <a:ext cx="9095014" cy="120032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>
              <a:defRPr b="1">
                <a:solidFill>
                  <a:schemeClr val="tx2"/>
                </a:solidFill>
              </a:defRPr>
            </a:lvl1pPr>
          </a:lstStyle>
          <a:p>
            <a:pPr algn="l"/>
            <a:r>
              <a:rPr lang="en-US" altLang="zh-TW" sz="2400" dirty="0" smtClean="0">
                <a:solidFill>
                  <a:srgbClr val="333399"/>
                </a:solidFill>
              </a:rPr>
              <a:t>Existing trajectory simplification methods:</a:t>
            </a:r>
          </a:p>
          <a:p>
            <a:pPr marL="800100" lvl="1" indent="-342900">
              <a:buFontTx/>
              <a:buChar char="-"/>
            </a:pPr>
            <a:r>
              <a:rPr lang="en-US" altLang="zh-TW" sz="2400" dirty="0">
                <a:solidFill>
                  <a:srgbClr val="000000"/>
                </a:solidFill>
              </a:rPr>
              <a:t>Pay NO attention on preserving the “direction information”</a:t>
            </a:r>
          </a:p>
          <a:p>
            <a:pPr marL="800100" lvl="1" indent="-342900">
              <a:buFontTx/>
              <a:buChar char="-"/>
            </a:pPr>
            <a:r>
              <a:rPr lang="en-US" altLang="zh-TW" sz="2400" dirty="0" smtClean="0">
                <a:solidFill>
                  <a:srgbClr val="000000"/>
                </a:solidFill>
              </a:rPr>
              <a:t>Preserve </a:t>
            </a:r>
            <a:r>
              <a:rPr lang="en-US" altLang="zh-TW" sz="2400" dirty="0">
                <a:solidFill>
                  <a:srgbClr val="000000"/>
                </a:solidFill>
              </a:rPr>
              <a:t>the “</a:t>
            </a:r>
            <a:r>
              <a:rPr lang="en-US" altLang="zh-TW" sz="2400" b="1" dirty="0">
                <a:solidFill>
                  <a:srgbClr val="000000"/>
                </a:solidFill>
              </a:rPr>
              <a:t>position information</a:t>
            </a:r>
            <a:r>
              <a:rPr lang="en-US" altLang="zh-TW" sz="2400" dirty="0" smtClean="0">
                <a:solidFill>
                  <a:srgbClr val="000000"/>
                </a:solidFill>
              </a:rPr>
              <a:t>” in most cases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684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Direction-Preserving Trajectory Simplification (DPTS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19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 Box 42"/>
          <p:cNvSpPr txBox="1">
            <a:spLocks noChangeArrowheads="1"/>
          </p:cNvSpPr>
          <p:nvPr/>
        </p:nvSpPr>
        <p:spPr bwMode="auto">
          <a:xfrm>
            <a:off x="1126556" y="2507474"/>
            <a:ext cx="9778511" cy="2185214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altLang="zh-TW" sz="2800" dirty="0" smtClean="0">
                <a:solidFill>
                  <a:srgbClr val="333399"/>
                </a:solidFill>
              </a:rPr>
              <a:t>Direction-Preserving Trajectory Simplification (DPTS)</a:t>
            </a: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r>
              <a:rPr lang="en-US" altLang="zh-TW" dirty="0" smtClean="0">
                <a:solidFill>
                  <a:srgbClr val="333399"/>
                </a:solidFill>
              </a:rPr>
              <a:t/>
            </a:r>
            <a:br>
              <a:rPr lang="en-US" altLang="zh-TW" dirty="0" smtClean="0">
                <a:solidFill>
                  <a:srgbClr val="333399"/>
                </a:solidFill>
              </a:rPr>
            </a:br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 smtClean="0">
              <a:solidFill>
                <a:srgbClr val="333399"/>
              </a:solidFill>
            </a:endParaRPr>
          </a:p>
          <a:p>
            <a:endParaRPr lang="en-US" altLang="zh-TW" dirty="0">
              <a:solidFill>
                <a:srgbClr val="333399"/>
              </a:solidFill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1355482" y="3249791"/>
            <a:ext cx="2720929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What is “direction information”?</a:t>
            </a:r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4664993" y="3249791"/>
            <a:ext cx="2720929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Why to preserve “direction information”?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7964034" y="3249791"/>
            <a:ext cx="2720929" cy="12003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How to preserve “direction information”?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9" name="Oval 28"/>
          <p:cNvSpPr>
            <a:spLocks noChangeArrowheads="1"/>
          </p:cNvSpPr>
          <p:nvPr/>
        </p:nvSpPr>
        <p:spPr bwMode="auto">
          <a:xfrm>
            <a:off x="7824638" y="2841265"/>
            <a:ext cx="2905430" cy="1933827"/>
          </a:xfrm>
          <a:prstGeom prst="ellipse">
            <a:avLst/>
          </a:prstGeom>
          <a:noFill/>
          <a:ln w="76200">
            <a:solidFill>
              <a:srgbClr val="FFC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20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253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Sample A Movement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2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3216000" y="508696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FFFF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936560" y="508696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FFFF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656560" y="4006720"/>
            <a:ext cx="2232008" cy="1152008"/>
            <a:chOff x="4656560" y="3789000"/>
            <a:chExt cx="2232008" cy="1152008"/>
          </a:xfrm>
        </p:grpSpPr>
        <p:sp>
          <p:nvSpPr>
            <p:cNvPr id="21" name="Oval 20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40" name="AutoShape 31"/>
          <p:cNvSpPr>
            <a:spLocks noChangeArrowheads="1"/>
          </p:cNvSpPr>
          <p:nvPr/>
        </p:nvSpPr>
        <p:spPr bwMode="auto">
          <a:xfrm>
            <a:off x="1356922" y="4074709"/>
            <a:ext cx="1740876" cy="921686"/>
          </a:xfrm>
          <a:prstGeom prst="wedgeRoundRectCallout">
            <a:avLst>
              <a:gd name="adj1" fmla="val 52583"/>
              <a:gd name="adj2" fmla="val 6184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>
                <a:solidFill>
                  <a:srgbClr val="000000"/>
                </a:solidFill>
              </a:rPr>
              <a:t>Position (8:01AM)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42" name="AutoShape 31"/>
          <p:cNvSpPr>
            <a:spLocks noChangeArrowheads="1"/>
          </p:cNvSpPr>
          <p:nvPr/>
        </p:nvSpPr>
        <p:spPr bwMode="auto">
          <a:xfrm>
            <a:off x="3300048" y="5628373"/>
            <a:ext cx="1740876" cy="851971"/>
          </a:xfrm>
          <a:prstGeom prst="wedgeRoundRectCallout">
            <a:avLst>
              <a:gd name="adj1" fmla="val -12350"/>
              <a:gd name="adj2" fmla="val -9887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>
                <a:solidFill>
                  <a:srgbClr val="000000"/>
                </a:solidFill>
              </a:rPr>
              <a:t>Position (8:02AM)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097798" y="3562133"/>
            <a:ext cx="4030364" cy="1910651"/>
            <a:chOff x="3097798" y="3344413"/>
            <a:chExt cx="4030364" cy="1910651"/>
          </a:xfrm>
        </p:grpSpPr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3097798" y="486495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3769744" y="4871878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2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493644" y="3344413"/>
              <a:ext cx="2634518" cy="1910651"/>
              <a:chOff x="4493644" y="3344413"/>
              <a:chExt cx="2634518" cy="1910651"/>
            </a:xfrm>
          </p:grpSpPr>
          <p:sp>
            <p:nvSpPr>
              <p:cNvPr id="41" name="Text Box 20"/>
              <p:cNvSpPr txBox="1">
                <a:spLocks noChangeArrowheads="1"/>
              </p:cNvSpPr>
              <p:nvPr/>
            </p:nvSpPr>
            <p:spPr bwMode="auto">
              <a:xfrm>
                <a:off x="4493644" y="3382515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>
                    <a:solidFill>
                      <a:srgbClr val="000000"/>
                    </a:solidFill>
                  </a:rPr>
                  <a:t>p</a:t>
                </a:r>
                <a:r>
                  <a:rPr lang="en-US" altLang="zh-TW" baseline="-25000" dirty="0" smtClean="0">
                    <a:solidFill>
                      <a:srgbClr val="000000"/>
                    </a:solidFill>
                  </a:rPr>
                  <a:t>3</a:t>
                </a:r>
                <a:endParaRPr lang="en-US" altLang="zh-TW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5" name="Text Box 20"/>
              <p:cNvSpPr txBox="1">
                <a:spLocks noChangeArrowheads="1"/>
              </p:cNvSpPr>
              <p:nvPr/>
            </p:nvSpPr>
            <p:spPr bwMode="auto">
              <a:xfrm>
                <a:off x="4801907" y="4522051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>
                    <a:solidFill>
                      <a:srgbClr val="000000"/>
                    </a:solidFill>
                  </a:rPr>
                  <a:t>p</a:t>
                </a:r>
                <a:r>
                  <a:rPr lang="en-US" altLang="zh-TW" baseline="-25000" dirty="0" smtClean="0">
                    <a:solidFill>
                      <a:srgbClr val="000000"/>
                    </a:solidFill>
                  </a:rPr>
                  <a:t>4</a:t>
                </a:r>
                <a:endParaRPr lang="en-US" altLang="zh-TW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6" name="Text Box 20"/>
              <p:cNvSpPr txBox="1">
                <a:spLocks noChangeArrowheads="1"/>
              </p:cNvSpPr>
              <p:nvPr/>
            </p:nvSpPr>
            <p:spPr bwMode="auto">
              <a:xfrm>
                <a:off x="5221008" y="4878805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>
                    <a:solidFill>
                      <a:srgbClr val="000000"/>
                    </a:solidFill>
                  </a:rPr>
                  <a:t>p</a:t>
                </a:r>
                <a:r>
                  <a:rPr lang="en-US" altLang="zh-TW" baseline="-25000" dirty="0" smtClean="0">
                    <a:solidFill>
                      <a:srgbClr val="000000"/>
                    </a:solidFill>
                  </a:rPr>
                  <a:t>5</a:t>
                </a:r>
                <a:endParaRPr lang="en-US" altLang="zh-TW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7" name="Text Box 20"/>
              <p:cNvSpPr txBox="1">
                <a:spLocks noChangeArrowheads="1"/>
              </p:cNvSpPr>
              <p:nvPr/>
            </p:nvSpPr>
            <p:spPr bwMode="auto">
              <a:xfrm>
                <a:off x="5622791" y="4885732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>
                    <a:solidFill>
                      <a:srgbClr val="000000"/>
                    </a:solidFill>
                  </a:rPr>
                  <a:t>p</a:t>
                </a:r>
                <a:r>
                  <a:rPr lang="en-US" altLang="zh-TW" baseline="-25000" dirty="0" smtClean="0">
                    <a:solidFill>
                      <a:srgbClr val="000000"/>
                    </a:solidFill>
                  </a:rPr>
                  <a:t>6</a:t>
                </a:r>
                <a:endParaRPr lang="en-US" altLang="zh-TW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Text Box 20"/>
              <p:cNvSpPr txBox="1">
                <a:spLocks noChangeArrowheads="1"/>
              </p:cNvSpPr>
              <p:nvPr/>
            </p:nvSpPr>
            <p:spPr bwMode="auto">
              <a:xfrm>
                <a:off x="5577764" y="4050995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>
                    <a:solidFill>
                      <a:srgbClr val="000000"/>
                    </a:solidFill>
                  </a:rPr>
                  <a:t>p</a:t>
                </a:r>
                <a:r>
                  <a:rPr lang="en-US" altLang="zh-TW" baseline="-25000" dirty="0" smtClean="0">
                    <a:solidFill>
                      <a:srgbClr val="000000"/>
                    </a:solidFill>
                  </a:rPr>
                  <a:t>7</a:t>
                </a:r>
                <a:endParaRPr lang="en-US" altLang="zh-TW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" name="Text Box 20"/>
              <p:cNvSpPr txBox="1">
                <a:spLocks noChangeArrowheads="1"/>
              </p:cNvSpPr>
              <p:nvPr/>
            </p:nvSpPr>
            <p:spPr bwMode="auto">
              <a:xfrm>
                <a:off x="5927589" y="3694240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>
                    <a:solidFill>
                      <a:srgbClr val="000000"/>
                    </a:solidFill>
                  </a:rPr>
                  <a:t>p</a:t>
                </a:r>
                <a:r>
                  <a:rPr lang="en-US" altLang="zh-TW" baseline="-25000" dirty="0" smtClean="0">
                    <a:solidFill>
                      <a:srgbClr val="000000"/>
                    </a:solidFill>
                  </a:rPr>
                  <a:t>8</a:t>
                </a:r>
                <a:endParaRPr lang="en-US" altLang="zh-TW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0" name="Text Box 20"/>
              <p:cNvSpPr txBox="1">
                <a:spLocks noChangeArrowheads="1"/>
              </p:cNvSpPr>
              <p:nvPr/>
            </p:nvSpPr>
            <p:spPr bwMode="auto">
              <a:xfrm>
                <a:off x="6641099" y="4179151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>
                    <a:solidFill>
                      <a:srgbClr val="000000"/>
                    </a:solidFill>
                  </a:rPr>
                  <a:t>p</a:t>
                </a:r>
                <a:r>
                  <a:rPr lang="en-US" altLang="zh-TW" baseline="-25000" dirty="0" smtClean="0">
                    <a:solidFill>
                      <a:srgbClr val="000000"/>
                    </a:solidFill>
                  </a:rPr>
                  <a:t>9</a:t>
                </a:r>
                <a:endParaRPr lang="en-US" altLang="zh-TW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" name="Text Box 20"/>
              <p:cNvSpPr txBox="1">
                <a:spLocks noChangeArrowheads="1"/>
              </p:cNvSpPr>
              <p:nvPr/>
            </p:nvSpPr>
            <p:spPr bwMode="auto">
              <a:xfrm>
                <a:off x="6575289" y="3344413"/>
                <a:ext cx="55287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>
                    <a:solidFill>
                      <a:srgbClr val="000000"/>
                    </a:solidFill>
                  </a:rPr>
                  <a:t>p</a:t>
                </a:r>
                <a:r>
                  <a:rPr lang="en-US" altLang="zh-TW" baseline="-25000" dirty="0" smtClean="0">
                    <a:solidFill>
                      <a:srgbClr val="000000"/>
                    </a:solidFill>
                  </a:rPr>
                  <a:t>10</a:t>
                </a:r>
                <a:endParaRPr lang="en-US" altLang="zh-TW" baseline="-250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52" name="AutoShape 31"/>
          <p:cNvSpPr>
            <a:spLocks noChangeArrowheads="1"/>
          </p:cNvSpPr>
          <p:nvPr/>
        </p:nvSpPr>
        <p:spPr bwMode="auto">
          <a:xfrm>
            <a:off x="5565027" y="5623118"/>
            <a:ext cx="1740876" cy="857226"/>
          </a:xfrm>
          <a:prstGeom prst="wedgeRoundRectCallout">
            <a:avLst>
              <a:gd name="adj1" fmla="val 23963"/>
              <a:gd name="adj2" fmla="val -17748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>
                <a:solidFill>
                  <a:srgbClr val="000000"/>
                </a:solidFill>
              </a:rPr>
              <a:t>Position</a:t>
            </a:r>
          </a:p>
          <a:p>
            <a:r>
              <a:rPr lang="en-US" altLang="zh-TW" sz="2400" dirty="0" smtClean="0">
                <a:solidFill>
                  <a:srgbClr val="000000"/>
                </a:solidFill>
              </a:rPr>
              <a:t>(8:09AM)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54" name="AutoShape 31"/>
          <p:cNvSpPr>
            <a:spLocks noChangeArrowheads="1"/>
          </p:cNvSpPr>
          <p:nvPr/>
        </p:nvSpPr>
        <p:spPr bwMode="auto">
          <a:xfrm>
            <a:off x="7498931" y="4813822"/>
            <a:ext cx="1740876" cy="809296"/>
          </a:xfrm>
          <a:prstGeom prst="wedgeRoundRectCallout">
            <a:avLst>
              <a:gd name="adj1" fmla="val -84253"/>
              <a:gd name="adj2" fmla="val -13739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>
                <a:solidFill>
                  <a:srgbClr val="000000"/>
                </a:solidFill>
              </a:rPr>
              <a:t>Position</a:t>
            </a:r>
          </a:p>
          <a:p>
            <a:r>
              <a:rPr lang="en-US" altLang="zh-TW" sz="2400" dirty="0" smtClean="0">
                <a:solidFill>
                  <a:srgbClr val="000000"/>
                </a:solidFill>
              </a:rPr>
              <a:t>(8:10AM)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219170" y="3506497"/>
            <a:ext cx="2340726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>
                <a:solidFill>
                  <a:srgbClr val="000000"/>
                </a:solidFill>
              </a:rPr>
              <a:t>10 </a:t>
            </a:r>
            <a:r>
              <a:rPr lang="en-US" altLang="zh-CN" sz="2400" dirty="0" smtClean="0">
                <a:solidFill>
                  <a:srgbClr val="000000"/>
                </a:solidFill>
              </a:rPr>
              <a:t>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53" name="AutoShape 31"/>
          <p:cNvSpPr>
            <a:spLocks noChangeArrowheads="1"/>
          </p:cNvSpPr>
          <p:nvPr/>
        </p:nvSpPr>
        <p:spPr bwMode="auto">
          <a:xfrm>
            <a:off x="2532198" y="3409914"/>
            <a:ext cx="1740876" cy="810320"/>
          </a:xfrm>
          <a:prstGeom prst="wedgeRoundRectCallout">
            <a:avLst>
              <a:gd name="adj1" fmla="val 69155"/>
              <a:gd name="adj2" fmla="val 2942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>
                <a:solidFill>
                  <a:srgbClr val="000000"/>
                </a:solidFill>
              </a:rPr>
              <a:t>Position </a:t>
            </a:r>
          </a:p>
          <a:p>
            <a:r>
              <a:rPr lang="en-US" altLang="zh-TW" sz="2400" dirty="0" smtClean="0">
                <a:solidFill>
                  <a:srgbClr val="000000"/>
                </a:solidFill>
              </a:rPr>
              <a:t>(8:03AM)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05673" y="2070798"/>
            <a:ext cx="8541098" cy="12003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HK" sz="2400" dirty="0" smtClean="0">
                <a:solidFill>
                  <a:srgbClr val="000000"/>
                </a:solidFill>
              </a:rPr>
              <a:t>Consider the case where </a:t>
            </a:r>
          </a:p>
          <a:p>
            <a:pPr marL="800100" lvl="1" indent="-342900">
              <a:buFontTx/>
              <a:buChar char="-"/>
            </a:pPr>
            <a:r>
              <a:rPr lang="en-US" altLang="zh-HK" sz="2400" dirty="0" smtClean="0">
                <a:solidFill>
                  <a:srgbClr val="000000"/>
                </a:solidFill>
              </a:rPr>
              <a:t>we have a moving object o </a:t>
            </a:r>
          </a:p>
          <a:p>
            <a:pPr marL="800100" lvl="1" indent="-342900">
              <a:buFontTx/>
              <a:buChar char="-"/>
            </a:pPr>
            <a:r>
              <a:rPr lang="en-US" altLang="zh-HK" sz="2400" dirty="0" smtClean="0">
                <a:solidFill>
                  <a:srgbClr val="000000"/>
                </a:solidFill>
              </a:rPr>
              <a:t>we want to sample the positions of o every one minute</a:t>
            </a:r>
            <a:endParaRPr lang="en-US" altLang="zh-HK" sz="2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8930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40" grpId="0" animBg="1"/>
      <p:bldP spid="42" grpId="0" animBg="1"/>
      <p:bldP spid="52" grpId="0" animBg="1"/>
      <p:bldP spid="54" grpId="0" animBg="1"/>
      <p:bldP spid="43" grpId="0" animBg="1"/>
      <p:bldP spid="5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</a:t>
            </a:r>
            <a:r>
              <a:rPr lang="en-US" altLang="zh-TW" dirty="0" smtClean="0"/>
              <a:t>To Preserve “Direction Information”? </a:t>
            </a: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20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288008" y="3850463"/>
            <a:ext cx="3564556" cy="1054781"/>
            <a:chOff x="3288008" y="3850463"/>
            <a:chExt cx="3564556" cy="105478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718023" y="3850463"/>
              <a:ext cx="334541" cy="6585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078023" y="457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448568" y="4905004"/>
              <a:ext cx="28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216000" y="3789000"/>
            <a:ext cx="3672568" cy="1152248"/>
            <a:chOff x="3216000" y="3789000"/>
            <a:chExt cx="3672568" cy="1152248"/>
          </a:xfrm>
        </p:grpSpPr>
        <p:sp>
          <p:nvSpPr>
            <p:cNvPr id="19" name="Oval 18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0" name="Oval 19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1" name="Oval 20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2" name="Oval 21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3" name="Oval 22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4" name="Oval 23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5" name="Oval 24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6" name="Oval 25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7" name="Oval 26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8" name="Oval 27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277463" y="3850463"/>
            <a:ext cx="3549642" cy="1029322"/>
            <a:chOff x="3277463" y="3850463"/>
            <a:chExt cx="3549642" cy="1029322"/>
          </a:xfrm>
        </p:grpSpPr>
        <p:cxnSp>
          <p:nvCxnSpPr>
            <p:cNvPr id="30" name="Straight Connector 29"/>
            <p:cNvCxnSpPr/>
            <p:nvPr/>
          </p:nvCxnSpPr>
          <p:spPr>
            <a:xfrm flipV="1">
              <a:off x="3277463" y="3850463"/>
              <a:ext cx="1389642" cy="102932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718023" y="3850463"/>
              <a:ext cx="1029082" cy="10290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5798023" y="3850463"/>
              <a:ext cx="1029082" cy="10290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3" name="AutoShape 31"/>
          <p:cNvSpPr>
            <a:spLocks noChangeArrowheads="1"/>
          </p:cNvSpPr>
          <p:nvPr/>
        </p:nvSpPr>
        <p:spPr bwMode="auto">
          <a:xfrm>
            <a:off x="1019904" y="5438450"/>
            <a:ext cx="3376249" cy="593074"/>
          </a:xfrm>
          <a:prstGeom prst="wedgeRoundRectCallout">
            <a:avLst>
              <a:gd name="adj1" fmla="val 32593"/>
              <a:gd name="adj2" fmla="val -12665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Original trajectory: T</a:t>
            </a:r>
            <a:endParaRPr lang="zh-TW" altLang="en-US" sz="2400" dirty="0"/>
          </a:p>
        </p:txBody>
      </p:sp>
      <p:sp>
        <p:nvSpPr>
          <p:cNvPr id="34" name="AutoShape 31"/>
          <p:cNvSpPr>
            <a:spLocks noChangeArrowheads="1"/>
          </p:cNvSpPr>
          <p:nvPr/>
        </p:nvSpPr>
        <p:spPr bwMode="auto">
          <a:xfrm>
            <a:off x="6282622" y="5557382"/>
            <a:ext cx="3476841" cy="509310"/>
          </a:xfrm>
          <a:prstGeom prst="wedgeRoundRectCallout">
            <a:avLst>
              <a:gd name="adj1" fmla="val -49603"/>
              <a:gd name="adj2" fmla="val -22894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Simplified trajectory: T’</a:t>
            </a:r>
            <a:endParaRPr lang="zh-TW" altLang="en-US" sz="2400" dirty="0"/>
          </a:p>
        </p:txBody>
      </p:sp>
      <p:grpSp>
        <p:nvGrpSpPr>
          <p:cNvPr id="35" name="Group 34"/>
          <p:cNvGrpSpPr/>
          <p:nvPr/>
        </p:nvGrpSpPr>
        <p:grpSpPr>
          <a:xfrm>
            <a:off x="3097798" y="3344413"/>
            <a:ext cx="4030364" cy="1910651"/>
            <a:chOff x="3212099" y="3354802"/>
            <a:chExt cx="4030364" cy="1910651"/>
          </a:xfrm>
        </p:grpSpPr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</a:t>
              </a:r>
              <a:endParaRPr lang="en-US" altLang="zh-TW" baseline="-25000" dirty="0"/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2</a:t>
              </a:r>
              <a:endParaRPr lang="en-US" altLang="zh-TW" baseline="-25000" dirty="0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3</a:t>
              </a:r>
              <a:endParaRPr lang="en-US" altLang="zh-TW" baseline="-25000" dirty="0"/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4</a:t>
              </a:r>
              <a:endParaRPr lang="en-US" altLang="zh-TW" baseline="-25000" dirty="0"/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5</a:t>
              </a:r>
              <a:endParaRPr lang="en-US" altLang="zh-TW" baseline="-25000" dirty="0"/>
            </a:p>
          </p:txBody>
        </p:sp>
        <p:sp>
          <p:nvSpPr>
            <p:cNvPr id="41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6</a:t>
              </a:r>
              <a:endParaRPr lang="en-US" altLang="zh-TW" baseline="-25000" dirty="0"/>
            </a:p>
          </p:txBody>
        </p:sp>
        <p:sp>
          <p:nvSpPr>
            <p:cNvPr id="42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7</a:t>
              </a:r>
              <a:endParaRPr lang="en-US" altLang="zh-TW" baseline="-25000" dirty="0"/>
            </a:p>
          </p:txBody>
        </p:sp>
        <p:sp>
          <p:nvSpPr>
            <p:cNvPr id="43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8</a:t>
              </a:r>
              <a:endParaRPr lang="en-US" altLang="zh-TW" baseline="-25000" dirty="0"/>
            </a:p>
          </p:txBody>
        </p:sp>
        <p:sp>
          <p:nvSpPr>
            <p:cNvPr id="44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9</a:t>
              </a:r>
              <a:endParaRPr lang="en-US" altLang="zh-TW" baseline="-25000" dirty="0"/>
            </a:p>
          </p:txBody>
        </p:sp>
        <p:sp>
          <p:nvSpPr>
            <p:cNvPr id="45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10</a:t>
              </a:r>
              <a:endParaRPr lang="en-US" altLang="zh-TW" baseline="-25000" dirty="0"/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1006662" y="2191553"/>
            <a:ext cx="7593163" cy="47682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b="1" dirty="0">
                <a:solidFill>
                  <a:srgbClr val="000000"/>
                </a:solidFill>
              </a:rPr>
              <a:t>Direction-based Error Measurement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898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Straight Connector 100"/>
          <p:cNvCxnSpPr/>
          <p:nvPr/>
        </p:nvCxnSpPr>
        <p:spPr>
          <a:xfrm>
            <a:off x="4718023" y="3850463"/>
            <a:ext cx="334541" cy="6585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078023" y="4570463"/>
            <a:ext cx="309082" cy="3090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5448566" y="4905004"/>
            <a:ext cx="2879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Oval 111"/>
          <p:cNvSpPr/>
          <p:nvPr/>
        </p:nvSpPr>
        <p:spPr>
          <a:xfrm>
            <a:off x="5016560" y="450900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2400">
              <a:solidFill>
                <a:srgbClr val="FFFFFF"/>
              </a:solidFill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5376558" y="486900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2400">
              <a:solidFill>
                <a:srgbClr val="FFFFFF"/>
              </a:solidFill>
            </a:endParaRPr>
          </a:p>
        </p:txBody>
      </p:sp>
      <p:cxnSp>
        <p:nvCxnSpPr>
          <p:cNvPr id="129" name="Straight Connector 128"/>
          <p:cNvCxnSpPr/>
          <p:nvPr/>
        </p:nvCxnSpPr>
        <p:spPr>
          <a:xfrm>
            <a:off x="4718023" y="3850463"/>
            <a:ext cx="1029082" cy="102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0" name="Text Box 20"/>
          <p:cNvSpPr txBox="1">
            <a:spLocks noChangeArrowheads="1"/>
          </p:cNvSpPr>
          <p:nvPr/>
        </p:nvSpPr>
        <p:spPr bwMode="auto">
          <a:xfrm>
            <a:off x="4801907" y="4522051"/>
            <a:ext cx="4595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 smtClean="0">
                <a:solidFill>
                  <a:srgbClr val="000000"/>
                </a:solidFill>
              </a:rPr>
              <a:t>p</a:t>
            </a:r>
            <a:r>
              <a:rPr lang="en-US" altLang="zh-TW" baseline="-25000" dirty="0" smtClean="0">
                <a:solidFill>
                  <a:srgbClr val="000000"/>
                </a:solidFill>
              </a:rPr>
              <a:t>4</a:t>
            </a:r>
            <a:endParaRPr lang="en-US" altLang="zh-TW" baseline="-25000" dirty="0">
              <a:solidFill>
                <a:srgbClr val="000000"/>
              </a:solidFill>
            </a:endParaRPr>
          </a:p>
        </p:txBody>
      </p:sp>
      <p:sp>
        <p:nvSpPr>
          <p:cNvPr id="131" name="Text Box 20"/>
          <p:cNvSpPr txBox="1">
            <a:spLocks noChangeArrowheads="1"/>
          </p:cNvSpPr>
          <p:nvPr/>
        </p:nvSpPr>
        <p:spPr bwMode="auto">
          <a:xfrm>
            <a:off x="5221006" y="4878805"/>
            <a:ext cx="4595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 smtClean="0">
                <a:solidFill>
                  <a:srgbClr val="000000"/>
                </a:solidFill>
              </a:rPr>
              <a:t>p</a:t>
            </a:r>
            <a:r>
              <a:rPr lang="en-US" altLang="zh-TW" baseline="-25000" dirty="0" smtClean="0">
                <a:solidFill>
                  <a:srgbClr val="000000"/>
                </a:solidFill>
              </a:rPr>
              <a:t>5</a:t>
            </a:r>
            <a:endParaRPr lang="en-US" altLang="zh-TW" baseline="-25000" dirty="0">
              <a:solidFill>
                <a:srgbClr val="000000"/>
              </a:solidFill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4487474" y="3382744"/>
            <a:ext cx="459509" cy="478493"/>
            <a:chOff x="10199161" y="3051439"/>
            <a:chExt cx="459508" cy="478493"/>
          </a:xfrm>
        </p:grpSpPr>
        <p:sp>
          <p:nvSpPr>
            <p:cNvPr id="139" name="Oval 138"/>
            <p:cNvSpPr/>
            <p:nvPr/>
          </p:nvSpPr>
          <p:spPr>
            <a:xfrm>
              <a:off x="10362077" y="3457924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0" name="Text Box 20"/>
            <p:cNvSpPr txBox="1">
              <a:spLocks noChangeArrowheads="1"/>
            </p:cNvSpPr>
            <p:nvPr/>
          </p:nvSpPr>
          <p:spPr bwMode="auto">
            <a:xfrm>
              <a:off x="10199161" y="305143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626215" y="4867858"/>
            <a:ext cx="459508" cy="386064"/>
            <a:chOff x="10224722" y="4085979"/>
            <a:chExt cx="459508" cy="386064"/>
          </a:xfrm>
        </p:grpSpPr>
        <p:sp>
          <p:nvSpPr>
            <p:cNvPr id="142" name="Oval 141"/>
            <p:cNvSpPr/>
            <p:nvPr/>
          </p:nvSpPr>
          <p:spPr>
            <a:xfrm>
              <a:off x="10338491" y="4085979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3" name="Text Box 20"/>
            <p:cNvSpPr txBox="1">
              <a:spLocks noChangeArrowheads="1"/>
            </p:cNvSpPr>
            <p:nvPr/>
          </p:nvSpPr>
          <p:spPr bwMode="auto">
            <a:xfrm>
              <a:off x="10224722" y="410271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1580424" y="3389140"/>
            <a:ext cx="1855354" cy="1858695"/>
            <a:chOff x="3097798" y="3382515"/>
            <a:chExt cx="1855354" cy="1858695"/>
          </a:xfrm>
        </p:grpSpPr>
        <p:cxnSp>
          <p:nvCxnSpPr>
            <p:cNvPr id="145" name="Straight Connector 144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7" name="Oval 146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8" name="Oval 147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9" name="Oval 148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150" name="Straight Connector 149"/>
            <p:cNvCxnSpPr/>
            <p:nvPr/>
          </p:nvCxnSpPr>
          <p:spPr>
            <a:xfrm flipV="1">
              <a:off x="3277463" y="3850463"/>
              <a:ext cx="1389642" cy="102932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51" name="Text Box 20"/>
            <p:cNvSpPr txBox="1">
              <a:spLocks noChangeArrowheads="1"/>
            </p:cNvSpPr>
            <p:nvPr/>
          </p:nvSpPr>
          <p:spPr bwMode="auto">
            <a:xfrm>
              <a:off x="3097798" y="486495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52" name="Text Box 20"/>
            <p:cNvSpPr txBox="1">
              <a:spLocks noChangeArrowheads="1"/>
            </p:cNvSpPr>
            <p:nvPr/>
          </p:nvSpPr>
          <p:spPr bwMode="auto">
            <a:xfrm>
              <a:off x="3769744" y="4871878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2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53" name="Text Box 20"/>
            <p:cNvSpPr txBox="1">
              <a:spLocks noChangeArrowheads="1"/>
            </p:cNvSpPr>
            <p:nvPr/>
          </p:nvSpPr>
          <p:spPr bwMode="auto">
            <a:xfrm>
              <a:off x="4493644" y="3382515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7399937" y="3337789"/>
            <a:ext cx="1550398" cy="1910651"/>
            <a:chOff x="5577764" y="3344413"/>
            <a:chExt cx="1550398" cy="1910651"/>
          </a:xfrm>
        </p:grpSpPr>
        <p:cxnSp>
          <p:nvCxnSpPr>
            <p:cNvPr id="155" name="Straight Connector 154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9" name="Oval 158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1" name="Oval 160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2" name="Oval 161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164" name="Straight Connector 163"/>
            <p:cNvCxnSpPr/>
            <p:nvPr/>
          </p:nvCxnSpPr>
          <p:spPr>
            <a:xfrm flipV="1">
              <a:off x="5798023" y="3850463"/>
              <a:ext cx="1029082" cy="10290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65" name="Text Box 20"/>
            <p:cNvSpPr txBox="1">
              <a:spLocks noChangeArrowheads="1"/>
            </p:cNvSpPr>
            <p:nvPr/>
          </p:nvSpPr>
          <p:spPr bwMode="auto">
            <a:xfrm>
              <a:off x="5622791" y="4885732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6" name="Text Box 20"/>
            <p:cNvSpPr txBox="1">
              <a:spLocks noChangeArrowheads="1"/>
            </p:cNvSpPr>
            <p:nvPr/>
          </p:nvSpPr>
          <p:spPr bwMode="auto">
            <a:xfrm>
              <a:off x="5577764" y="4050995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7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7" name="Text Box 20"/>
            <p:cNvSpPr txBox="1">
              <a:spLocks noChangeArrowheads="1"/>
            </p:cNvSpPr>
            <p:nvPr/>
          </p:nvSpPr>
          <p:spPr bwMode="auto">
            <a:xfrm>
              <a:off x="5927589" y="36942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8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8" name="Text Box 20"/>
            <p:cNvSpPr txBox="1">
              <a:spLocks noChangeArrowheads="1"/>
            </p:cNvSpPr>
            <p:nvPr/>
          </p:nvSpPr>
          <p:spPr bwMode="auto">
            <a:xfrm>
              <a:off x="6641099" y="417915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9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9" name="Text Box 20"/>
            <p:cNvSpPr txBox="1">
              <a:spLocks noChangeArrowheads="1"/>
            </p:cNvSpPr>
            <p:nvPr/>
          </p:nvSpPr>
          <p:spPr bwMode="auto">
            <a:xfrm>
              <a:off x="6575289" y="3344413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10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Preserve “Direction Information</a:t>
            </a:r>
            <a:r>
              <a:rPr lang="en-US" altLang="zh-TW" dirty="0" smtClean="0"/>
              <a:t>”?</a:t>
            </a: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21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6662" y="2191553"/>
            <a:ext cx="7593163" cy="47682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b="1" dirty="0">
                <a:solidFill>
                  <a:srgbClr val="000000"/>
                </a:solidFill>
              </a:rPr>
              <a:t>Direction-based Error Measurement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70634" y="3838536"/>
            <a:ext cx="1389642" cy="1073333"/>
            <a:chOff x="1770634" y="3838536"/>
            <a:chExt cx="1389642" cy="1073333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1770634" y="4911869"/>
              <a:ext cx="64855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2491194" y="3838536"/>
              <a:ext cx="669082" cy="102932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4730723" y="3863163"/>
            <a:ext cx="1018537" cy="1054541"/>
            <a:chOff x="4730723" y="3863163"/>
            <a:chExt cx="1018537" cy="1054541"/>
          </a:xfrm>
        </p:grpSpPr>
        <p:cxnSp>
          <p:nvCxnSpPr>
            <p:cNvPr id="84" name="Straight Connector 83"/>
            <p:cNvCxnSpPr/>
            <p:nvPr/>
          </p:nvCxnSpPr>
          <p:spPr>
            <a:xfrm>
              <a:off x="4730723" y="3863163"/>
              <a:ext cx="334541" cy="658537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5090723" y="4583163"/>
              <a:ext cx="309082" cy="30908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5461268" y="4917704"/>
              <a:ext cx="28799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7594737" y="3838536"/>
            <a:ext cx="1093196" cy="1005750"/>
            <a:chOff x="7594737" y="3838536"/>
            <a:chExt cx="1093196" cy="1005750"/>
          </a:xfrm>
        </p:grpSpPr>
        <p:cxnSp>
          <p:nvCxnSpPr>
            <p:cNvPr id="87" name="Straight Connector 86"/>
            <p:cNvCxnSpPr/>
            <p:nvPr/>
          </p:nvCxnSpPr>
          <p:spPr>
            <a:xfrm flipV="1">
              <a:off x="7594737" y="4556294"/>
              <a:ext cx="0" cy="28799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7640038" y="4185018"/>
              <a:ext cx="309082" cy="30908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8001286" y="4168934"/>
              <a:ext cx="64799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V="1">
              <a:off x="8687933" y="3838536"/>
              <a:ext cx="0" cy="28799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2491457" y="5373325"/>
            <a:ext cx="1680874" cy="1407950"/>
            <a:chOff x="6889970" y="3352800"/>
            <a:chExt cx="1680874" cy="1407950"/>
          </a:xfrm>
        </p:grpSpPr>
        <p:cxnSp>
          <p:nvCxnSpPr>
            <p:cNvPr id="92" name="Straight Arrow Connector 91"/>
            <p:cNvCxnSpPr/>
            <p:nvPr/>
          </p:nvCxnSpPr>
          <p:spPr>
            <a:xfrm>
              <a:off x="7125822" y="4252364"/>
              <a:ext cx="133237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V="1">
              <a:off x="7391400" y="3443836"/>
              <a:ext cx="0" cy="1051964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22"/>
                <p:cNvSpPr txBox="1"/>
                <p:nvPr/>
              </p:nvSpPr>
              <p:spPr>
                <a:xfrm>
                  <a:off x="8266044" y="4250971"/>
                  <a:ext cx="3048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HK" sz="1400" i="1" smtClean="0">
                            <a:latin typeface="Cambria Math"/>
                          </a:rPr>
                          <m:t>0</m:t>
                        </m:r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94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66044" y="4250971"/>
                  <a:ext cx="304800" cy="307777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TextBox 23"/>
                <p:cNvSpPr txBox="1"/>
                <p:nvPr/>
              </p:nvSpPr>
              <p:spPr>
                <a:xfrm>
                  <a:off x="7345017" y="3352800"/>
                  <a:ext cx="57978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HK" altLang="en-US" sz="1400" i="1" smtClean="0">
                            <a:latin typeface="Cambria Math"/>
                          </a:rPr>
                          <m:t>𝜋</m:t>
                        </m:r>
                        <m:r>
                          <a:rPr lang="en-US" altLang="zh-HK" sz="1400" b="0" i="1" smtClean="0">
                            <a:latin typeface="Cambria Math"/>
                          </a:rPr>
                          <m:t>/2</m:t>
                        </m:r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95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45017" y="3352800"/>
                  <a:ext cx="579783" cy="30777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b="-9804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TextBox 24"/>
                <p:cNvSpPr txBox="1"/>
                <p:nvPr/>
              </p:nvSpPr>
              <p:spPr>
                <a:xfrm>
                  <a:off x="6889970" y="4096838"/>
                  <a:ext cx="35118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HK" altLang="en-US" sz="1400" i="1" smtClean="0">
                            <a:latin typeface="Cambria Math"/>
                          </a:rPr>
                          <m:t>𝜋</m:t>
                        </m:r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96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89970" y="4096838"/>
                  <a:ext cx="351183" cy="30777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25"/>
                <p:cNvSpPr txBox="1"/>
                <p:nvPr/>
              </p:nvSpPr>
              <p:spPr>
                <a:xfrm>
                  <a:off x="7119276" y="4452973"/>
                  <a:ext cx="57978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HK" sz="1400" b="0" i="1" smtClean="0">
                            <a:latin typeface="Cambria Math"/>
                          </a:rPr>
                          <m:t>3</m:t>
                        </m:r>
                        <m:r>
                          <a:rPr lang="zh-HK" altLang="en-US" sz="1400" i="1" smtClean="0">
                            <a:latin typeface="Cambria Math"/>
                          </a:rPr>
                          <m:t>𝜋</m:t>
                        </m:r>
                        <m:r>
                          <a:rPr lang="en-US" altLang="zh-HK" sz="1400" b="0" i="1" smtClean="0">
                            <a:latin typeface="Cambria Math"/>
                          </a:rPr>
                          <m:t>/2</m:t>
                        </m:r>
                      </m:oMath>
                    </m:oMathPara>
                  </a14:m>
                  <a:endParaRPr lang="zh-HK" altLang="en-US" sz="1400" dirty="0"/>
                </a:p>
              </p:txBody>
            </p:sp>
          </mc:Choice>
          <mc:Fallback xmlns="">
            <p:sp>
              <p:nvSpPr>
                <p:cNvPr id="97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19276" y="4452973"/>
                  <a:ext cx="579783" cy="307777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12000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98" name="Straight Connector 97"/>
          <p:cNvCxnSpPr/>
          <p:nvPr/>
        </p:nvCxnSpPr>
        <p:spPr>
          <a:xfrm>
            <a:off x="2976270" y="6269250"/>
            <a:ext cx="648552" cy="0"/>
          </a:xfrm>
          <a:prstGeom prst="line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3003425" y="5721165"/>
            <a:ext cx="337125" cy="518637"/>
          </a:xfrm>
          <a:prstGeom prst="line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2992887" y="5755016"/>
            <a:ext cx="671911" cy="497691"/>
          </a:xfrm>
          <a:prstGeom prst="line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6233979" y="5413388"/>
            <a:ext cx="1680874" cy="1407950"/>
            <a:chOff x="5977307" y="5413388"/>
            <a:chExt cx="1680874" cy="1407950"/>
          </a:xfrm>
        </p:grpSpPr>
        <p:grpSp>
          <p:nvGrpSpPr>
            <p:cNvPr id="103" name="Group 102"/>
            <p:cNvGrpSpPr/>
            <p:nvPr/>
          </p:nvGrpSpPr>
          <p:grpSpPr>
            <a:xfrm>
              <a:off x="5977307" y="5413388"/>
              <a:ext cx="1680874" cy="1407950"/>
              <a:chOff x="6889970" y="3352800"/>
              <a:chExt cx="1680874" cy="1407950"/>
            </a:xfrm>
          </p:grpSpPr>
          <p:cxnSp>
            <p:nvCxnSpPr>
              <p:cNvPr id="104" name="Straight Arrow Connector 103"/>
              <p:cNvCxnSpPr/>
              <p:nvPr/>
            </p:nvCxnSpPr>
            <p:spPr>
              <a:xfrm>
                <a:off x="7125822" y="4252364"/>
                <a:ext cx="133237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/>
              <p:cNvCxnSpPr/>
              <p:nvPr/>
            </p:nvCxnSpPr>
            <p:spPr>
              <a:xfrm flipV="1">
                <a:off x="7391400" y="3443836"/>
                <a:ext cx="0" cy="10519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6" name="TextBox 22"/>
                  <p:cNvSpPr txBox="1"/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i="1" smtClean="0">
                              <a:latin typeface="Cambria Math"/>
                            </a:rPr>
                            <m:t>0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6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7" name="TextBox 23"/>
                  <p:cNvSpPr txBox="1"/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7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9804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8" name="TextBox 24"/>
                  <p:cNvSpPr txBox="1"/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8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9" name="TextBox 25"/>
                  <p:cNvSpPr txBox="1"/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9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b="-9804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16" name="Straight Connector 115"/>
            <p:cNvCxnSpPr/>
            <p:nvPr/>
          </p:nvCxnSpPr>
          <p:spPr>
            <a:xfrm>
              <a:off x="6489815" y="6338180"/>
              <a:ext cx="223474" cy="439904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6454339" y="6292633"/>
              <a:ext cx="309082" cy="30908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6461455" y="6304990"/>
              <a:ext cx="417893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6479635" y="6311855"/>
              <a:ext cx="466229" cy="466229"/>
            </a:xfrm>
            <a:prstGeom prst="line">
              <a:avLst/>
            </a:prstGeom>
            <a:ln w="381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AutoShape 31"/>
          <p:cNvSpPr>
            <a:spLocks noChangeArrowheads="1"/>
          </p:cNvSpPr>
          <p:nvPr/>
        </p:nvSpPr>
        <p:spPr bwMode="auto">
          <a:xfrm>
            <a:off x="165906" y="5397268"/>
            <a:ext cx="2561896" cy="842533"/>
          </a:xfrm>
          <a:prstGeom prst="wedgeRoundRectCallout">
            <a:avLst>
              <a:gd name="adj1" fmla="val 74728"/>
              <a:gd name="adj2" fmla="val 3962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Error of segment p</a:t>
            </a:r>
            <a:r>
              <a:rPr lang="en-US" altLang="zh-TW" sz="2400" baseline="-25000" dirty="0" smtClean="0"/>
              <a:t>1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3</a:t>
            </a:r>
            <a:endParaRPr lang="zh-TW" altLang="en-US" sz="2400" baseline="-25000" dirty="0"/>
          </a:p>
        </p:txBody>
      </p:sp>
      <p:sp>
        <p:nvSpPr>
          <p:cNvPr id="120" name="AutoShape 31"/>
          <p:cNvSpPr>
            <a:spLocks noChangeArrowheads="1"/>
          </p:cNvSpPr>
          <p:nvPr/>
        </p:nvSpPr>
        <p:spPr bwMode="auto">
          <a:xfrm>
            <a:off x="4058783" y="5423985"/>
            <a:ext cx="2550564" cy="863740"/>
          </a:xfrm>
          <a:prstGeom prst="wedgeRoundRectCallout">
            <a:avLst>
              <a:gd name="adj1" fmla="val 64664"/>
              <a:gd name="adj2" fmla="val 6894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Error of segment p</a:t>
            </a:r>
            <a:r>
              <a:rPr lang="en-US" altLang="zh-TW" sz="2400" baseline="-25000" dirty="0" smtClean="0"/>
              <a:t>3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6</a:t>
            </a:r>
            <a:endParaRPr lang="zh-TW" altLang="en-US" sz="2400" baseline="-25000" dirty="0"/>
          </a:p>
        </p:txBody>
      </p:sp>
      <p:sp>
        <p:nvSpPr>
          <p:cNvPr id="136" name="AutoShape 31"/>
          <p:cNvSpPr>
            <a:spLocks noChangeArrowheads="1"/>
          </p:cNvSpPr>
          <p:nvPr/>
        </p:nvSpPr>
        <p:spPr bwMode="auto">
          <a:xfrm>
            <a:off x="7364197" y="5425255"/>
            <a:ext cx="2589242" cy="834856"/>
          </a:xfrm>
          <a:prstGeom prst="wedgeRoundRectCallout">
            <a:avLst>
              <a:gd name="adj1" fmla="val 63314"/>
              <a:gd name="adj2" fmla="val 2241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Error of segment p</a:t>
            </a:r>
            <a:r>
              <a:rPr lang="en-US" altLang="zh-TW" sz="2400" baseline="-25000" dirty="0" smtClean="0"/>
              <a:t>6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10</a:t>
            </a:r>
            <a:endParaRPr lang="zh-TW" altLang="en-US" sz="2400" baseline="-25000" dirty="0"/>
          </a:p>
        </p:txBody>
      </p:sp>
      <p:sp>
        <p:nvSpPr>
          <p:cNvPr id="137" name="TextBox 136"/>
          <p:cNvSpPr txBox="1"/>
          <p:nvPr/>
        </p:nvSpPr>
        <p:spPr>
          <a:xfrm>
            <a:off x="1004057" y="2770196"/>
            <a:ext cx="7595767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 smtClean="0"/>
              <a:t>Error of T’ = the </a:t>
            </a:r>
            <a:r>
              <a:rPr lang="en-US" altLang="zh-CN" sz="2400" b="1" dirty="0" smtClean="0"/>
              <a:t>max</a:t>
            </a:r>
            <a:r>
              <a:rPr lang="en-US" altLang="zh-CN" sz="2400" dirty="0" smtClean="0"/>
              <a:t> of its segments’ errors</a:t>
            </a:r>
            <a:endParaRPr lang="zh-CN" altLang="en-US" sz="2400" dirty="0"/>
          </a:p>
        </p:txBody>
      </p:sp>
      <p:cxnSp>
        <p:nvCxnSpPr>
          <p:cNvPr id="77" name="Straight Connector 76"/>
          <p:cNvCxnSpPr/>
          <p:nvPr/>
        </p:nvCxnSpPr>
        <p:spPr>
          <a:xfrm flipV="1">
            <a:off x="1762589" y="3855451"/>
            <a:ext cx="1389642" cy="1029322"/>
          </a:xfrm>
          <a:prstGeom prst="line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4708191" y="3855380"/>
            <a:ext cx="1029082" cy="1029082"/>
          </a:xfrm>
          <a:prstGeom prst="line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7632315" y="3829369"/>
            <a:ext cx="1029082" cy="1029082"/>
          </a:xfrm>
          <a:prstGeom prst="line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Arc 101"/>
          <p:cNvSpPr/>
          <p:nvPr/>
        </p:nvSpPr>
        <p:spPr>
          <a:xfrm>
            <a:off x="3036040" y="5991682"/>
            <a:ext cx="411794" cy="509546"/>
          </a:xfrm>
          <a:prstGeom prst="arc">
            <a:avLst>
              <a:gd name="adj1" fmla="val 17438361"/>
              <a:gd name="adj2" fmla="val 302526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  <p:sp>
        <p:nvSpPr>
          <p:cNvPr id="128" name="Arc 127"/>
          <p:cNvSpPr/>
          <p:nvPr/>
        </p:nvSpPr>
        <p:spPr>
          <a:xfrm>
            <a:off x="10018320" y="5953199"/>
            <a:ext cx="411794" cy="509546"/>
          </a:xfrm>
          <a:prstGeom prst="arc">
            <a:avLst>
              <a:gd name="adj1" fmla="val 15564264"/>
              <a:gd name="adj2" fmla="val 18835056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  <p:sp>
        <p:nvSpPr>
          <p:cNvPr id="113" name="Arc 112"/>
          <p:cNvSpPr/>
          <p:nvPr/>
        </p:nvSpPr>
        <p:spPr>
          <a:xfrm>
            <a:off x="6638146" y="6083407"/>
            <a:ext cx="411794" cy="509546"/>
          </a:xfrm>
          <a:prstGeom prst="arc">
            <a:avLst>
              <a:gd name="adj1" fmla="val 20428399"/>
              <a:gd name="adj2" fmla="val 3112546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9651281" y="5368509"/>
            <a:ext cx="1680874" cy="1407950"/>
            <a:chOff x="9651281" y="5368509"/>
            <a:chExt cx="1680874" cy="1407950"/>
          </a:xfrm>
        </p:grpSpPr>
        <p:grpSp>
          <p:nvGrpSpPr>
            <p:cNvPr id="8" name="Group 7"/>
            <p:cNvGrpSpPr/>
            <p:nvPr/>
          </p:nvGrpSpPr>
          <p:grpSpPr>
            <a:xfrm>
              <a:off x="9651281" y="5368509"/>
              <a:ext cx="1680874" cy="1407950"/>
              <a:chOff x="9651281" y="5368509"/>
              <a:chExt cx="1680874" cy="1407950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9651281" y="5368509"/>
                <a:ext cx="1680874" cy="1407950"/>
                <a:chOff x="6889970" y="3352800"/>
                <a:chExt cx="1680874" cy="1407950"/>
              </a:xfrm>
            </p:grpSpPr>
            <p:cxnSp>
              <p:nvCxnSpPr>
                <p:cNvPr id="122" name="Straight Arrow Connector 121"/>
                <p:cNvCxnSpPr/>
                <p:nvPr/>
              </p:nvCxnSpPr>
              <p:spPr>
                <a:xfrm>
                  <a:off x="7125822" y="4252364"/>
                  <a:ext cx="1332378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Arrow Connector 122"/>
                <p:cNvCxnSpPr/>
                <p:nvPr/>
              </p:nvCxnSpPr>
              <p:spPr>
                <a:xfrm flipV="1">
                  <a:off x="7391400" y="3443836"/>
                  <a:ext cx="0" cy="1051964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4" name="TextBox 22"/>
                    <p:cNvSpPr txBox="1"/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i="1" smtClean="0">
                                <a:latin typeface="Cambria Math"/>
                              </a:rPr>
                              <m:t>0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4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blipFill rotWithShape="0"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5" name="TextBox 23"/>
                    <p:cNvSpPr txBox="1"/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5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11"/>
                      <a:stretch>
                        <a:fillRect b="-12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6" name="TextBox 24"/>
                    <p:cNvSpPr txBox="1"/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6" name="TextBox 2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blipFill rotWithShape="0">
                      <a:blip r:embed="rId1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7" name="TextBox 25"/>
                    <p:cNvSpPr txBox="1"/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7" name="TextBox 2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9"/>
                      <a:stretch>
                        <a:fillRect b="-980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32" name="Straight Connector 131"/>
              <p:cNvCxnSpPr/>
              <p:nvPr/>
            </p:nvCxnSpPr>
            <p:spPr>
              <a:xfrm>
                <a:off x="10135429" y="6260111"/>
                <a:ext cx="417893" cy="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flipV="1">
                <a:off x="10171950" y="5844746"/>
                <a:ext cx="0" cy="395056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flipV="1">
                <a:off x="10164997" y="5955982"/>
                <a:ext cx="309082" cy="30908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flipV="1">
                <a:off x="10181189" y="5597942"/>
                <a:ext cx="651833" cy="651833"/>
              </a:xfrm>
              <a:prstGeom prst="line">
                <a:avLst/>
              </a:prstGeom>
              <a:ln w="38100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0" name="Straight Connector 169"/>
            <p:cNvCxnSpPr/>
            <p:nvPr/>
          </p:nvCxnSpPr>
          <p:spPr>
            <a:xfrm flipV="1">
              <a:off x="10170303" y="5717491"/>
              <a:ext cx="0" cy="52231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801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120" grpId="0" animBg="1"/>
      <p:bldP spid="136" grpId="0" animBg="1"/>
      <p:bldP spid="137" grpId="0" animBg="1"/>
      <p:bldP spid="102" grpId="0" animBg="1"/>
      <p:bldP spid="128" grpId="0" animBg="1"/>
      <p:bldP spid="1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Preserve “Direction Information</a:t>
            </a:r>
            <a:r>
              <a:rPr lang="en-US" altLang="zh-TW" dirty="0" smtClean="0"/>
              <a:t>”?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22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6849" y="2412211"/>
            <a:ext cx="5508265" cy="267765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Problem (Min-Size):</a:t>
            </a:r>
          </a:p>
          <a:p>
            <a:pPr lvl="1"/>
            <a:r>
              <a:rPr lang="en-US" altLang="zh-CN" sz="2400" b="1" dirty="0" smtClean="0">
                <a:solidFill>
                  <a:srgbClr val="000000"/>
                </a:solidFill>
              </a:rPr>
              <a:t>Given:</a:t>
            </a:r>
            <a:endParaRPr lang="en-US" altLang="zh-CN" sz="24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A trajectory T;</a:t>
            </a:r>
          </a:p>
          <a:p>
            <a:pPr marL="1257300" lvl="2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An error tolerance \eps;</a:t>
            </a:r>
          </a:p>
          <a:p>
            <a:pPr lvl="1"/>
            <a:r>
              <a:rPr lang="en-US" altLang="zh-CN" sz="24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400" dirty="0" smtClean="0">
                <a:solidFill>
                  <a:srgbClr val="000000"/>
                </a:solidFill>
              </a:rPr>
              <a:t>: A simplified trajectory T’ </a:t>
            </a:r>
            <a:r>
              <a:rPr lang="en-US" altLang="zh-CN" sz="2400" dirty="0" err="1" smtClean="0">
                <a:solidFill>
                  <a:srgbClr val="000000"/>
                </a:solidFill>
              </a:rPr>
              <a:t>s.t.</a:t>
            </a:r>
            <a:endParaRPr lang="en-US" altLang="zh-CN" sz="24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T’ has its error </a:t>
            </a:r>
            <a:r>
              <a:rPr lang="en-US" altLang="zh-CN" sz="2400" b="1" dirty="0" smtClean="0">
                <a:solidFill>
                  <a:srgbClr val="000000"/>
                </a:solidFill>
              </a:rPr>
              <a:t>at most</a:t>
            </a:r>
            <a:r>
              <a:rPr lang="en-US" altLang="zh-CN" sz="2400" dirty="0" smtClean="0">
                <a:solidFill>
                  <a:srgbClr val="000000"/>
                </a:solidFill>
              </a:rPr>
              <a:t> \eps;</a:t>
            </a:r>
          </a:p>
          <a:p>
            <a:pPr marL="1257300" lvl="2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T’ has the </a:t>
            </a:r>
            <a:r>
              <a:rPr lang="en-US" altLang="zh-CN" sz="2400" b="1" dirty="0" smtClean="0">
                <a:solidFill>
                  <a:srgbClr val="000000"/>
                </a:solidFill>
              </a:rPr>
              <a:t>fewest</a:t>
            </a:r>
            <a:r>
              <a:rPr lang="en-US" altLang="zh-CN" sz="2400" dirty="0" smtClean="0">
                <a:solidFill>
                  <a:srgbClr val="000000"/>
                </a:solidFill>
              </a:rPr>
              <a:t> positions</a:t>
            </a:r>
            <a:endParaRPr lang="en-US" altLang="zh-CN" sz="2400" b="1" dirty="0" smtClean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99970" y="2412211"/>
            <a:ext cx="5508265" cy="267765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Problem (Min-Error):</a:t>
            </a:r>
          </a:p>
          <a:p>
            <a:pPr lvl="1"/>
            <a:r>
              <a:rPr lang="en-US" altLang="zh-CN" sz="2400" b="1" dirty="0" smtClean="0">
                <a:solidFill>
                  <a:srgbClr val="000000"/>
                </a:solidFill>
              </a:rPr>
              <a:t>Given:</a:t>
            </a:r>
            <a:endParaRPr lang="en-US" altLang="zh-CN" sz="24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A trajectory T;</a:t>
            </a:r>
          </a:p>
          <a:p>
            <a:pPr marL="1257300" lvl="2" indent="-342900">
              <a:buFontTx/>
              <a:buChar char="-"/>
            </a:pPr>
            <a:r>
              <a:rPr lang="en-US" altLang="zh-CN" sz="2400" smtClean="0">
                <a:solidFill>
                  <a:srgbClr val="000000"/>
                </a:solidFill>
              </a:rPr>
              <a:t>A </a:t>
            </a:r>
            <a:r>
              <a:rPr lang="en-US" altLang="zh-CN" sz="2400" dirty="0" smtClean="0">
                <a:solidFill>
                  <a:srgbClr val="000000"/>
                </a:solidFill>
              </a:rPr>
              <a:t>budget W;</a:t>
            </a:r>
          </a:p>
          <a:p>
            <a:pPr lvl="1"/>
            <a:r>
              <a:rPr lang="en-US" altLang="zh-CN" sz="24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400" dirty="0" smtClean="0">
                <a:solidFill>
                  <a:srgbClr val="000000"/>
                </a:solidFill>
              </a:rPr>
              <a:t>: A simplified trajectory T’ </a:t>
            </a:r>
            <a:r>
              <a:rPr lang="en-US" altLang="zh-CN" sz="2400" dirty="0" err="1" smtClean="0">
                <a:solidFill>
                  <a:srgbClr val="000000"/>
                </a:solidFill>
              </a:rPr>
              <a:t>s.t.</a:t>
            </a:r>
            <a:endParaRPr lang="en-US" altLang="zh-CN" sz="24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T’ has </a:t>
            </a:r>
            <a:r>
              <a:rPr lang="en-US" altLang="zh-CN" sz="2400" b="1" dirty="0" smtClean="0">
                <a:solidFill>
                  <a:srgbClr val="000000"/>
                </a:solidFill>
              </a:rPr>
              <a:t>at most</a:t>
            </a:r>
            <a:r>
              <a:rPr lang="en-US" altLang="zh-CN" sz="2400" dirty="0" smtClean="0">
                <a:solidFill>
                  <a:srgbClr val="000000"/>
                </a:solidFill>
              </a:rPr>
              <a:t> W positions;</a:t>
            </a:r>
          </a:p>
          <a:p>
            <a:pPr marL="1257300" lvl="2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T’ has the</a:t>
            </a:r>
            <a:r>
              <a:rPr lang="en-US" altLang="zh-CN" sz="2400" b="1" dirty="0" smtClean="0">
                <a:solidFill>
                  <a:srgbClr val="000000"/>
                </a:solidFill>
              </a:rPr>
              <a:t> smallest</a:t>
            </a:r>
            <a:r>
              <a:rPr lang="en-US" altLang="zh-CN" sz="2400" dirty="0" smtClean="0">
                <a:solidFill>
                  <a:srgbClr val="000000"/>
                </a:solidFill>
              </a:rPr>
              <a:t> error</a:t>
            </a:r>
            <a:endParaRPr lang="en-US" altLang="zh-CN" sz="2400" b="1" dirty="0" smtClean="0">
              <a:solidFill>
                <a:srgbClr val="000000"/>
              </a:solidFill>
            </a:endParaRPr>
          </a:p>
        </p:txBody>
      </p:sp>
      <p:sp>
        <p:nvSpPr>
          <p:cNvPr id="9" name="AutoShape 31"/>
          <p:cNvSpPr>
            <a:spLocks noChangeArrowheads="1"/>
          </p:cNvSpPr>
          <p:nvPr/>
        </p:nvSpPr>
        <p:spPr bwMode="auto">
          <a:xfrm>
            <a:off x="2558050" y="1829830"/>
            <a:ext cx="1839779" cy="623002"/>
          </a:xfrm>
          <a:prstGeom prst="wedgeRoundRectCallout">
            <a:avLst>
              <a:gd name="adj1" fmla="val -39433"/>
              <a:gd name="adj2" fmla="val 7423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VLDB 2013</a:t>
            </a:r>
            <a:endParaRPr lang="zh-TW" altLang="en-US" sz="2400" dirty="0"/>
          </a:p>
        </p:txBody>
      </p:sp>
      <p:sp>
        <p:nvSpPr>
          <p:cNvPr id="12" name="AutoShape 31"/>
          <p:cNvSpPr>
            <a:spLocks noChangeArrowheads="1"/>
          </p:cNvSpPr>
          <p:nvPr/>
        </p:nvSpPr>
        <p:spPr bwMode="auto">
          <a:xfrm>
            <a:off x="576849" y="5313372"/>
            <a:ext cx="5508265" cy="930265"/>
          </a:xfrm>
          <a:prstGeom prst="wedgeRoundRectCallout">
            <a:avLst>
              <a:gd name="adj1" fmla="val -12220"/>
              <a:gd name="adj2" fmla="val -8474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Suitable when the knowledge of \eps is available</a:t>
            </a:r>
            <a:endParaRPr lang="zh-TW" altLang="en-US" sz="2400" dirty="0"/>
          </a:p>
        </p:txBody>
      </p:sp>
      <p:sp>
        <p:nvSpPr>
          <p:cNvPr id="13" name="AutoShape 31"/>
          <p:cNvSpPr>
            <a:spLocks noChangeArrowheads="1"/>
          </p:cNvSpPr>
          <p:nvPr/>
        </p:nvSpPr>
        <p:spPr bwMode="auto">
          <a:xfrm>
            <a:off x="6194395" y="5313371"/>
            <a:ext cx="5508265" cy="930265"/>
          </a:xfrm>
          <a:prstGeom prst="wedgeRoundRectCallout">
            <a:avLst>
              <a:gd name="adj1" fmla="val -12220"/>
              <a:gd name="adj2" fmla="val -8474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Suitable when the knowledge of \eps is NOT available, but a budget is</a:t>
            </a:r>
            <a:endParaRPr lang="zh-TW" altLang="en-US" sz="2400" dirty="0"/>
          </a:p>
        </p:txBody>
      </p:sp>
      <p:sp>
        <p:nvSpPr>
          <p:cNvPr id="8" name="Oval 28"/>
          <p:cNvSpPr>
            <a:spLocks noChangeArrowheads="1"/>
          </p:cNvSpPr>
          <p:nvPr/>
        </p:nvSpPr>
        <p:spPr bwMode="auto">
          <a:xfrm>
            <a:off x="5971755" y="2188705"/>
            <a:ext cx="5953546" cy="3167066"/>
          </a:xfrm>
          <a:prstGeom prst="ellipse">
            <a:avLst/>
          </a:prstGeom>
          <a:noFill/>
          <a:ln w="76200">
            <a:solidFill>
              <a:srgbClr val="FFC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20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293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Preserve “Direction Information</a:t>
            </a:r>
            <a:r>
              <a:rPr lang="en-US" altLang="zh-TW" dirty="0" smtClean="0"/>
              <a:t>”?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23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3633" y="3288125"/>
            <a:ext cx="6875900" cy="163121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pPr algn="ctr"/>
            <a:r>
              <a:rPr lang="en-US" altLang="zh-CN" sz="2800" dirty="0" smtClean="0">
                <a:solidFill>
                  <a:srgbClr val="333399"/>
                </a:solidFill>
              </a:rPr>
              <a:t>Algorithms For Min-Error</a:t>
            </a:r>
          </a:p>
          <a:p>
            <a:pPr algn="ctr"/>
            <a:endParaRPr lang="en-US" altLang="zh-CN" sz="2400" dirty="0">
              <a:solidFill>
                <a:srgbClr val="333399"/>
              </a:solidFill>
            </a:endParaRPr>
          </a:p>
          <a:p>
            <a:pPr algn="ctr"/>
            <a:endParaRPr lang="en-US" altLang="zh-CN" sz="2400" dirty="0">
              <a:solidFill>
                <a:srgbClr val="333399"/>
              </a:solidFill>
            </a:endParaRPr>
          </a:p>
          <a:p>
            <a:pPr algn="ctr"/>
            <a:endParaRPr lang="en-US" altLang="zh-CN" sz="2400" dirty="0" smtClean="0">
              <a:solidFill>
                <a:srgbClr val="333399"/>
              </a:solidFill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5064107" y="3790166"/>
            <a:ext cx="1912650" cy="83099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Error-Search</a:t>
            </a:r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7277228" y="3790167"/>
            <a:ext cx="1820473" cy="83099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Span-Search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2869522" y="3790167"/>
            <a:ext cx="1894114" cy="83099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DP</a:t>
            </a:r>
          </a:p>
          <a:p>
            <a:pPr algn="ctr"/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9" name="AutoShape 31"/>
          <p:cNvSpPr>
            <a:spLocks noChangeArrowheads="1"/>
          </p:cNvSpPr>
          <p:nvPr/>
        </p:nvSpPr>
        <p:spPr bwMode="auto">
          <a:xfrm>
            <a:off x="3510169" y="2162196"/>
            <a:ext cx="2019139" cy="945271"/>
          </a:xfrm>
          <a:prstGeom prst="wedgeRoundRectCallout">
            <a:avLst>
              <a:gd name="adj1" fmla="val -28832"/>
              <a:gd name="adj2" fmla="val 8045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 sz="2400" dirty="0"/>
          </a:p>
        </p:txBody>
      </p:sp>
      <p:sp>
        <p:nvSpPr>
          <p:cNvPr id="24" name="AutoShape 31"/>
          <p:cNvSpPr>
            <a:spLocks noChangeArrowheads="1"/>
          </p:cNvSpPr>
          <p:nvPr/>
        </p:nvSpPr>
        <p:spPr bwMode="auto">
          <a:xfrm>
            <a:off x="3510168" y="2162195"/>
            <a:ext cx="2019139" cy="945271"/>
          </a:xfrm>
          <a:prstGeom prst="wedgeRoundRectCallout">
            <a:avLst>
              <a:gd name="adj1" fmla="val 39434"/>
              <a:gd name="adj2" fmla="val 8062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Exact Algorithms</a:t>
            </a:r>
            <a:endParaRPr lang="zh-TW" altLang="en-US" sz="2400" dirty="0"/>
          </a:p>
        </p:txBody>
      </p:sp>
      <p:sp>
        <p:nvSpPr>
          <p:cNvPr id="25" name="AutoShape 31"/>
          <p:cNvSpPr>
            <a:spLocks noChangeArrowheads="1"/>
          </p:cNvSpPr>
          <p:nvPr/>
        </p:nvSpPr>
        <p:spPr bwMode="auto">
          <a:xfrm>
            <a:off x="6590882" y="2162194"/>
            <a:ext cx="2019139" cy="945271"/>
          </a:xfrm>
          <a:prstGeom prst="wedgeRoundRectCallout">
            <a:avLst>
              <a:gd name="adj1" fmla="val 10333"/>
              <a:gd name="adj2" fmla="val 8582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Approximate Algorithm</a:t>
            </a:r>
            <a:endParaRPr lang="zh-TW" altLang="en-US" sz="2400" dirty="0"/>
          </a:p>
        </p:txBody>
      </p:sp>
      <p:sp>
        <p:nvSpPr>
          <p:cNvPr id="12" name="Oval 28"/>
          <p:cNvSpPr>
            <a:spLocks noChangeArrowheads="1"/>
          </p:cNvSpPr>
          <p:nvPr/>
        </p:nvSpPr>
        <p:spPr bwMode="auto">
          <a:xfrm>
            <a:off x="2978139" y="3589738"/>
            <a:ext cx="1724537" cy="1231851"/>
          </a:xfrm>
          <a:prstGeom prst="ellipse">
            <a:avLst/>
          </a:prstGeom>
          <a:noFill/>
          <a:ln w="76200">
            <a:solidFill>
              <a:srgbClr val="FFC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20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924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4" grpId="0" animBg="1"/>
      <p:bldP spid="25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DP: A Sub-Problem Optimality Property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24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216000" y="3789000"/>
            <a:ext cx="3672568" cy="1152248"/>
            <a:chOff x="3216000" y="3789000"/>
            <a:chExt cx="3672568" cy="1152248"/>
          </a:xfrm>
        </p:grpSpPr>
        <p:sp>
          <p:nvSpPr>
            <p:cNvPr id="16" name="Oval 15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288008" y="3850463"/>
            <a:ext cx="3564556" cy="1054781"/>
            <a:chOff x="3288008" y="3850463"/>
            <a:chExt cx="3564556" cy="1054781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4718023" y="3850463"/>
              <a:ext cx="334541" cy="6585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5078023" y="457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448568" y="4905004"/>
              <a:ext cx="28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3097798" y="3344413"/>
            <a:ext cx="4030364" cy="1910651"/>
            <a:chOff x="3212099" y="3354802"/>
            <a:chExt cx="4030364" cy="1910651"/>
          </a:xfrm>
        </p:grpSpPr>
        <p:sp>
          <p:nvSpPr>
            <p:cNvPr id="58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59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2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0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1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4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2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5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3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4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7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5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8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6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9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7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10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277463" y="3850463"/>
            <a:ext cx="3549642" cy="1029322"/>
            <a:chOff x="3277463" y="3850463"/>
            <a:chExt cx="3549642" cy="1029322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3277463" y="3850463"/>
              <a:ext cx="1389642" cy="1029322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4718023" y="3850463"/>
              <a:ext cx="1029082" cy="1029082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5798023" y="3850463"/>
              <a:ext cx="1029082" cy="1029082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/>
          <p:nvPr/>
        </p:nvSpPr>
        <p:spPr>
          <a:xfrm>
            <a:off x="1143474" y="2181260"/>
            <a:ext cx="4117942" cy="120032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Problem Instance 1:</a:t>
            </a:r>
          </a:p>
          <a:p>
            <a:pPr marL="800100" lvl="1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Trajectory: </a:t>
            </a:r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1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2</a:t>
            </a:r>
            <a:r>
              <a:rPr lang="en-US" altLang="zh-TW" sz="2400" dirty="0" smtClean="0"/>
              <a:t>-</a:t>
            </a:r>
            <a:r>
              <a:rPr lang="en-US" altLang="zh-TW" sz="2400" dirty="0"/>
              <a:t>…-</a:t>
            </a:r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10</a:t>
            </a:r>
            <a:endParaRPr lang="en-US" altLang="zh-CN" sz="2400" dirty="0" smtClean="0">
              <a:solidFill>
                <a:srgbClr val="000000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Budget: 4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142987" y="2181260"/>
            <a:ext cx="2812472" cy="12003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 smtClean="0">
                <a:solidFill>
                  <a:srgbClr val="7030A0"/>
                </a:solidFill>
              </a:rPr>
              <a:t>p</a:t>
            </a:r>
            <a:r>
              <a:rPr lang="en-US" altLang="zh-CN" sz="2400" baseline="-25000" dirty="0" smtClean="0">
                <a:solidFill>
                  <a:srgbClr val="7030A0"/>
                </a:solidFill>
              </a:rPr>
              <a:t>1</a:t>
            </a:r>
            <a:r>
              <a:rPr lang="en-US" altLang="zh-CN" sz="2400" dirty="0" smtClean="0">
                <a:solidFill>
                  <a:srgbClr val="7030A0"/>
                </a:solidFill>
              </a:rPr>
              <a:t>-p</a:t>
            </a:r>
            <a:r>
              <a:rPr lang="en-US" altLang="zh-CN" sz="2400" baseline="-25000" dirty="0" smtClean="0">
                <a:solidFill>
                  <a:srgbClr val="7030A0"/>
                </a:solidFill>
              </a:rPr>
              <a:t>3</a:t>
            </a:r>
            <a:r>
              <a:rPr lang="en-US" altLang="zh-CN" sz="2400" dirty="0" smtClean="0">
                <a:solidFill>
                  <a:srgbClr val="7030A0"/>
                </a:solidFill>
              </a:rPr>
              <a:t>-p</a:t>
            </a:r>
            <a:r>
              <a:rPr lang="en-US" altLang="zh-CN" sz="2400" baseline="-25000" dirty="0" smtClean="0">
                <a:solidFill>
                  <a:srgbClr val="7030A0"/>
                </a:solidFill>
              </a:rPr>
              <a:t>6</a:t>
            </a:r>
            <a:r>
              <a:rPr lang="en-US" altLang="zh-CN" sz="2400" dirty="0" smtClean="0">
                <a:solidFill>
                  <a:srgbClr val="7030A0"/>
                </a:solidFill>
              </a:rPr>
              <a:t>-p</a:t>
            </a:r>
            <a:r>
              <a:rPr lang="en-US" altLang="zh-CN" sz="2400" baseline="-25000" dirty="0" smtClean="0">
                <a:solidFill>
                  <a:srgbClr val="7030A0"/>
                </a:solidFill>
              </a:rPr>
              <a:t>10</a:t>
            </a:r>
            <a:r>
              <a:rPr lang="en-US" altLang="zh-CN" sz="2400" dirty="0" smtClean="0">
                <a:solidFill>
                  <a:srgbClr val="000000"/>
                </a:solidFill>
              </a:rPr>
              <a:t> is the optimal solution for Problem Instance 1</a:t>
            </a:r>
            <a:endParaRPr lang="en-US" altLang="zh-CN" sz="2400" baseline="-25000" dirty="0">
              <a:solidFill>
                <a:srgbClr val="0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143474" y="5348419"/>
            <a:ext cx="4117942" cy="120032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Problem Instance 2:</a:t>
            </a:r>
          </a:p>
          <a:p>
            <a:endParaRPr lang="en-US" altLang="zh-CN" sz="2400" dirty="0">
              <a:solidFill>
                <a:srgbClr val="333399"/>
              </a:solidFill>
            </a:endParaRPr>
          </a:p>
          <a:p>
            <a:endParaRPr lang="en-US" altLang="zh-CN" sz="2400" dirty="0" smtClean="0">
              <a:solidFill>
                <a:srgbClr val="33339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0829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5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DP: A Sub-Problem Optimality Property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25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736560" y="3789000"/>
            <a:ext cx="1152008" cy="792008"/>
            <a:chOff x="5736560" y="3789000"/>
            <a:chExt cx="1152008" cy="792008"/>
          </a:xfrm>
          <a:solidFill>
            <a:schemeClr val="bg1">
              <a:lumMod val="85000"/>
            </a:schemeClr>
          </a:solidFill>
        </p:grpSpPr>
        <p:sp>
          <p:nvSpPr>
            <p:cNvPr id="22" name="Oval 21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772564" y="3861008"/>
            <a:ext cx="1080000" cy="1007992"/>
            <a:chOff x="5772564" y="3861008"/>
            <a:chExt cx="1080000" cy="1007992"/>
          </a:xfrm>
        </p:grpSpPr>
        <p:cxnSp>
          <p:nvCxnSpPr>
            <p:cNvPr id="40" name="Straight Connector 39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5577764" y="3344413"/>
            <a:ext cx="1550398" cy="1204070"/>
            <a:chOff x="5692065" y="3354802"/>
            <a:chExt cx="1550398" cy="1204070"/>
          </a:xfrm>
        </p:grpSpPr>
        <p:sp>
          <p:nvSpPr>
            <p:cNvPr id="64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chemeClr val="bg1">
                      <a:lumMod val="85000"/>
                    </a:schemeClr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chemeClr val="bg1">
                      <a:lumMod val="85000"/>
                    </a:schemeClr>
                  </a:solidFill>
                </a:rPr>
                <a:t>7</a:t>
              </a:r>
              <a:endParaRPr lang="en-US" altLang="zh-TW" baseline="-250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65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chemeClr val="bg1">
                      <a:lumMod val="85000"/>
                    </a:schemeClr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chemeClr val="bg1">
                      <a:lumMod val="85000"/>
                    </a:schemeClr>
                  </a:solidFill>
                </a:rPr>
                <a:t>8</a:t>
              </a:r>
              <a:endParaRPr lang="en-US" altLang="zh-TW" baseline="-250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66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chemeClr val="bg1">
                      <a:lumMod val="85000"/>
                    </a:schemeClr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chemeClr val="bg1">
                      <a:lumMod val="85000"/>
                    </a:schemeClr>
                  </a:solidFill>
                </a:rPr>
                <a:t>9</a:t>
              </a:r>
              <a:endParaRPr lang="en-US" altLang="zh-TW" baseline="-250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67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chemeClr val="bg1">
                      <a:lumMod val="85000"/>
                    </a:schemeClr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chemeClr val="bg1">
                      <a:lumMod val="85000"/>
                    </a:schemeClr>
                  </a:solidFill>
                </a:rPr>
                <a:t>10</a:t>
              </a:r>
              <a:endParaRPr lang="en-US" altLang="zh-TW" baseline="-250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cxnSp>
        <p:nvCxnSpPr>
          <p:cNvPr id="52" name="Straight Connector 51"/>
          <p:cNvCxnSpPr/>
          <p:nvPr/>
        </p:nvCxnSpPr>
        <p:spPr>
          <a:xfrm flipV="1">
            <a:off x="5798023" y="3850463"/>
            <a:ext cx="1029082" cy="102908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3098204" y="3379052"/>
            <a:ext cx="2984501" cy="1872549"/>
            <a:chOff x="776686" y="4040731"/>
            <a:chExt cx="2984501" cy="1872549"/>
          </a:xfrm>
        </p:grpSpPr>
        <p:grpSp>
          <p:nvGrpSpPr>
            <p:cNvPr id="47" name="Group 46"/>
            <p:cNvGrpSpPr/>
            <p:nvPr/>
          </p:nvGrpSpPr>
          <p:grpSpPr>
            <a:xfrm>
              <a:off x="966896" y="4508679"/>
              <a:ext cx="2448552" cy="1054781"/>
              <a:chOff x="3288008" y="3850463"/>
              <a:chExt cx="2448552" cy="1054781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>
                <a:off x="3288008" y="4905244"/>
                <a:ext cx="64855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flipV="1">
                <a:off x="3998023" y="3850463"/>
                <a:ext cx="669082" cy="102932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718023" y="3850463"/>
                <a:ext cx="334541" cy="65853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5078023" y="4570463"/>
                <a:ext cx="309082" cy="30908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448568" y="4905004"/>
                <a:ext cx="28799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/>
            <p:nvPr/>
          </p:nvGrpSpPr>
          <p:grpSpPr>
            <a:xfrm>
              <a:off x="894888" y="4447216"/>
              <a:ext cx="2592568" cy="1152248"/>
              <a:chOff x="3216000" y="3789000"/>
              <a:chExt cx="2592568" cy="1152248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3216000" y="486924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3936560" y="486924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4656560" y="378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5016560" y="450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5376560" y="486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5736560" y="486900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 sz="2400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776686" y="4040731"/>
              <a:ext cx="2984501" cy="1872549"/>
              <a:chOff x="3212099" y="3392904"/>
              <a:chExt cx="2984501" cy="1872549"/>
            </a:xfrm>
          </p:grpSpPr>
          <p:sp>
            <p:nvSpPr>
              <p:cNvPr id="55" name="Text Box 20"/>
              <p:cNvSpPr txBox="1">
                <a:spLocks noChangeArrowheads="1"/>
              </p:cNvSpPr>
              <p:nvPr/>
            </p:nvSpPr>
            <p:spPr bwMode="auto">
              <a:xfrm>
                <a:off x="3212099" y="4875340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/>
                  <a:t>p</a:t>
                </a:r>
                <a:r>
                  <a:rPr lang="en-US" altLang="zh-TW" baseline="-25000" dirty="0" smtClean="0"/>
                  <a:t>1</a:t>
                </a:r>
                <a:endParaRPr lang="en-US" altLang="zh-TW" baseline="-25000" dirty="0"/>
              </a:p>
            </p:txBody>
          </p:sp>
          <p:sp>
            <p:nvSpPr>
              <p:cNvPr id="56" name="Text Box 20"/>
              <p:cNvSpPr txBox="1">
                <a:spLocks noChangeArrowheads="1"/>
              </p:cNvSpPr>
              <p:nvPr/>
            </p:nvSpPr>
            <p:spPr bwMode="auto">
              <a:xfrm>
                <a:off x="3884045" y="4882267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/>
                  <a:t>p</a:t>
                </a:r>
                <a:r>
                  <a:rPr lang="en-US" altLang="zh-TW" baseline="-25000" dirty="0" smtClean="0"/>
                  <a:t>2</a:t>
                </a:r>
                <a:endParaRPr lang="en-US" altLang="zh-TW" baseline="-25000" dirty="0"/>
              </a:p>
            </p:txBody>
          </p:sp>
          <p:sp>
            <p:nvSpPr>
              <p:cNvPr id="68" name="Text Box 20"/>
              <p:cNvSpPr txBox="1">
                <a:spLocks noChangeArrowheads="1"/>
              </p:cNvSpPr>
              <p:nvPr/>
            </p:nvSpPr>
            <p:spPr bwMode="auto">
              <a:xfrm>
                <a:off x="4607945" y="3392904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/>
                  <a:t>p</a:t>
                </a:r>
                <a:r>
                  <a:rPr lang="en-US" altLang="zh-TW" baseline="-25000" dirty="0" smtClean="0"/>
                  <a:t>3</a:t>
                </a:r>
                <a:endParaRPr lang="en-US" altLang="zh-TW" baseline="-25000" dirty="0"/>
              </a:p>
            </p:txBody>
          </p:sp>
          <p:sp>
            <p:nvSpPr>
              <p:cNvPr id="69" name="Text Box 20"/>
              <p:cNvSpPr txBox="1">
                <a:spLocks noChangeArrowheads="1"/>
              </p:cNvSpPr>
              <p:nvPr/>
            </p:nvSpPr>
            <p:spPr bwMode="auto">
              <a:xfrm>
                <a:off x="4916208" y="4532440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/>
                  <a:t>p</a:t>
                </a:r>
                <a:r>
                  <a:rPr lang="en-US" altLang="zh-TW" baseline="-25000" dirty="0" smtClean="0"/>
                  <a:t>4</a:t>
                </a:r>
                <a:endParaRPr lang="en-US" altLang="zh-TW" baseline="-25000" dirty="0"/>
              </a:p>
            </p:txBody>
          </p:sp>
          <p:sp>
            <p:nvSpPr>
              <p:cNvPr id="70" name="Text Box 20"/>
              <p:cNvSpPr txBox="1">
                <a:spLocks noChangeArrowheads="1"/>
              </p:cNvSpPr>
              <p:nvPr/>
            </p:nvSpPr>
            <p:spPr bwMode="auto">
              <a:xfrm>
                <a:off x="5335309" y="4889194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/>
                  <a:t>p</a:t>
                </a:r>
                <a:r>
                  <a:rPr lang="en-US" altLang="zh-TW" baseline="-25000" dirty="0" smtClean="0"/>
                  <a:t>5</a:t>
                </a:r>
                <a:endParaRPr lang="en-US" altLang="zh-TW" baseline="-25000" dirty="0"/>
              </a:p>
            </p:txBody>
          </p:sp>
          <p:sp>
            <p:nvSpPr>
              <p:cNvPr id="71" name="Text Box 20"/>
              <p:cNvSpPr txBox="1">
                <a:spLocks noChangeArrowheads="1"/>
              </p:cNvSpPr>
              <p:nvPr/>
            </p:nvSpPr>
            <p:spPr bwMode="auto">
              <a:xfrm>
                <a:off x="5737092" y="4896121"/>
                <a:ext cx="459508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 smtClean="0"/>
                  <a:t>p</a:t>
                </a:r>
                <a:r>
                  <a:rPr lang="en-US" altLang="zh-TW" baseline="-25000" dirty="0" smtClean="0"/>
                  <a:t>6</a:t>
                </a:r>
                <a:endParaRPr lang="en-US" altLang="zh-TW" baseline="-25000" dirty="0"/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3277463" y="3850463"/>
            <a:ext cx="2469642" cy="1029322"/>
            <a:chOff x="3277463" y="3850463"/>
            <a:chExt cx="2469642" cy="1029322"/>
          </a:xfrm>
        </p:grpSpPr>
        <p:cxnSp>
          <p:nvCxnSpPr>
            <p:cNvPr id="84" name="Straight Connector 83"/>
            <p:cNvCxnSpPr/>
            <p:nvPr/>
          </p:nvCxnSpPr>
          <p:spPr>
            <a:xfrm flipV="1">
              <a:off x="3277463" y="3850463"/>
              <a:ext cx="1389642" cy="1029322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4718023" y="3850463"/>
              <a:ext cx="1029082" cy="1029082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1143474" y="5348419"/>
            <a:ext cx="4117942" cy="120032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Problem Instance 2:</a:t>
            </a:r>
          </a:p>
          <a:p>
            <a:pPr marL="800100" lvl="1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Trajectory: </a:t>
            </a:r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1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2</a:t>
            </a:r>
            <a:r>
              <a:rPr lang="en-US" altLang="zh-TW" sz="2400" dirty="0" smtClean="0"/>
              <a:t>-</a:t>
            </a:r>
            <a:r>
              <a:rPr lang="en-US" altLang="zh-TW" sz="2400" dirty="0"/>
              <a:t>…-</a:t>
            </a:r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6</a:t>
            </a:r>
            <a:endParaRPr lang="en-US" altLang="zh-CN" sz="2400" dirty="0" smtClean="0">
              <a:solidFill>
                <a:srgbClr val="000000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Budget: 3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143474" y="2181260"/>
            <a:ext cx="4117942" cy="120032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Problem Instance 1:</a:t>
            </a:r>
          </a:p>
          <a:p>
            <a:pPr marL="800100" lvl="1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Trajectory: </a:t>
            </a:r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1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2</a:t>
            </a:r>
            <a:r>
              <a:rPr lang="en-US" altLang="zh-TW" sz="2400" dirty="0" smtClean="0"/>
              <a:t>-</a:t>
            </a:r>
            <a:r>
              <a:rPr lang="en-US" altLang="zh-TW" sz="2400" dirty="0"/>
              <a:t>…-</a:t>
            </a:r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10</a:t>
            </a:r>
            <a:endParaRPr lang="en-US" altLang="zh-CN" sz="2400" dirty="0" smtClean="0">
              <a:solidFill>
                <a:srgbClr val="000000"/>
              </a:solidFill>
            </a:endParaRPr>
          </a:p>
          <a:p>
            <a:pPr marL="800100" lvl="1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Budget: 4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142987" y="2181260"/>
            <a:ext cx="2812472" cy="12003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 smtClean="0">
                <a:solidFill>
                  <a:srgbClr val="7030A0"/>
                </a:solidFill>
              </a:rPr>
              <a:t>p</a:t>
            </a:r>
            <a:r>
              <a:rPr lang="en-US" altLang="zh-CN" sz="2400" baseline="-25000" dirty="0" smtClean="0">
                <a:solidFill>
                  <a:srgbClr val="7030A0"/>
                </a:solidFill>
              </a:rPr>
              <a:t>1</a:t>
            </a:r>
            <a:r>
              <a:rPr lang="en-US" altLang="zh-CN" sz="2400" dirty="0" smtClean="0">
                <a:solidFill>
                  <a:srgbClr val="7030A0"/>
                </a:solidFill>
              </a:rPr>
              <a:t>-p</a:t>
            </a:r>
            <a:r>
              <a:rPr lang="en-US" altLang="zh-CN" sz="2400" baseline="-25000" dirty="0" smtClean="0">
                <a:solidFill>
                  <a:srgbClr val="7030A0"/>
                </a:solidFill>
              </a:rPr>
              <a:t>3</a:t>
            </a:r>
            <a:r>
              <a:rPr lang="en-US" altLang="zh-CN" sz="2400" dirty="0" smtClean="0">
                <a:solidFill>
                  <a:srgbClr val="7030A0"/>
                </a:solidFill>
              </a:rPr>
              <a:t>-p</a:t>
            </a:r>
            <a:r>
              <a:rPr lang="en-US" altLang="zh-CN" sz="2400" baseline="-25000" dirty="0" smtClean="0">
                <a:solidFill>
                  <a:srgbClr val="7030A0"/>
                </a:solidFill>
              </a:rPr>
              <a:t>6</a:t>
            </a:r>
            <a:r>
              <a:rPr lang="en-US" altLang="zh-CN" sz="2400" dirty="0" smtClean="0">
                <a:solidFill>
                  <a:srgbClr val="7030A0"/>
                </a:solidFill>
              </a:rPr>
              <a:t>-p</a:t>
            </a:r>
            <a:r>
              <a:rPr lang="en-US" altLang="zh-CN" sz="2400" baseline="-25000" dirty="0" smtClean="0">
                <a:solidFill>
                  <a:srgbClr val="7030A0"/>
                </a:solidFill>
              </a:rPr>
              <a:t>10</a:t>
            </a:r>
            <a:r>
              <a:rPr lang="en-US" altLang="zh-CN" sz="2400" dirty="0" smtClean="0">
                <a:solidFill>
                  <a:srgbClr val="000000"/>
                </a:solidFill>
              </a:rPr>
              <a:t> is the optimal solution for Problem Instance 1</a:t>
            </a:r>
            <a:endParaRPr lang="en-US" altLang="zh-CN" sz="2400" baseline="-25000" dirty="0">
              <a:solidFill>
                <a:srgbClr val="000000"/>
              </a:solidFill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380780" y="3879717"/>
            <a:ext cx="2960146" cy="945271"/>
          </a:xfrm>
          <a:prstGeom prst="wedgeRoundRectCallout">
            <a:avLst>
              <a:gd name="adj1" fmla="val 894"/>
              <a:gd name="adj2" fmla="val 11000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b="1" dirty="0" smtClean="0"/>
              <a:t>Sub-problem</a:t>
            </a:r>
            <a:r>
              <a:rPr lang="en-US" altLang="zh-TW" sz="2400" dirty="0" smtClean="0"/>
              <a:t> of Problem Instance 1</a:t>
            </a:r>
            <a:endParaRPr lang="zh-TW" alt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8142987" y="5342220"/>
            <a:ext cx="2812472" cy="12003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 smtClean="0">
                <a:solidFill>
                  <a:srgbClr val="FF0000"/>
                </a:solidFill>
              </a:rPr>
              <a:t>p</a:t>
            </a:r>
            <a:r>
              <a:rPr lang="en-US" altLang="zh-CN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altLang="zh-CN" sz="2400" dirty="0" smtClean="0">
                <a:solidFill>
                  <a:srgbClr val="FF0000"/>
                </a:solidFill>
              </a:rPr>
              <a:t>-p</a:t>
            </a:r>
            <a:r>
              <a:rPr lang="en-US" altLang="zh-CN" sz="2400" baseline="-25000" dirty="0" smtClean="0">
                <a:solidFill>
                  <a:srgbClr val="FF0000"/>
                </a:solidFill>
              </a:rPr>
              <a:t>3</a:t>
            </a:r>
            <a:r>
              <a:rPr lang="en-US" altLang="zh-CN" sz="2400" dirty="0" smtClean="0">
                <a:solidFill>
                  <a:srgbClr val="FF0000"/>
                </a:solidFill>
              </a:rPr>
              <a:t>-p</a:t>
            </a:r>
            <a:r>
              <a:rPr lang="en-US" altLang="zh-CN" sz="2400" baseline="-25000" dirty="0" smtClean="0">
                <a:solidFill>
                  <a:srgbClr val="FF0000"/>
                </a:solidFill>
              </a:rPr>
              <a:t>6</a:t>
            </a:r>
            <a:r>
              <a:rPr lang="en-US" altLang="zh-CN" sz="2400" dirty="0" smtClean="0">
                <a:solidFill>
                  <a:srgbClr val="000000"/>
                </a:solidFill>
              </a:rPr>
              <a:t> is the optimal solution for Problem Instance 2</a:t>
            </a:r>
            <a:endParaRPr lang="en-US" altLang="zh-CN" sz="2400" baseline="-25000" dirty="0">
              <a:solidFill>
                <a:srgbClr val="000000"/>
              </a:solidFill>
            </a:endParaRPr>
          </a:p>
        </p:txBody>
      </p:sp>
      <p:sp>
        <p:nvSpPr>
          <p:cNvPr id="51" name="AutoShape 31"/>
          <p:cNvSpPr>
            <a:spLocks noChangeArrowheads="1"/>
          </p:cNvSpPr>
          <p:nvPr/>
        </p:nvSpPr>
        <p:spPr bwMode="auto">
          <a:xfrm>
            <a:off x="7933138" y="3879717"/>
            <a:ext cx="2960146" cy="945271"/>
          </a:xfrm>
          <a:prstGeom prst="wedgeRoundRectCallout">
            <a:avLst>
              <a:gd name="adj1" fmla="val 7072"/>
              <a:gd name="adj2" fmla="val 11968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Could be verified </a:t>
            </a:r>
            <a:r>
              <a:rPr lang="en-US" altLang="zh-TW" sz="2400" b="1" dirty="0" smtClean="0"/>
              <a:t>by contradiction</a:t>
            </a:r>
            <a:endParaRPr lang="zh-TW" altLang="en-US" sz="2400" b="1" dirty="0"/>
          </a:p>
        </p:txBody>
      </p:sp>
      <p:grpSp>
        <p:nvGrpSpPr>
          <p:cNvPr id="58" name="Group 57"/>
          <p:cNvGrpSpPr/>
          <p:nvPr/>
        </p:nvGrpSpPr>
        <p:grpSpPr>
          <a:xfrm>
            <a:off x="3266918" y="3859723"/>
            <a:ext cx="2469642" cy="1029322"/>
            <a:chOff x="3277463" y="3850463"/>
            <a:chExt cx="2469642" cy="1029322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3277463" y="3850463"/>
              <a:ext cx="1389642" cy="102932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4718023" y="3850463"/>
              <a:ext cx="1029082" cy="102908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1619768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Preserve “Direction Information”?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26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3633" y="3288125"/>
            <a:ext cx="6875900" cy="163121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pPr algn="ctr"/>
            <a:r>
              <a:rPr lang="en-US" altLang="zh-CN" sz="2800" dirty="0" smtClean="0">
                <a:solidFill>
                  <a:srgbClr val="333399"/>
                </a:solidFill>
              </a:rPr>
              <a:t>Algorithms For Min-Error</a:t>
            </a:r>
          </a:p>
          <a:p>
            <a:pPr algn="ctr"/>
            <a:endParaRPr lang="en-US" altLang="zh-CN" sz="2400" dirty="0">
              <a:solidFill>
                <a:srgbClr val="333399"/>
              </a:solidFill>
            </a:endParaRPr>
          </a:p>
          <a:p>
            <a:pPr algn="ctr"/>
            <a:endParaRPr lang="en-US" altLang="zh-CN" sz="2400" dirty="0">
              <a:solidFill>
                <a:srgbClr val="333399"/>
              </a:solidFill>
            </a:endParaRPr>
          </a:p>
          <a:p>
            <a:pPr algn="ctr"/>
            <a:endParaRPr lang="en-US" altLang="zh-CN" sz="2400" dirty="0" smtClean="0">
              <a:solidFill>
                <a:srgbClr val="333399"/>
              </a:solidFill>
            </a:endParaRP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5064107" y="3790166"/>
            <a:ext cx="1912650" cy="83099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Error-Search</a:t>
            </a:r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7277228" y="3790167"/>
            <a:ext cx="1820473" cy="83099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Span-Search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2869522" y="3790167"/>
            <a:ext cx="1894114" cy="83099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DP</a:t>
            </a:r>
          </a:p>
          <a:p>
            <a:pPr algn="ctr"/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6" name="AutoShape 31"/>
          <p:cNvSpPr>
            <a:spLocks noChangeArrowheads="1"/>
          </p:cNvSpPr>
          <p:nvPr/>
        </p:nvSpPr>
        <p:spPr bwMode="auto">
          <a:xfrm>
            <a:off x="3510169" y="2162196"/>
            <a:ext cx="2019139" cy="945271"/>
          </a:xfrm>
          <a:prstGeom prst="wedgeRoundRectCallout">
            <a:avLst>
              <a:gd name="adj1" fmla="val -28832"/>
              <a:gd name="adj2" fmla="val 8045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 sz="2400" dirty="0"/>
          </a:p>
        </p:txBody>
      </p:sp>
      <p:sp>
        <p:nvSpPr>
          <p:cNvPr id="17" name="AutoShape 31"/>
          <p:cNvSpPr>
            <a:spLocks noChangeArrowheads="1"/>
          </p:cNvSpPr>
          <p:nvPr/>
        </p:nvSpPr>
        <p:spPr bwMode="auto">
          <a:xfrm>
            <a:off x="3510168" y="2162195"/>
            <a:ext cx="2019139" cy="945271"/>
          </a:xfrm>
          <a:prstGeom prst="wedgeRoundRectCallout">
            <a:avLst>
              <a:gd name="adj1" fmla="val 39434"/>
              <a:gd name="adj2" fmla="val 8062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Exact Algorithms</a:t>
            </a:r>
            <a:endParaRPr lang="zh-TW" altLang="en-US" sz="2400" dirty="0"/>
          </a:p>
        </p:txBody>
      </p:sp>
      <p:sp>
        <p:nvSpPr>
          <p:cNvPr id="18" name="AutoShape 31"/>
          <p:cNvSpPr>
            <a:spLocks noChangeArrowheads="1"/>
          </p:cNvSpPr>
          <p:nvPr/>
        </p:nvSpPr>
        <p:spPr bwMode="auto">
          <a:xfrm>
            <a:off x="6590882" y="2162194"/>
            <a:ext cx="2019139" cy="945271"/>
          </a:xfrm>
          <a:prstGeom prst="wedgeRoundRectCallout">
            <a:avLst>
              <a:gd name="adj1" fmla="val 10333"/>
              <a:gd name="adj2" fmla="val 8582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Approximate Algorithm</a:t>
            </a:r>
            <a:endParaRPr lang="zh-TW" altLang="en-US" sz="2400" dirty="0"/>
          </a:p>
        </p:txBody>
      </p:sp>
      <p:sp>
        <p:nvSpPr>
          <p:cNvPr id="20" name="AutoShape 31"/>
          <p:cNvSpPr>
            <a:spLocks noChangeArrowheads="1"/>
          </p:cNvSpPr>
          <p:nvPr/>
        </p:nvSpPr>
        <p:spPr bwMode="auto">
          <a:xfrm>
            <a:off x="2663365" y="5108854"/>
            <a:ext cx="2526991" cy="945271"/>
          </a:xfrm>
          <a:prstGeom prst="wedgeRoundRectCallout">
            <a:avLst>
              <a:gd name="adj1" fmla="val -7782"/>
              <a:gd name="adj2" fmla="val -8829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Time: O(W n</a:t>
            </a:r>
            <a:r>
              <a:rPr lang="en-US" altLang="zh-TW" sz="2400" baseline="30000" dirty="0" smtClean="0"/>
              <a:t>3</a:t>
            </a:r>
            <a:r>
              <a:rPr lang="en-US" altLang="zh-TW" sz="2400" dirty="0" smtClean="0"/>
              <a:t>)</a:t>
            </a:r>
          </a:p>
          <a:p>
            <a:r>
              <a:rPr lang="en-US" altLang="zh-TW" sz="2400" dirty="0" smtClean="0"/>
              <a:t>Space: O(n</a:t>
            </a:r>
            <a:r>
              <a:rPr lang="en-US" altLang="zh-TW" sz="2400" baseline="30000" dirty="0"/>
              <a:t>2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  <p:sp>
        <p:nvSpPr>
          <p:cNvPr id="21" name="Oval 28"/>
          <p:cNvSpPr>
            <a:spLocks noChangeArrowheads="1"/>
          </p:cNvSpPr>
          <p:nvPr/>
        </p:nvSpPr>
        <p:spPr bwMode="auto">
          <a:xfrm>
            <a:off x="5190356" y="3651800"/>
            <a:ext cx="1724537" cy="1231851"/>
          </a:xfrm>
          <a:prstGeom prst="ellipse">
            <a:avLst/>
          </a:prstGeom>
          <a:noFill/>
          <a:ln w="76200">
            <a:solidFill>
              <a:srgbClr val="FFC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20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0591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069250" y="2141807"/>
            <a:ext cx="6991017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b="1" dirty="0" smtClean="0">
                <a:solidFill>
                  <a:srgbClr val="000000"/>
                </a:solidFill>
              </a:rPr>
              <a:t>Feasible simplification:</a:t>
            </a:r>
          </a:p>
          <a:p>
            <a:pPr lvl="1"/>
            <a:r>
              <a:rPr lang="en-US" altLang="zh-CN" sz="2400" dirty="0" smtClean="0">
                <a:solidFill>
                  <a:srgbClr val="000000"/>
                </a:solidFill>
              </a:rPr>
              <a:t>A simplified trajectory with at most W 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Error-Search: A Rough Idea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27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70575" y="4507688"/>
            <a:ext cx="3564556" cy="1054781"/>
            <a:chOff x="3288008" y="3850463"/>
            <a:chExt cx="3564556" cy="105478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718023" y="3850463"/>
              <a:ext cx="334541" cy="6585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078023" y="457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448568" y="4905004"/>
              <a:ext cx="28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98567" y="4446225"/>
            <a:ext cx="3672568" cy="1152248"/>
            <a:chOff x="3216000" y="3789000"/>
            <a:chExt cx="3672568" cy="1152248"/>
          </a:xfrm>
        </p:grpSpPr>
        <p:sp>
          <p:nvSpPr>
            <p:cNvPr id="16" name="Oval 15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7" name="Oval 16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8" name="Oval 17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9" name="Oval 18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0" name="Oval 19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1" name="Oval 20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2" name="Oval 21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3" name="Oval 22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4" name="Oval 23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5" name="Oval 24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60030" y="4507688"/>
            <a:ext cx="3549642" cy="1029322"/>
            <a:chOff x="3277463" y="3850463"/>
            <a:chExt cx="3549642" cy="1029322"/>
          </a:xfrm>
        </p:grpSpPr>
        <p:cxnSp>
          <p:nvCxnSpPr>
            <p:cNvPr id="27" name="Straight Connector 26"/>
            <p:cNvCxnSpPr>
              <a:endCxn id="19" idx="1"/>
            </p:cNvCxnSpPr>
            <p:nvPr/>
          </p:nvCxnSpPr>
          <p:spPr>
            <a:xfrm flipV="1">
              <a:off x="3277463" y="4519545"/>
              <a:ext cx="1749642" cy="36024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34" idx="0"/>
              <a:endCxn id="22" idx="2"/>
            </p:cNvCxnSpPr>
            <p:nvPr/>
          </p:nvCxnSpPr>
          <p:spPr>
            <a:xfrm>
              <a:off x="5031661" y="4522051"/>
              <a:ext cx="704899" cy="2295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2" idx="7"/>
            </p:cNvCxnSpPr>
            <p:nvPr/>
          </p:nvCxnSpPr>
          <p:spPr>
            <a:xfrm flipV="1">
              <a:off x="5798023" y="3850463"/>
              <a:ext cx="1029082" cy="6690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80365" y="4001638"/>
            <a:ext cx="4030364" cy="1910651"/>
            <a:chOff x="3212099" y="3354802"/>
            <a:chExt cx="4030364" cy="1910651"/>
          </a:xfrm>
        </p:grpSpPr>
        <p:sp>
          <p:nvSpPr>
            <p:cNvPr id="31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</a:t>
              </a:r>
              <a:endParaRPr lang="en-US" altLang="zh-TW" baseline="-25000" dirty="0"/>
            </a:p>
          </p:txBody>
        </p:sp>
        <p:sp>
          <p:nvSpPr>
            <p:cNvPr id="32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2</a:t>
              </a:r>
              <a:endParaRPr lang="en-US" altLang="zh-TW" baseline="-25000" dirty="0"/>
            </a:p>
          </p:txBody>
        </p:sp>
        <p:sp>
          <p:nvSpPr>
            <p:cNvPr id="33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3</a:t>
              </a:r>
              <a:endParaRPr lang="en-US" altLang="zh-TW" baseline="-25000" dirty="0"/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4</a:t>
              </a:r>
              <a:endParaRPr lang="en-US" altLang="zh-TW" baseline="-25000" dirty="0"/>
            </a:p>
          </p:txBody>
        </p:sp>
        <p:sp>
          <p:nvSpPr>
            <p:cNvPr id="35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5</a:t>
              </a:r>
              <a:endParaRPr lang="en-US" altLang="zh-TW" baseline="-25000" dirty="0"/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6</a:t>
              </a:r>
              <a:endParaRPr lang="en-US" altLang="zh-TW" baseline="-25000" dirty="0"/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7</a:t>
              </a:r>
              <a:endParaRPr lang="en-US" altLang="zh-TW" baseline="-25000" dirty="0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8</a:t>
              </a:r>
              <a:endParaRPr lang="en-US" altLang="zh-TW" baseline="-25000" dirty="0"/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9</a:t>
              </a:r>
              <a:endParaRPr lang="en-US" altLang="zh-TW" baseline="-25000" dirty="0"/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10</a:t>
              </a:r>
              <a:endParaRPr lang="en-US" altLang="zh-TW" baseline="-25000" dirty="0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4965056" y="3324747"/>
            <a:ext cx="3095212" cy="156966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altLang="zh-CN" dirty="0" smtClean="0"/>
              <a:t>All possible “feasible simplifications”:</a:t>
            </a:r>
          </a:p>
          <a:p>
            <a:pPr lvl="1"/>
            <a:r>
              <a:rPr lang="en-US" altLang="zh-CN" sz="2400" dirty="0" smtClean="0"/>
              <a:t>p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4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7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10</a:t>
            </a:r>
          </a:p>
          <a:p>
            <a:pPr lvl="1"/>
            <a:endParaRPr lang="en-US" altLang="zh-CN" sz="2400" dirty="0" smtClean="0"/>
          </a:p>
        </p:txBody>
      </p:sp>
      <p:sp>
        <p:nvSpPr>
          <p:cNvPr id="44" name="TextBox 43"/>
          <p:cNvSpPr txBox="1"/>
          <p:nvPr/>
        </p:nvSpPr>
        <p:spPr>
          <a:xfrm>
            <a:off x="6512662" y="214314"/>
            <a:ext cx="5508265" cy="224676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000" dirty="0" smtClean="0">
                <a:solidFill>
                  <a:srgbClr val="333399"/>
                </a:solidFill>
              </a:rPr>
              <a:t>Problem (Min-Error):</a:t>
            </a:r>
          </a:p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Given: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trajectory T;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budget W;</a:t>
            </a:r>
          </a:p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000" dirty="0" smtClean="0">
                <a:solidFill>
                  <a:srgbClr val="000000"/>
                </a:solidFill>
              </a:rPr>
              <a:t>: A simplified trajectory T’ </a:t>
            </a:r>
            <a:r>
              <a:rPr lang="en-US" altLang="zh-CN" sz="2000" dirty="0" err="1" smtClean="0">
                <a:solidFill>
                  <a:srgbClr val="000000"/>
                </a:solidFill>
              </a:rPr>
              <a:t>s.t.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T’ has 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at most</a:t>
            </a:r>
            <a:r>
              <a:rPr lang="en-US" altLang="zh-CN" sz="2000" dirty="0" smtClean="0">
                <a:solidFill>
                  <a:srgbClr val="000000"/>
                </a:solidFill>
              </a:rPr>
              <a:t> W positions;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T’ has the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 smallest</a:t>
            </a:r>
            <a:r>
              <a:rPr lang="en-US" altLang="zh-CN" sz="2000" dirty="0" smtClean="0">
                <a:solidFill>
                  <a:srgbClr val="000000"/>
                </a:solidFill>
              </a:rPr>
              <a:t> error</a:t>
            </a:r>
            <a:endParaRPr lang="en-US" altLang="zh-CN" sz="2000" b="1" dirty="0" smtClean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34434" y="1445420"/>
            <a:ext cx="5401753" cy="10156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000" dirty="0" smtClean="0">
                <a:solidFill>
                  <a:srgbClr val="000000"/>
                </a:solidFill>
              </a:rPr>
              <a:t>: 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feasible simplification with the smallest error</a:t>
            </a:r>
            <a:endParaRPr lang="en-US" altLang="zh-CN" sz="2000" b="1" dirty="0" smtClean="0">
              <a:solidFill>
                <a:srgbClr val="000000"/>
              </a:solidFill>
            </a:endParaRPr>
          </a:p>
        </p:txBody>
      </p:sp>
      <p:sp>
        <p:nvSpPr>
          <p:cNvPr id="45" name="AutoShape 31"/>
          <p:cNvSpPr>
            <a:spLocks noChangeArrowheads="1"/>
          </p:cNvSpPr>
          <p:nvPr/>
        </p:nvSpPr>
        <p:spPr bwMode="auto">
          <a:xfrm>
            <a:off x="1968191" y="6099415"/>
            <a:ext cx="1162944" cy="513623"/>
          </a:xfrm>
          <a:prstGeom prst="wedgeRoundRectCallout">
            <a:avLst>
              <a:gd name="adj1" fmla="val 35276"/>
              <a:gd name="adj2" fmla="val 495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W = 4</a:t>
            </a:r>
            <a:endParaRPr lang="zh-TW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5278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4" grpId="0" animBg="1"/>
      <p:bldP spid="49" grpId="0" animBg="1"/>
      <p:bldP spid="4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Error-Search: A Rough Idea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28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70575" y="4507688"/>
            <a:ext cx="3564556" cy="1054781"/>
            <a:chOff x="3288008" y="3850463"/>
            <a:chExt cx="3564556" cy="105478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718023" y="3850463"/>
              <a:ext cx="334541" cy="6585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078023" y="457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448568" y="4905004"/>
              <a:ext cx="28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98567" y="4446225"/>
            <a:ext cx="3672568" cy="1152248"/>
            <a:chOff x="3216000" y="3789000"/>
            <a:chExt cx="3672568" cy="1152248"/>
          </a:xfrm>
        </p:grpSpPr>
        <p:sp>
          <p:nvSpPr>
            <p:cNvPr id="16" name="Oval 15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7" name="Oval 16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8" name="Oval 17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9" name="Oval 18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0" name="Oval 19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1" name="Oval 20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2" name="Oval 21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3" name="Oval 22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4" name="Oval 23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5" name="Oval 24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60030" y="4507688"/>
            <a:ext cx="3549642" cy="1029322"/>
            <a:chOff x="3277463" y="3850463"/>
            <a:chExt cx="3549642" cy="1029322"/>
          </a:xfrm>
        </p:grpSpPr>
        <p:cxnSp>
          <p:nvCxnSpPr>
            <p:cNvPr id="27" name="Straight Connector 26"/>
            <p:cNvCxnSpPr>
              <a:endCxn id="19" idx="1"/>
            </p:cNvCxnSpPr>
            <p:nvPr/>
          </p:nvCxnSpPr>
          <p:spPr>
            <a:xfrm flipV="1">
              <a:off x="3277463" y="4519545"/>
              <a:ext cx="1749642" cy="36024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34" idx="0"/>
              <a:endCxn id="21" idx="0"/>
            </p:cNvCxnSpPr>
            <p:nvPr/>
          </p:nvCxnSpPr>
          <p:spPr>
            <a:xfrm>
              <a:off x="5031661" y="4522051"/>
              <a:ext cx="740903" cy="346949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1" idx="7"/>
            </p:cNvCxnSpPr>
            <p:nvPr/>
          </p:nvCxnSpPr>
          <p:spPr>
            <a:xfrm flipV="1">
              <a:off x="5798023" y="3850463"/>
              <a:ext cx="1029082" cy="10290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80365" y="4001638"/>
            <a:ext cx="4030364" cy="1910651"/>
            <a:chOff x="3212099" y="3354802"/>
            <a:chExt cx="4030364" cy="1910651"/>
          </a:xfrm>
        </p:grpSpPr>
        <p:sp>
          <p:nvSpPr>
            <p:cNvPr id="31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</a:t>
              </a:r>
              <a:endParaRPr lang="en-US" altLang="zh-TW" baseline="-25000" dirty="0"/>
            </a:p>
          </p:txBody>
        </p:sp>
        <p:sp>
          <p:nvSpPr>
            <p:cNvPr id="32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2</a:t>
              </a:r>
              <a:endParaRPr lang="en-US" altLang="zh-TW" baseline="-25000" dirty="0"/>
            </a:p>
          </p:txBody>
        </p:sp>
        <p:sp>
          <p:nvSpPr>
            <p:cNvPr id="33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3</a:t>
              </a:r>
              <a:endParaRPr lang="en-US" altLang="zh-TW" baseline="-25000" dirty="0"/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4</a:t>
              </a:r>
              <a:endParaRPr lang="en-US" altLang="zh-TW" baseline="-25000" dirty="0"/>
            </a:p>
          </p:txBody>
        </p:sp>
        <p:sp>
          <p:nvSpPr>
            <p:cNvPr id="35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5</a:t>
              </a:r>
              <a:endParaRPr lang="en-US" altLang="zh-TW" baseline="-25000" dirty="0"/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6</a:t>
              </a:r>
              <a:endParaRPr lang="en-US" altLang="zh-TW" baseline="-25000" dirty="0"/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7</a:t>
              </a:r>
              <a:endParaRPr lang="en-US" altLang="zh-TW" baseline="-25000" dirty="0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8</a:t>
              </a:r>
              <a:endParaRPr lang="en-US" altLang="zh-TW" baseline="-25000" dirty="0"/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9</a:t>
              </a:r>
              <a:endParaRPr lang="en-US" altLang="zh-TW" baseline="-25000" dirty="0"/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10</a:t>
              </a:r>
              <a:endParaRPr lang="en-US" altLang="zh-TW" baseline="-25000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069250" y="2141807"/>
            <a:ext cx="6991017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b="1" dirty="0" smtClean="0">
                <a:solidFill>
                  <a:srgbClr val="000000"/>
                </a:solidFill>
              </a:rPr>
              <a:t>Feasible simplification:</a:t>
            </a:r>
          </a:p>
          <a:p>
            <a:pPr lvl="1"/>
            <a:r>
              <a:rPr lang="en-US" altLang="zh-CN" sz="2400" dirty="0" smtClean="0">
                <a:solidFill>
                  <a:srgbClr val="000000"/>
                </a:solidFill>
              </a:rPr>
              <a:t>A simplified trajectory with at most W 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65056" y="3324747"/>
            <a:ext cx="3095212" cy="193899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altLang="zh-CN" dirty="0" smtClean="0"/>
              <a:t>All possible “feasible simplifications”:</a:t>
            </a:r>
          </a:p>
          <a:p>
            <a:pPr lvl="1"/>
            <a:r>
              <a:rPr lang="en-US" altLang="zh-CN" sz="2400" dirty="0" smtClean="0"/>
              <a:t>p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4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7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10</a:t>
            </a:r>
            <a:endParaRPr lang="en-US" altLang="zh-CN" sz="2400" dirty="0"/>
          </a:p>
          <a:p>
            <a:pPr lvl="1"/>
            <a:r>
              <a:rPr lang="en-US" altLang="zh-CN" sz="2400" dirty="0" smtClean="0"/>
              <a:t>P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4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6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10</a:t>
            </a:r>
            <a:endParaRPr lang="en-US" altLang="zh-CN" sz="2400" dirty="0"/>
          </a:p>
          <a:p>
            <a:pPr lvl="1"/>
            <a:endParaRPr lang="en-US" altLang="zh-CN" sz="2400" dirty="0" smtClean="0"/>
          </a:p>
        </p:txBody>
      </p:sp>
      <p:sp>
        <p:nvSpPr>
          <p:cNvPr id="44" name="TextBox 43"/>
          <p:cNvSpPr txBox="1"/>
          <p:nvPr/>
        </p:nvSpPr>
        <p:spPr>
          <a:xfrm>
            <a:off x="6512662" y="214314"/>
            <a:ext cx="5508265" cy="224676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000" dirty="0" smtClean="0">
                <a:solidFill>
                  <a:srgbClr val="333399"/>
                </a:solidFill>
              </a:rPr>
              <a:t>Problem (Min-Error):</a:t>
            </a:r>
          </a:p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Given: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trajectory T;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</a:t>
            </a:r>
            <a:r>
              <a:rPr lang="en-US" altLang="zh-CN" sz="2000" dirty="0">
                <a:solidFill>
                  <a:srgbClr val="000000"/>
                </a:solidFill>
              </a:rPr>
              <a:t>budget </a:t>
            </a:r>
            <a:r>
              <a:rPr lang="en-US" altLang="zh-CN" sz="2000" dirty="0" smtClean="0">
                <a:solidFill>
                  <a:srgbClr val="000000"/>
                </a:solidFill>
              </a:rPr>
              <a:t>W;</a:t>
            </a:r>
          </a:p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000" dirty="0" smtClean="0">
                <a:solidFill>
                  <a:srgbClr val="000000"/>
                </a:solidFill>
              </a:rPr>
              <a:t>: A simplified trajectory T’ </a:t>
            </a:r>
            <a:r>
              <a:rPr lang="en-US" altLang="zh-CN" sz="2000" dirty="0" err="1" smtClean="0">
                <a:solidFill>
                  <a:srgbClr val="000000"/>
                </a:solidFill>
              </a:rPr>
              <a:t>s.t.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T’ has 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at most</a:t>
            </a:r>
            <a:r>
              <a:rPr lang="en-US" altLang="zh-CN" sz="2000" dirty="0" smtClean="0">
                <a:solidFill>
                  <a:srgbClr val="000000"/>
                </a:solidFill>
              </a:rPr>
              <a:t> W positions;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T’ has the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 smallest</a:t>
            </a:r>
            <a:r>
              <a:rPr lang="en-US" altLang="zh-CN" sz="2000" dirty="0" smtClean="0">
                <a:solidFill>
                  <a:srgbClr val="000000"/>
                </a:solidFill>
              </a:rPr>
              <a:t> error</a:t>
            </a:r>
            <a:endParaRPr lang="en-US" altLang="zh-CN" sz="2000" b="1" dirty="0" smtClean="0">
              <a:solidFill>
                <a:srgbClr val="0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34434" y="1445420"/>
            <a:ext cx="5401753" cy="10156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000" dirty="0" smtClean="0">
                <a:solidFill>
                  <a:srgbClr val="000000"/>
                </a:solidFill>
              </a:rPr>
              <a:t>: 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feasible simplification with the smallest error</a:t>
            </a:r>
            <a:endParaRPr lang="en-US" altLang="zh-CN" sz="2000" b="1" dirty="0" smtClean="0">
              <a:solidFill>
                <a:srgbClr val="000000"/>
              </a:solidFill>
            </a:endParaRPr>
          </a:p>
        </p:txBody>
      </p:sp>
      <p:sp>
        <p:nvSpPr>
          <p:cNvPr id="46" name="AutoShape 31"/>
          <p:cNvSpPr>
            <a:spLocks noChangeArrowheads="1"/>
          </p:cNvSpPr>
          <p:nvPr/>
        </p:nvSpPr>
        <p:spPr bwMode="auto">
          <a:xfrm>
            <a:off x="1968191" y="6099415"/>
            <a:ext cx="1162944" cy="513623"/>
          </a:xfrm>
          <a:prstGeom prst="wedgeRoundRectCallout">
            <a:avLst>
              <a:gd name="adj1" fmla="val 35276"/>
              <a:gd name="adj2" fmla="val 495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W = 4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54385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Error-Search: A Rough Idea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29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70575" y="4507688"/>
            <a:ext cx="3564556" cy="1054781"/>
            <a:chOff x="3288008" y="3850463"/>
            <a:chExt cx="3564556" cy="105478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718023" y="3850463"/>
              <a:ext cx="334541" cy="6585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078023" y="457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448568" y="4905004"/>
              <a:ext cx="28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98567" y="4446225"/>
            <a:ext cx="3672568" cy="1152248"/>
            <a:chOff x="3216000" y="3789000"/>
            <a:chExt cx="3672568" cy="1152248"/>
          </a:xfrm>
        </p:grpSpPr>
        <p:sp>
          <p:nvSpPr>
            <p:cNvPr id="16" name="Oval 15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7" name="Oval 16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8" name="Oval 17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9" name="Oval 18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0" name="Oval 19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1" name="Oval 20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2" name="Oval 21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3" name="Oval 22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4" name="Oval 23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5" name="Oval 24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60030" y="4507688"/>
            <a:ext cx="3549642" cy="1029323"/>
            <a:chOff x="3277463" y="3850463"/>
            <a:chExt cx="3549642" cy="1029323"/>
          </a:xfrm>
        </p:grpSpPr>
        <p:cxnSp>
          <p:nvCxnSpPr>
            <p:cNvPr id="27" name="Straight Connector 26"/>
            <p:cNvCxnSpPr>
              <a:endCxn id="18" idx="3"/>
            </p:cNvCxnSpPr>
            <p:nvPr/>
          </p:nvCxnSpPr>
          <p:spPr>
            <a:xfrm flipV="1">
              <a:off x="3277463" y="3850463"/>
              <a:ext cx="1389642" cy="102932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18" idx="5"/>
              <a:endCxn id="21" idx="0"/>
            </p:cNvCxnSpPr>
            <p:nvPr/>
          </p:nvCxnSpPr>
          <p:spPr>
            <a:xfrm>
              <a:off x="4718023" y="3850463"/>
              <a:ext cx="1054541" cy="1018537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1" idx="7"/>
            </p:cNvCxnSpPr>
            <p:nvPr/>
          </p:nvCxnSpPr>
          <p:spPr>
            <a:xfrm flipV="1">
              <a:off x="5798023" y="3850463"/>
              <a:ext cx="1029082" cy="10290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80365" y="4001638"/>
            <a:ext cx="4030364" cy="1910651"/>
            <a:chOff x="3212099" y="3354802"/>
            <a:chExt cx="4030364" cy="1910651"/>
          </a:xfrm>
        </p:grpSpPr>
        <p:sp>
          <p:nvSpPr>
            <p:cNvPr id="31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</a:t>
              </a:r>
              <a:endParaRPr lang="en-US" altLang="zh-TW" baseline="-25000" dirty="0"/>
            </a:p>
          </p:txBody>
        </p:sp>
        <p:sp>
          <p:nvSpPr>
            <p:cNvPr id="32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2</a:t>
              </a:r>
              <a:endParaRPr lang="en-US" altLang="zh-TW" baseline="-25000" dirty="0"/>
            </a:p>
          </p:txBody>
        </p:sp>
        <p:sp>
          <p:nvSpPr>
            <p:cNvPr id="33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3</a:t>
              </a:r>
              <a:endParaRPr lang="en-US" altLang="zh-TW" baseline="-25000" dirty="0"/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4</a:t>
              </a:r>
              <a:endParaRPr lang="en-US" altLang="zh-TW" baseline="-25000" dirty="0"/>
            </a:p>
          </p:txBody>
        </p:sp>
        <p:sp>
          <p:nvSpPr>
            <p:cNvPr id="35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5</a:t>
              </a:r>
              <a:endParaRPr lang="en-US" altLang="zh-TW" baseline="-25000" dirty="0"/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6</a:t>
              </a:r>
              <a:endParaRPr lang="en-US" altLang="zh-TW" baseline="-25000" dirty="0"/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7</a:t>
              </a:r>
              <a:endParaRPr lang="en-US" altLang="zh-TW" baseline="-25000" dirty="0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8</a:t>
              </a:r>
              <a:endParaRPr lang="en-US" altLang="zh-TW" baseline="-25000" dirty="0"/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9</a:t>
              </a:r>
              <a:endParaRPr lang="en-US" altLang="zh-TW" baseline="-25000" dirty="0"/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10</a:t>
              </a:r>
              <a:endParaRPr lang="en-US" altLang="zh-TW" baseline="-25000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069250" y="2141807"/>
            <a:ext cx="6991017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b="1" dirty="0" smtClean="0">
                <a:solidFill>
                  <a:srgbClr val="000000"/>
                </a:solidFill>
              </a:rPr>
              <a:t>Feasible simplification:</a:t>
            </a:r>
          </a:p>
          <a:p>
            <a:pPr lvl="1"/>
            <a:r>
              <a:rPr lang="en-US" altLang="zh-CN" sz="2400" dirty="0" smtClean="0">
                <a:solidFill>
                  <a:srgbClr val="000000"/>
                </a:solidFill>
              </a:rPr>
              <a:t>A simplified trajectory with at most W 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65056" y="3324747"/>
            <a:ext cx="3095212" cy="230832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altLang="zh-CN" dirty="0" smtClean="0"/>
              <a:t>All possible “feasible simplifications”:</a:t>
            </a:r>
          </a:p>
          <a:p>
            <a:pPr lvl="1"/>
            <a:r>
              <a:rPr lang="en-US" altLang="zh-CN" sz="2400" dirty="0" smtClean="0"/>
              <a:t>p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4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7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10</a:t>
            </a:r>
            <a:endParaRPr lang="en-US" altLang="zh-CN" sz="2400" dirty="0"/>
          </a:p>
          <a:p>
            <a:pPr lvl="1"/>
            <a:r>
              <a:rPr lang="en-US" altLang="zh-CN" sz="2400" dirty="0" smtClean="0"/>
              <a:t>P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4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6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10</a:t>
            </a:r>
            <a:endParaRPr lang="en-US" altLang="zh-CN" sz="2400" dirty="0"/>
          </a:p>
          <a:p>
            <a:pPr lvl="1"/>
            <a:r>
              <a:rPr lang="en-US" altLang="zh-HK" sz="2400" dirty="0"/>
              <a:t>p</a:t>
            </a:r>
            <a:r>
              <a:rPr lang="en-US" altLang="zh-HK" sz="2400" baseline="-25000" dirty="0"/>
              <a:t>1</a:t>
            </a:r>
            <a:r>
              <a:rPr lang="en-US" altLang="zh-HK" sz="2400" dirty="0"/>
              <a:t>-p</a:t>
            </a:r>
            <a:r>
              <a:rPr lang="en-US" altLang="zh-HK" sz="2400" baseline="-25000" dirty="0"/>
              <a:t>3</a:t>
            </a:r>
            <a:r>
              <a:rPr lang="en-US" altLang="zh-HK" sz="2400" dirty="0"/>
              <a:t>-p</a:t>
            </a:r>
            <a:r>
              <a:rPr lang="en-US" altLang="zh-HK" sz="2400" baseline="-25000" dirty="0"/>
              <a:t>6</a:t>
            </a:r>
            <a:r>
              <a:rPr lang="en-US" altLang="zh-HK" sz="2400" dirty="0"/>
              <a:t>-p</a:t>
            </a:r>
            <a:r>
              <a:rPr lang="en-US" altLang="zh-HK" sz="2400" baseline="-25000" dirty="0"/>
              <a:t>10</a:t>
            </a:r>
            <a:endParaRPr lang="en-US" altLang="zh-CN" sz="2400" dirty="0"/>
          </a:p>
          <a:p>
            <a:pPr lvl="1"/>
            <a:endParaRPr lang="en-US" altLang="zh-CN" sz="2400" dirty="0" smtClean="0"/>
          </a:p>
        </p:txBody>
      </p:sp>
      <p:sp>
        <p:nvSpPr>
          <p:cNvPr id="44" name="TextBox 43"/>
          <p:cNvSpPr txBox="1"/>
          <p:nvPr/>
        </p:nvSpPr>
        <p:spPr>
          <a:xfrm>
            <a:off x="6512662" y="214314"/>
            <a:ext cx="5508265" cy="224676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000" dirty="0" smtClean="0">
                <a:solidFill>
                  <a:srgbClr val="333399"/>
                </a:solidFill>
              </a:rPr>
              <a:t>Problem (Min-Error):</a:t>
            </a:r>
          </a:p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Given: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trajectory T;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</a:t>
            </a:r>
            <a:r>
              <a:rPr lang="en-US" altLang="zh-CN" sz="2000" dirty="0">
                <a:solidFill>
                  <a:srgbClr val="000000"/>
                </a:solidFill>
              </a:rPr>
              <a:t>budget </a:t>
            </a:r>
            <a:r>
              <a:rPr lang="en-US" altLang="zh-CN" sz="2000" dirty="0" smtClean="0">
                <a:solidFill>
                  <a:srgbClr val="000000"/>
                </a:solidFill>
              </a:rPr>
              <a:t>W;</a:t>
            </a:r>
          </a:p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000" dirty="0" smtClean="0">
                <a:solidFill>
                  <a:srgbClr val="000000"/>
                </a:solidFill>
              </a:rPr>
              <a:t>: A simplified trajectory T’ </a:t>
            </a:r>
            <a:r>
              <a:rPr lang="en-US" altLang="zh-CN" sz="2000" dirty="0" err="1" smtClean="0">
                <a:solidFill>
                  <a:srgbClr val="000000"/>
                </a:solidFill>
              </a:rPr>
              <a:t>s.t.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T’ has 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at most</a:t>
            </a:r>
            <a:r>
              <a:rPr lang="en-US" altLang="zh-CN" sz="2000" dirty="0" smtClean="0">
                <a:solidFill>
                  <a:srgbClr val="000000"/>
                </a:solidFill>
              </a:rPr>
              <a:t> W positions;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T’ has the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 smallest</a:t>
            </a:r>
            <a:r>
              <a:rPr lang="en-US" altLang="zh-CN" sz="2000" dirty="0" smtClean="0">
                <a:solidFill>
                  <a:srgbClr val="000000"/>
                </a:solidFill>
              </a:rPr>
              <a:t> error</a:t>
            </a:r>
            <a:endParaRPr lang="en-US" altLang="zh-CN" sz="2000" b="1" dirty="0" smtClean="0">
              <a:solidFill>
                <a:srgbClr val="0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34434" y="1445420"/>
            <a:ext cx="5401753" cy="10156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000" dirty="0" smtClean="0">
                <a:solidFill>
                  <a:srgbClr val="000000"/>
                </a:solidFill>
              </a:rPr>
              <a:t>: 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feasible simplification with the smallest error</a:t>
            </a:r>
            <a:endParaRPr lang="en-US" altLang="zh-CN" sz="2000" b="1" dirty="0" smtClean="0">
              <a:solidFill>
                <a:srgbClr val="000000"/>
              </a:solidFill>
            </a:endParaRPr>
          </a:p>
        </p:txBody>
      </p:sp>
      <p:sp>
        <p:nvSpPr>
          <p:cNvPr id="46" name="AutoShape 31"/>
          <p:cNvSpPr>
            <a:spLocks noChangeArrowheads="1"/>
          </p:cNvSpPr>
          <p:nvPr/>
        </p:nvSpPr>
        <p:spPr bwMode="auto">
          <a:xfrm>
            <a:off x="1968191" y="6099415"/>
            <a:ext cx="1162944" cy="513623"/>
          </a:xfrm>
          <a:prstGeom prst="wedgeRoundRectCallout">
            <a:avLst>
              <a:gd name="adj1" fmla="val 35276"/>
              <a:gd name="adj2" fmla="val 495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W = 4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58304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Trajectory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3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216000" y="4006720"/>
            <a:ext cx="3672568" cy="1152248"/>
            <a:chOff x="3216000" y="3789000"/>
            <a:chExt cx="3672568" cy="1152248"/>
          </a:xfrm>
        </p:grpSpPr>
        <p:sp>
          <p:nvSpPr>
            <p:cNvPr id="19" name="Oval 18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cxnSp>
        <p:nvCxnSpPr>
          <p:cNvPr id="17" name="Straight Connector 16"/>
          <p:cNvCxnSpPr/>
          <p:nvPr/>
        </p:nvCxnSpPr>
        <p:spPr>
          <a:xfrm>
            <a:off x="3288008" y="5122964"/>
            <a:ext cx="6485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998023" y="4068183"/>
            <a:ext cx="669082" cy="10293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718023" y="4068183"/>
            <a:ext cx="2134541" cy="1054541"/>
            <a:chOff x="4718023" y="3850463"/>
            <a:chExt cx="2134541" cy="1054541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4718023" y="3850463"/>
              <a:ext cx="334541" cy="6585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078023" y="457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448568" y="4905004"/>
              <a:ext cx="28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AutoShape 31"/>
          <p:cNvSpPr>
            <a:spLocks noChangeArrowheads="1"/>
          </p:cNvSpPr>
          <p:nvPr/>
        </p:nvSpPr>
        <p:spPr bwMode="auto">
          <a:xfrm>
            <a:off x="2092570" y="3506497"/>
            <a:ext cx="1740876" cy="456746"/>
          </a:xfrm>
          <a:prstGeom prst="wedgeRoundRectCallout">
            <a:avLst>
              <a:gd name="adj1" fmla="val 36324"/>
              <a:gd name="adj2" fmla="val 27927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Segment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42" name="AutoShape 31"/>
          <p:cNvSpPr>
            <a:spLocks noChangeArrowheads="1"/>
          </p:cNvSpPr>
          <p:nvPr/>
        </p:nvSpPr>
        <p:spPr bwMode="auto">
          <a:xfrm>
            <a:off x="3300048" y="5628374"/>
            <a:ext cx="1740876" cy="456746"/>
          </a:xfrm>
          <a:prstGeom prst="wedgeRoundRectCallout">
            <a:avLst>
              <a:gd name="adj1" fmla="val 9436"/>
              <a:gd name="adj2" fmla="val -24304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Segment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097798" y="3562133"/>
            <a:ext cx="4030364" cy="1910651"/>
            <a:chOff x="3212099" y="3354802"/>
            <a:chExt cx="4030364" cy="1910651"/>
          </a:xfrm>
        </p:grpSpPr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2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1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5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4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6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5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7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8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7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9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8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50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9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51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10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52" name="AutoShape 31"/>
          <p:cNvSpPr>
            <a:spLocks noChangeArrowheads="1"/>
          </p:cNvSpPr>
          <p:nvPr/>
        </p:nvSpPr>
        <p:spPr bwMode="auto">
          <a:xfrm>
            <a:off x="5565027" y="5623118"/>
            <a:ext cx="1740876" cy="456746"/>
          </a:xfrm>
          <a:prstGeom prst="wedgeRoundRectCallout">
            <a:avLst>
              <a:gd name="adj1" fmla="val 2407"/>
              <a:gd name="adj2" fmla="val -30484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Segment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53" name="AutoShape 31"/>
          <p:cNvSpPr>
            <a:spLocks noChangeArrowheads="1"/>
          </p:cNvSpPr>
          <p:nvPr/>
        </p:nvSpPr>
        <p:spPr bwMode="auto">
          <a:xfrm>
            <a:off x="4803027" y="2701242"/>
            <a:ext cx="1740876" cy="456746"/>
          </a:xfrm>
          <a:prstGeom prst="wedgeRoundRectCallout">
            <a:avLst>
              <a:gd name="adj1" fmla="val -44814"/>
              <a:gd name="adj2" fmla="val 29493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Segment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54" name="AutoShape 31"/>
          <p:cNvSpPr>
            <a:spLocks noChangeArrowheads="1"/>
          </p:cNvSpPr>
          <p:nvPr/>
        </p:nvSpPr>
        <p:spPr bwMode="auto">
          <a:xfrm>
            <a:off x="7498931" y="4813822"/>
            <a:ext cx="1740876" cy="456746"/>
          </a:xfrm>
          <a:prstGeom prst="wedgeRoundRectCallout">
            <a:avLst>
              <a:gd name="adj1" fmla="val -84747"/>
              <a:gd name="adj2" fmla="val -18091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Segment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219170" y="4197350"/>
            <a:ext cx="2340726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>
                <a:solidFill>
                  <a:srgbClr val="000000"/>
                </a:solidFill>
              </a:rPr>
              <a:t>9 segments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219170" y="3506497"/>
            <a:ext cx="2340726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>
                <a:solidFill>
                  <a:srgbClr val="000000"/>
                </a:solidFill>
              </a:rPr>
              <a:t>10 </a:t>
            </a:r>
            <a:r>
              <a:rPr lang="en-US" altLang="zh-CN" sz="2400" dirty="0" smtClean="0">
                <a:solidFill>
                  <a:srgbClr val="000000"/>
                </a:solidFill>
              </a:rPr>
              <a:t>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513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52" grpId="0" animBg="1"/>
      <p:bldP spid="53" grpId="0" animBg="1"/>
      <p:bldP spid="54" grpId="0" animBg="1"/>
      <p:bldP spid="4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Error-Search: A Rough Idea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30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70575" y="4507688"/>
            <a:ext cx="3564556" cy="1054781"/>
            <a:chOff x="3288008" y="3850463"/>
            <a:chExt cx="3564556" cy="105478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718023" y="3850463"/>
              <a:ext cx="334541" cy="6585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078023" y="457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448568" y="4905004"/>
              <a:ext cx="28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98567" y="4446225"/>
            <a:ext cx="3672568" cy="1152248"/>
            <a:chOff x="3216000" y="3789000"/>
            <a:chExt cx="3672568" cy="1152248"/>
          </a:xfrm>
        </p:grpSpPr>
        <p:sp>
          <p:nvSpPr>
            <p:cNvPr id="16" name="Oval 15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7" name="Oval 16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8" name="Oval 17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9" name="Oval 18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0" name="Oval 19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1" name="Oval 20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2" name="Oval 21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3" name="Oval 22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4" name="Oval 23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5" name="Oval 24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80365" y="4001638"/>
            <a:ext cx="4030364" cy="1910651"/>
            <a:chOff x="3212099" y="3354802"/>
            <a:chExt cx="4030364" cy="1910651"/>
          </a:xfrm>
        </p:grpSpPr>
        <p:sp>
          <p:nvSpPr>
            <p:cNvPr id="31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</a:t>
              </a:r>
              <a:endParaRPr lang="en-US" altLang="zh-TW" baseline="-25000" dirty="0"/>
            </a:p>
          </p:txBody>
        </p:sp>
        <p:sp>
          <p:nvSpPr>
            <p:cNvPr id="32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2</a:t>
              </a:r>
              <a:endParaRPr lang="en-US" altLang="zh-TW" baseline="-25000" dirty="0"/>
            </a:p>
          </p:txBody>
        </p:sp>
        <p:sp>
          <p:nvSpPr>
            <p:cNvPr id="33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3</a:t>
              </a:r>
              <a:endParaRPr lang="en-US" altLang="zh-TW" baseline="-25000" dirty="0"/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4</a:t>
              </a:r>
              <a:endParaRPr lang="en-US" altLang="zh-TW" baseline="-25000" dirty="0"/>
            </a:p>
          </p:txBody>
        </p:sp>
        <p:sp>
          <p:nvSpPr>
            <p:cNvPr id="35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5</a:t>
              </a:r>
              <a:endParaRPr lang="en-US" altLang="zh-TW" baseline="-25000" dirty="0"/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6</a:t>
              </a:r>
              <a:endParaRPr lang="en-US" altLang="zh-TW" baseline="-25000" dirty="0"/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7</a:t>
              </a:r>
              <a:endParaRPr lang="en-US" altLang="zh-TW" baseline="-25000" dirty="0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8</a:t>
              </a:r>
              <a:endParaRPr lang="en-US" altLang="zh-TW" baseline="-25000" dirty="0"/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9</a:t>
              </a:r>
              <a:endParaRPr lang="en-US" altLang="zh-TW" baseline="-25000" dirty="0"/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10</a:t>
              </a:r>
              <a:endParaRPr lang="en-US" altLang="zh-TW" baseline="-25000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069250" y="2141807"/>
            <a:ext cx="6991017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b="1" dirty="0" smtClean="0">
                <a:solidFill>
                  <a:srgbClr val="000000"/>
                </a:solidFill>
              </a:rPr>
              <a:t>Feasible simplification:</a:t>
            </a:r>
          </a:p>
          <a:p>
            <a:pPr lvl="1"/>
            <a:r>
              <a:rPr lang="en-US" altLang="zh-CN" sz="2400" dirty="0" smtClean="0">
                <a:solidFill>
                  <a:srgbClr val="000000"/>
                </a:solidFill>
              </a:rPr>
              <a:t>A simplified trajectory with at most W 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65056" y="3324747"/>
            <a:ext cx="3095212" cy="230832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altLang="zh-CN" dirty="0" smtClean="0"/>
              <a:t>All possible “feasible simplifications”:</a:t>
            </a:r>
          </a:p>
          <a:p>
            <a:pPr lvl="1"/>
            <a:r>
              <a:rPr lang="en-US" altLang="zh-CN" sz="2400" dirty="0" smtClean="0"/>
              <a:t>p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4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7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10</a:t>
            </a:r>
            <a:endParaRPr lang="en-US" altLang="zh-CN" sz="2400" dirty="0"/>
          </a:p>
          <a:p>
            <a:pPr lvl="1"/>
            <a:r>
              <a:rPr lang="en-US" altLang="zh-CN" sz="2400" dirty="0" smtClean="0"/>
              <a:t>P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4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6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10</a:t>
            </a:r>
            <a:endParaRPr lang="en-US" altLang="zh-CN" sz="2400" dirty="0"/>
          </a:p>
          <a:p>
            <a:pPr lvl="1"/>
            <a:r>
              <a:rPr lang="en-US" altLang="zh-HK" sz="2400" dirty="0"/>
              <a:t>p</a:t>
            </a:r>
            <a:r>
              <a:rPr lang="en-US" altLang="zh-HK" sz="2400" baseline="-25000" dirty="0"/>
              <a:t>1</a:t>
            </a:r>
            <a:r>
              <a:rPr lang="en-US" altLang="zh-HK" sz="2400" dirty="0"/>
              <a:t>-p</a:t>
            </a:r>
            <a:r>
              <a:rPr lang="en-US" altLang="zh-HK" sz="2400" baseline="-25000" dirty="0"/>
              <a:t>3</a:t>
            </a:r>
            <a:r>
              <a:rPr lang="en-US" altLang="zh-HK" sz="2400" dirty="0"/>
              <a:t>-p</a:t>
            </a:r>
            <a:r>
              <a:rPr lang="en-US" altLang="zh-HK" sz="2400" baseline="-25000" dirty="0"/>
              <a:t>6</a:t>
            </a:r>
            <a:r>
              <a:rPr lang="en-US" altLang="zh-HK" sz="2400" dirty="0"/>
              <a:t>-p</a:t>
            </a:r>
            <a:r>
              <a:rPr lang="en-US" altLang="zh-HK" sz="2400" baseline="-25000" dirty="0"/>
              <a:t>10</a:t>
            </a:r>
            <a:endParaRPr lang="en-US" altLang="zh-CN" sz="2400" dirty="0"/>
          </a:p>
          <a:p>
            <a:pPr lvl="1"/>
            <a:r>
              <a:rPr lang="en-US" altLang="zh-CN" sz="2400" dirty="0" smtClean="0"/>
              <a:t>…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242150" y="3324747"/>
            <a:ext cx="3086250" cy="230832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altLang="zh-CN" dirty="0" smtClean="0"/>
              <a:t>Corresponding </a:t>
            </a:r>
            <a:r>
              <a:rPr lang="en-US" altLang="zh-CN" dirty="0"/>
              <a:t>e</a:t>
            </a:r>
            <a:r>
              <a:rPr lang="en-US" altLang="zh-CN" dirty="0" smtClean="0"/>
              <a:t>rrors (in radians):</a:t>
            </a:r>
          </a:p>
          <a:p>
            <a:pPr lvl="1"/>
            <a:r>
              <a:rPr lang="en-US" altLang="zh-CN" sz="2400" dirty="0"/>
              <a:t>1.305</a:t>
            </a:r>
          </a:p>
          <a:p>
            <a:pPr lvl="1"/>
            <a:r>
              <a:rPr lang="en-US" altLang="zh-CN" sz="2400" dirty="0"/>
              <a:t>1.305</a:t>
            </a:r>
          </a:p>
          <a:p>
            <a:pPr lvl="1"/>
            <a:r>
              <a:rPr lang="en-US" altLang="zh-CN" sz="2400" dirty="0" smtClean="0"/>
              <a:t>0.785</a:t>
            </a:r>
          </a:p>
          <a:p>
            <a:pPr lvl="1"/>
            <a:r>
              <a:rPr lang="en-US" altLang="zh-CN" sz="2400" dirty="0" smtClean="0"/>
              <a:t>…</a:t>
            </a:r>
            <a:endParaRPr lang="en-US" altLang="zh-CN" sz="2400" dirty="0"/>
          </a:p>
        </p:txBody>
      </p:sp>
      <p:sp>
        <p:nvSpPr>
          <p:cNvPr id="47" name="Oval 28"/>
          <p:cNvSpPr>
            <a:spLocks noChangeArrowheads="1"/>
          </p:cNvSpPr>
          <p:nvPr/>
        </p:nvSpPr>
        <p:spPr bwMode="auto">
          <a:xfrm>
            <a:off x="8639767" y="4821114"/>
            <a:ext cx="1029166" cy="406574"/>
          </a:xfrm>
          <a:prstGeom prst="ellips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srgbClr val="000000"/>
              </a:solidFill>
            </a:endParaRPr>
          </a:p>
        </p:txBody>
      </p:sp>
      <p:sp>
        <p:nvSpPr>
          <p:cNvPr id="48" name="AutoShape 31"/>
          <p:cNvSpPr>
            <a:spLocks noChangeArrowheads="1"/>
          </p:cNvSpPr>
          <p:nvPr/>
        </p:nvSpPr>
        <p:spPr bwMode="auto">
          <a:xfrm>
            <a:off x="8341429" y="5727623"/>
            <a:ext cx="2783771" cy="516015"/>
          </a:xfrm>
          <a:prstGeom prst="wedgeRoundRectCallout">
            <a:avLst>
              <a:gd name="adj1" fmla="val -16189"/>
              <a:gd name="adj2" fmla="val -13279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The smallest error</a:t>
            </a:r>
            <a:endParaRPr lang="zh-TW" altLang="en-US" sz="2400" dirty="0"/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5185158" y="5727623"/>
            <a:ext cx="2655007" cy="516015"/>
          </a:xfrm>
          <a:prstGeom prst="wedgeRoundRectCallout">
            <a:avLst>
              <a:gd name="adj1" fmla="val -14275"/>
              <a:gd name="adj2" fmla="val -13935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Optimal solution</a:t>
            </a:r>
            <a:endParaRPr lang="zh-TW" altLang="en-US" sz="2400" dirty="0"/>
          </a:p>
        </p:txBody>
      </p:sp>
      <p:sp>
        <p:nvSpPr>
          <p:cNvPr id="51" name="Oval 28"/>
          <p:cNvSpPr>
            <a:spLocks noChangeArrowheads="1"/>
          </p:cNvSpPr>
          <p:nvPr/>
        </p:nvSpPr>
        <p:spPr bwMode="auto">
          <a:xfrm>
            <a:off x="5405063" y="4867688"/>
            <a:ext cx="1791603" cy="370545"/>
          </a:xfrm>
          <a:prstGeom prst="ellips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srgbClr val="0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12662" y="214314"/>
            <a:ext cx="5508265" cy="224676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000" dirty="0" smtClean="0">
                <a:solidFill>
                  <a:srgbClr val="333399"/>
                </a:solidFill>
              </a:rPr>
              <a:t>Problem (Min-Error):</a:t>
            </a:r>
          </a:p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Given: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trajectory T;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</a:t>
            </a:r>
            <a:r>
              <a:rPr lang="en-US" altLang="zh-CN" sz="2000" dirty="0">
                <a:solidFill>
                  <a:srgbClr val="000000"/>
                </a:solidFill>
              </a:rPr>
              <a:t>budget </a:t>
            </a:r>
            <a:r>
              <a:rPr lang="en-US" altLang="zh-CN" sz="2000" dirty="0" smtClean="0">
                <a:solidFill>
                  <a:srgbClr val="000000"/>
                </a:solidFill>
              </a:rPr>
              <a:t>W;</a:t>
            </a:r>
          </a:p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000" dirty="0" smtClean="0">
                <a:solidFill>
                  <a:srgbClr val="000000"/>
                </a:solidFill>
              </a:rPr>
              <a:t>: A simplified trajectory T’ </a:t>
            </a:r>
            <a:r>
              <a:rPr lang="en-US" altLang="zh-CN" sz="2000" dirty="0" err="1" smtClean="0">
                <a:solidFill>
                  <a:srgbClr val="000000"/>
                </a:solidFill>
              </a:rPr>
              <a:t>s.t.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T’ has 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at most</a:t>
            </a:r>
            <a:r>
              <a:rPr lang="en-US" altLang="zh-CN" sz="2000" dirty="0" smtClean="0">
                <a:solidFill>
                  <a:srgbClr val="000000"/>
                </a:solidFill>
              </a:rPr>
              <a:t> W positions;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T’ has the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 smallest</a:t>
            </a:r>
            <a:r>
              <a:rPr lang="en-US" altLang="zh-CN" sz="2000" dirty="0" smtClean="0">
                <a:solidFill>
                  <a:srgbClr val="000000"/>
                </a:solidFill>
              </a:rPr>
              <a:t> error</a:t>
            </a:r>
            <a:endParaRPr lang="en-US" altLang="zh-CN" sz="2000" b="1" dirty="0" smtClean="0">
              <a:solidFill>
                <a:srgbClr val="0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34434" y="1445420"/>
            <a:ext cx="5401753" cy="10156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000" dirty="0" smtClean="0">
                <a:solidFill>
                  <a:srgbClr val="000000"/>
                </a:solidFill>
              </a:rPr>
              <a:t>: 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feasible simplification with the smallest error</a:t>
            </a:r>
            <a:endParaRPr lang="en-US" altLang="zh-CN" sz="2000" b="1" dirty="0" smtClean="0">
              <a:solidFill>
                <a:srgbClr val="000000"/>
              </a:solidFill>
            </a:endParaRPr>
          </a:p>
        </p:txBody>
      </p:sp>
      <p:sp>
        <p:nvSpPr>
          <p:cNvPr id="53" name="AutoShape 31"/>
          <p:cNvSpPr>
            <a:spLocks noChangeArrowheads="1"/>
          </p:cNvSpPr>
          <p:nvPr/>
        </p:nvSpPr>
        <p:spPr bwMode="auto">
          <a:xfrm>
            <a:off x="1968191" y="6099415"/>
            <a:ext cx="1162944" cy="513623"/>
          </a:xfrm>
          <a:prstGeom prst="wedgeRoundRectCallout">
            <a:avLst>
              <a:gd name="adj1" fmla="val 35276"/>
              <a:gd name="adj2" fmla="val 495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W = 4</a:t>
            </a:r>
            <a:endParaRPr lang="zh-TW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5503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Error-Search: A Rough Idea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31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70575" y="4507688"/>
            <a:ext cx="3564556" cy="1054781"/>
            <a:chOff x="3288008" y="3850463"/>
            <a:chExt cx="3564556" cy="105478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718023" y="3850463"/>
              <a:ext cx="334541" cy="6585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078023" y="457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448568" y="4905004"/>
              <a:ext cx="28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98567" y="4446225"/>
            <a:ext cx="3672568" cy="1152248"/>
            <a:chOff x="3216000" y="3789000"/>
            <a:chExt cx="3672568" cy="1152248"/>
          </a:xfrm>
        </p:grpSpPr>
        <p:sp>
          <p:nvSpPr>
            <p:cNvPr id="16" name="Oval 15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7" name="Oval 16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8" name="Oval 17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19" name="Oval 18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0" name="Oval 19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1" name="Oval 20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2" name="Oval 21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3" name="Oval 22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4" name="Oval 23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5" name="Oval 24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80365" y="4001638"/>
            <a:ext cx="4030364" cy="1910651"/>
            <a:chOff x="3212099" y="3354802"/>
            <a:chExt cx="4030364" cy="1910651"/>
          </a:xfrm>
        </p:grpSpPr>
        <p:sp>
          <p:nvSpPr>
            <p:cNvPr id="31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</a:t>
              </a:r>
              <a:endParaRPr lang="en-US" altLang="zh-TW" baseline="-25000" dirty="0"/>
            </a:p>
          </p:txBody>
        </p:sp>
        <p:sp>
          <p:nvSpPr>
            <p:cNvPr id="32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2</a:t>
              </a:r>
              <a:endParaRPr lang="en-US" altLang="zh-TW" baseline="-25000" dirty="0"/>
            </a:p>
          </p:txBody>
        </p:sp>
        <p:sp>
          <p:nvSpPr>
            <p:cNvPr id="33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3</a:t>
              </a:r>
              <a:endParaRPr lang="en-US" altLang="zh-TW" baseline="-25000" dirty="0"/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4</a:t>
              </a:r>
              <a:endParaRPr lang="en-US" altLang="zh-TW" baseline="-25000" dirty="0"/>
            </a:p>
          </p:txBody>
        </p:sp>
        <p:sp>
          <p:nvSpPr>
            <p:cNvPr id="35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5</a:t>
              </a:r>
              <a:endParaRPr lang="en-US" altLang="zh-TW" baseline="-25000" dirty="0"/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6</a:t>
              </a:r>
              <a:endParaRPr lang="en-US" altLang="zh-TW" baseline="-25000" dirty="0"/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7</a:t>
              </a:r>
              <a:endParaRPr lang="en-US" altLang="zh-TW" baseline="-25000" dirty="0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8</a:t>
              </a:r>
              <a:endParaRPr lang="en-US" altLang="zh-TW" baseline="-25000" dirty="0"/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9</a:t>
              </a:r>
              <a:endParaRPr lang="en-US" altLang="zh-TW" baseline="-25000" dirty="0"/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10</a:t>
              </a:r>
              <a:endParaRPr lang="en-US" altLang="zh-TW" baseline="-25000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069250" y="2141807"/>
            <a:ext cx="6991017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b="1" dirty="0" smtClean="0">
                <a:solidFill>
                  <a:srgbClr val="000000"/>
                </a:solidFill>
              </a:rPr>
              <a:t>Feasible simplification:</a:t>
            </a:r>
          </a:p>
          <a:p>
            <a:pPr lvl="1"/>
            <a:r>
              <a:rPr lang="en-US" altLang="zh-CN" sz="2400" dirty="0" smtClean="0">
                <a:solidFill>
                  <a:srgbClr val="000000"/>
                </a:solidFill>
              </a:rPr>
              <a:t>A simplified trajectory with at most W 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65056" y="3324747"/>
            <a:ext cx="3095212" cy="230832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altLang="zh-CN" dirty="0" smtClean="0"/>
              <a:t>All possible “feasible simplifications”:</a:t>
            </a:r>
          </a:p>
          <a:p>
            <a:pPr lvl="1"/>
            <a:r>
              <a:rPr lang="en-US" altLang="zh-CN" sz="2400" dirty="0" smtClean="0"/>
              <a:t>p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4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7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10</a:t>
            </a:r>
            <a:endParaRPr lang="en-US" altLang="zh-CN" sz="2400" dirty="0"/>
          </a:p>
          <a:p>
            <a:pPr lvl="1"/>
            <a:r>
              <a:rPr lang="en-US" altLang="zh-CN" sz="2400" dirty="0" smtClean="0"/>
              <a:t>P</a:t>
            </a:r>
            <a:r>
              <a:rPr lang="en-US" altLang="zh-CN" sz="2400" baseline="-25000" dirty="0" smtClean="0"/>
              <a:t>1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4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6</a:t>
            </a:r>
            <a:r>
              <a:rPr lang="en-US" altLang="zh-CN" sz="2400" dirty="0" smtClean="0"/>
              <a:t>-p</a:t>
            </a:r>
            <a:r>
              <a:rPr lang="en-US" altLang="zh-CN" sz="2400" baseline="-25000" dirty="0" smtClean="0"/>
              <a:t>10</a:t>
            </a:r>
            <a:endParaRPr lang="en-US" altLang="zh-CN" sz="2400" dirty="0"/>
          </a:p>
          <a:p>
            <a:pPr lvl="1"/>
            <a:r>
              <a:rPr lang="en-US" altLang="zh-HK" sz="2400" dirty="0"/>
              <a:t>p</a:t>
            </a:r>
            <a:r>
              <a:rPr lang="en-US" altLang="zh-HK" sz="2400" baseline="-25000" dirty="0"/>
              <a:t>1</a:t>
            </a:r>
            <a:r>
              <a:rPr lang="en-US" altLang="zh-HK" sz="2400" dirty="0"/>
              <a:t>-p</a:t>
            </a:r>
            <a:r>
              <a:rPr lang="en-US" altLang="zh-HK" sz="2400" baseline="-25000" dirty="0"/>
              <a:t>3</a:t>
            </a:r>
            <a:r>
              <a:rPr lang="en-US" altLang="zh-HK" sz="2400" dirty="0"/>
              <a:t>-p</a:t>
            </a:r>
            <a:r>
              <a:rPr lang="en-US" altLang="zh-HK" sz="2400" baseline="-25000" dirty="0"/>
              <a:t>6</a:t>
            </a:r>
            <a:r>
              <a:rPr lang="en-US" altLang="zh-HK" sz="2400" dirty="0"/>
              <a:t>-p</a:t>
            </a:r>
            <a:r>
              <a:rPr lang="en-US" altLang="zh-HK" sz="2400" baseline="-25000" dirty="0"/>
              <a:t>10</a:t>
            </a:r>
            <a:endParaRPr lang="en-US" altLang="zh-CN" sz="2400" dirty="0"/>
          </a:p>
          <a:p>
            <a:pPr lvl="1"/>
            <a:r>
              <a:rPr lang="en-US" altLang="zh-CN" sz="2400" dirty="0" smtClean="0"/>
              <a:t>…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242150" y="3324747"/>
            <a:ext cx="3086250" cy="230832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altLang="zh-CN" dirty="0" smtClean="0"/>
              <a:t>Corresponding errors (in radians):</a:t>
            </a:r>
          </a:p>
          <a:p>
            <a:pPr lvl="1"/>
            <a:r>
              <a:rPr lang="en-US" altLang="zh-CN" sz="2400" dirty="0"/>
              <a:t>1.305</a:t>
            </a:r>
          </a:p>
          <a:p>
            <a:pPr lvl="1"/>
            <a:r>
              <a:rPr lang="en-US" altLang="zh-CN" sz="2400" dirty="0"/>
              <a:t>1.305</a:t>
            </a:r>
          </a:p>
          <a:p>
            <a:pPr lvl="1"/>
            <a:r>
              <a:rPr lang="en-US" altLang="zh-CN" sz="2400" dirty="0" smtClean="0"/>
              <a:t>0.785</a:t>
            </a:r>
          </a:p>
          <a:p>
            <a:pPr lvl="1"/>
            <a:r>
              <a:rPr lang="en-US" altLang="zh-CN" sz="2400" dirty="0" smtClean="0"/>
              <a:t>…</a:t>
            </a:r>
            <a:endParaRPr lang="en-US" altLang="zh-CN" sz="2400" dirty="0"/>
          </a:p>
        </p:txBody>
      </p:sp>
      <p:sp>
        <p:nvSpPr>
          <p:cNvPr id="54" name="Oval 28"/>
          <p:cNvSpPr>
            <a:spLocks noChangeArrowheads="1"/>
          </p:cNvSpPr>
          <p:nvPr/>
        </p:nvSpPr>
        <p:spPr bwMode="auto">
          <a:xfrm>
            <a:off x="5255130" y="4039741"/>
            <a:ext cx="4803269" cy="838492"/>
          </a:xfrm>
          <a:prstGeom prst="ellips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>
              <a:solidFill>
                <a:srgbClr val="000000"/>
              </a:solidFill>
            </a:endParaRPr>
          </a:p>
        </p:txBody>
      </p:sp>
      <p:sp>
        <p:nvSpPr>
          <p:cNvPr id="56" name="AutoShape 31"/>
          <p:cNvSpPr>
            <a:spLocks noChangeArrowheads="1"/>
          </p:cNvSpPr>
          <p:nvPr/>
        </p:nvSpPr>
        <p:spPr bwMode="auto">
          <a:xfrm>
            <a:off x="5185158" y="5727623"/>
            <a:ext cx="2655007" cy="973215"/>
          </a:xfrm>
          <a:prstGeom prst="wedgeRoundRectCallout">
            <a:avLst>
              <a:gd name="adj1" fmla="val -9811"/>
              <a:gd name="adj2" fmla="val -10107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Size: O( </a:t>
            </a:r>
            <a:r>
              <a:rPr lang="en-US" altLang="zh-TW" sz="2400" dirty="0" err="1" smtClean="0"/>
              <a:t>n</a:t>
            </a:r>
            <a:r>
              <a:rPr lang="en-US" altLang="zh-TW" sz="2400" baseline="30000" dirty="0" err="1" smtClean="0"/>
              <a:t>W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  <p:sp>
        <p:nvSpPr>
          <p:cNvPr id="57" name="AutoShape 31"/>
          <p:cNvSpPr>
            <a:spLocks noChangeArrowheads="1"/>
          </p:cNvSpPr>
          <p:nvPr/>
        </p:nvSpPr>
        <p:spPr bwMode="auto">
          <a:xfrm>
            <a:off x="8278707" y="5727623"/>
            <a:ext cx="2655007" cy="973215"/>
          </a:xfrm>
          <a:prstGeom prst="wedgeRoundRectCallout">
            <a:avLst>
              <a:gd name="adj1" fmla="val -14913"/>
              <a:gd name="adj2" fmla="val -10107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Size: bounded by O( n</a:t>
            </a:r>
            <a:r>
              <a:rPr lang="en-US" altLang="zh-TW" sz="2400" baseline="30000" dirty="0" smtClean="0"/>
              <a:t>2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  <p:sp>
        <p:nvSpPr>
          <p:cNvPr id="55" name="AutoShape 31"/>
          <p:cNvSpPr>
            <a:spLocks noChangeArrowheads="1"/>
          </p:cNvSpPr>
          <p:nvPr/>
        </p:nvSpPr>
        <p:spPr bwMode="auto">
          <a:xfrm>
            <a:off x="4965056" y="2533853"/>
            <a:ext cx="6363344" cy="693384"/>
          </a:xfrm>
          <a:prstGeom prst="wedgeRoundRectCallout">
            <a:avLst>
              <a:gd name="adj1" fmla="val -4490"/>
              <a:gd name="adj2" fmla="val 16781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Multiple simplifications share the same error</a:t>
            </a:r>
            <a:endParaRPr lang="zh-TW" altLang="en-US" sz="2400" dirty="0"/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9748783" y="3743252"/>
            <a:ext cx="2369861" cy="1651708"/>
          </a:xfrm>
          <a:prstGeom prst="wedgeRoundRectCallout">
            <a:avLst>
              <a:gd name="adj1" fmla="val -69293"/>
              <a:gd name="adj2" fmla="val 9838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O(n</a:t>
            </a:r>
            <a:r>
              <a:rPr lang="en-US" altLang="zh-TW" sz="2400" baseline="30000" dirty="0" smtClean="0"/>
              <a:t>2</a:t>
            </a:r>
            <a:r>
              <a:rPr lang="en-US" altLang="zh-TW" sz="2400" dirty="0" smtClean="0"/>
              <a:t>) possible segments in a simplified trajectory</a:t>
            </a:r>
            <a:endParaRPr lang="zh-TW" alt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6512662" y="214314"/>
            <a:ext cx="5508265" cy="224676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000" dirty="0" smtClean="0">
                <a:solidFill>
                  <a:srgbClr val="333399"/>
                </a:solidFill>
              </a:rPr>
              <a:t>Problem (Min-Error):</a:t>
            </a:r>
          </a:p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Given: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trajectory T;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</a:t>
            </a:r>
            <a:r>
              <a:rPr lang="en-US" altLang="zh-CN" sz="2000" dirty="0">
                <a:solidFill>
                  <a:srgbClr val="000000"/>
                </a:solidFill>
              </a:rPr>
              <a:t>budget </a:t>
            </a:r>
            <a:r>
              <a:rPr lang="en-US" altLang="zh-CN" sz="2000" dirty="0" smtClean="0">
                <a:solidFill>
                  <a:srgbClr val="000000"/>
                </a:solidFill>
              </a:rPr>
              <a:t>W;</a:t>
            </a:r>
          </a:p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000" dirty="0" smtClean="0">
                <a:solidFill>
                  <a:srgbClr val="000000"/>
                </a:solidFill>
              </a:rPr>
              <a:t>: A simplified trajectory T’ </a:t>
            </a:r>
            <a:r>
              <a:rPr lang="en-US" altLang="zh-CN" sz="2000" dirty="0" err="1" smtClean="0">
                <a:solidFill>
                  <a:srgbClr val="000000"/>
                </a:solidFill>
              </a:rPr>
              <a:t>s.t.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T’ has 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at most</a:t>
            </a:r>
            <a:r>
              <a:rPr lang="en-US" altLang="zh-CN" sz="2000" dirty="0" smtClean="0">
                <a:solidFill>
                  <a:srgbClr val="000000"/>
                </a:solidFill>
              </a:rPr>
              <a:t> W positions;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T’ has the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 smallest</a:t>
            </a:r>
            <a:r>
              <a:rPr lang="en-US" altLang="zh-CN" sz="2000" dirty="0" smtClean="0">
                <a:solidFill>
                  <a:srgbClr val="000000"/>
                </a:solidFill>
              </a:rPr>
              <a:t> error</a:t>
            </a:r>
            <a:endParaRPr lang="en-US" altLang="zh-CN" sz="2000" b="1" dirty="0" smtClean="0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34434" y="1445420"/>
            <a:ext cx="5401753" cy="10156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000" dirty="0" smtClean="0">
                <a:solidFill>
                  <a:srgbClr val="000000"/>
                </a:solidFill>
              </a:rPr>
              <a:t>: 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feasible simplification with the smallest error</a:t>
            </a:r>
            <a:endParaRPr lang="en-US" altLang="zh-CN" sz="2000" b="1" dirty="0" smtClean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05205" y="3287803"/>
            <a:ext cx="3173995" cy="240287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1" name="AutoShape 31"/>
          <p:cNvSpPr>
            <a:spLocks noChangeArrowheads="1"/>
          </p:cNvSpPr>
          <p:nvPr/>
        </p:nvSpPr>
        <p:spPr bwMode="auto">
          <a:xfrm>
            <a:off x="1968191" y="6099415"/>
            <a:ext cx="1162944" cy="513623"/>
          </a:xfrm>
          <a:prstGeom prst="wedgeRoundRectCallout">
            <a:avLst>
              <a:gd name="adj1" fmla="val 35276"/>
              <a:gd name="adj2" fmla="val 495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W = 4</a:t>
            </a:r>
            <a:endParaRPr lang="zh-TW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012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57" grpId="0" animBg="1"/>
      <p:bldP spid="55" grpId="0" animBg="1"/>
      <p:bldP spid="49" grpId="0" animBg="1"/>
      <p:bldP spid="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Preserve “Direction Information”?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32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3633" y="3288125"/>
            <a:ext cx="6875900" cy="163121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pPr algn="ctr"/>
            <a:r>
              <a:rPr lang="en-US" altLang="zh-CN" sz="2800" dirty="0" smtClean="0">
                <a:solidFill>
                  <a:srgbClr val="333399"/>
                </a:solidFill>
              </a:rPr>
              <a:t>Algorithms For Min-Error</a:t>
            </a:r>
          </a:p>
          <a:p>
            <a:pPr algn="ctr"/>
            <a:endParaRPr lang="en-US" altLang="zh-CN" sz="2400" dirty="0">
              <a:solidFill>
                <a:srgbClr val="333399"/>
              </a:solidFill>
            </a:endParaRPr>
          </a:p>
          <a:p>
            <a:pPr algn="ctr"/>
            <a:endParaRPr lang="en-US" altLang="zh-CN" sz="2400" dirty="0">
              <a:solidFill>
                <a:srgbClr val="333399"/>
              </a:solidFill>
            </a:endParaRPr>
          </a:p>
          <a:p>
            <a:pPr algn="ctr"/>
            <a:endParaRPr lang="en-US" altLang="zh-CN" sz="2400" dirty="0" smtClean="0">
              <a:solidFill>
                <a:srgbClr val="333399"/>
              </a:solidFill>
            </a:endParaRP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5064107" y="3790166"/>
            <a:ext cx="1912650" cy="83099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Error-Search</a:t>
            </a:r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7277228" y="3790167"/>
            <a:ext cx="1820473" cy="83099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Span-Search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2869522" y="3790167"/>
            <a:ext cx="1894114" cy="83099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DP</a:t>
            </a:r>
          </a:p>
          <a:p>
            <a:pPr algn="ctr"/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16" name="AutoShape 31"/>
          <p:cNvSpPr>
            <a:spLocks noChangeArrowheads="1"/>
          </p:cNvSpPr>
          <p:nvPr/>
        </p:nvSpPr>
        <p:spPr bwMode="auto">
          <a:xfrm>
            <a:off x="3510169" y="2162196"/>
            <a:ext cx="2019139" cy="945271"/>
          </a:xfrm>
          <a:prstGeom prst="wedgeRoundRectCallout">
            <a:avLst>
              <a:gd name="adj1" fmla="val -28832"/>
              <a:gd name="adj2" fmla="val 8045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 sz="2400" dirty="0"/>
          </a:p>
        </p:txBody>
      </p:sp>
      <p:sp>
        <p:nvSpPr>
          <p:cNvPr id="17" name="AutoShape 31"/>
          <p:cNvSpPr>
            <a:spLocks noChangeArrowheads="1"/>
          </p:cNvSpPr>
          <p:nvPr/>
        </p:nvSpPr>
        <p:spPr bwMode="auto">
          <a:xfrm>
            <a:off x="3510168" y="2162195"/>
            <a:ext cx="2019139" cy="945271"/>
          </a:xfrm>
          <a:prstGeom prst="wedgeRoundRectCallout">
            <a:avLst>
              <a:gd name="adj1" fmla="val 39434"/>
              <a:gd name="adj2" fmla="val 8062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Exact Algorithms</a:t>
            </a:r>
            <a:endParaRPr lang="zh-TW" altLang="en-US" sz="2400" dirty="0"/>
          </a:p>
        </p:txBody>
      </p:sp>
      <p:sp>
        <p:nvSpPr>
          <p:cNvPr id="18" name="AutoShape 31"/>
          <p:cNvSpPr>
            <a:spLocks noChangeArrowheads="1"/>
          </p:cNvSpPr>
          <p:nvPr/>
        </p:nvSpPr>
        <p:spPr bwMode="auto">
          <a:xfrm>
            <a:off x="6590882" y="2162194"/>
            <a:ext cx="2019139" cy="945271"/>
          </a:xfrm>
          <a:prstGeom prst="wedgeRoundRectCallout">
            <a:avLst>
              <a:gd name="adj1" fmla="val 10333"/>
              <a:gd name="adj2" fmla="val 8582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Approximate Algorithm</a:t>
            </a:r>
            <a:endParaRPr lang="zh-TW" altLang="en-US" sz="2400" dirty="0"/>
          </a:p>
        </p:txBody>
      </p:sp>
      <p:sp>
        <p:nvSpPr>
          <p:cNvPr id="20" name="AutoShape 31"/>
          <p:cNvSpPr>
            <a:spLocks noChangeArrowheads="1"/>
          </p:cNvSpPr>
          <p:nvPr/>
        </p:nvSpPr>
        <p:spPr bwMode="auto">
          <a:xfrm>
            <a:off x="2663365" y="5108854"/>
            <a:ext cx="2526991" cy="945271"/>
          </a:xfrm>
          <a:prstGeom prst="wedgeRoundRectCallout">
            <a:avLst>
              <a:gd name="adj1" fmla="val -7782"/>
              <a:gd name="adj2" fmla="val -8829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Time: O(W n</a:t>
            </a:r>
            <a:r>
              <a:rPr lang="en-US" altLang="zh-TW" sz="2400" baseline="30000" dirty="0" smtClean="0"/>
              <a:t>3</a:t>
            </a:r>
            <a:r>
              <a:rPr lang="en-US" altLang="zh-TW" sz="2400" dirty="0" smtClean="0"/>
              <a:t>)</a:t>
            </a:r>
          </a:p>
          <a:p>
            <a:r>
              <a:rPr lang="en-US" altLang="zh-TW" sz="2400" dirty="0" smtClean="0"/>
              <a:t>Space: O(n</a:t>
            </a:r>
            <a:r>
              <a:rPr lang="en-US" altLang="zh-TW" sz="2400" baseline="30000" dirty="0"/>
              <a:t>2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  <p:sp>
        <p:nvSpPr>
          <p:cNvPr id="21" name="Oval 28"/>
          <p:cNvSpPr>
            <a:spLocks noChangeArrowheads="1"/>
          </p:cNvSpPr>
          <p:nvPr/>
        </p:nvSpPr>
        <p:spPr bwMode="auto">
          <a:xfrm>
            <a:off x="7277228" y="3550681"/>
            <a:ext cx="1724537" cy="1231851"/>
          </a:xfrm>
          <a:prstGeom prst="ellipse">
            <a:avLst/>
          </a:prstGeom>
          <a:noFill/>
          <a:ln w="76200">
            <a:solidFill>
              <a:srgbClr val="FFC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2000">
              <a:solidFill>
                <a:srgbClr val="000000"/>
              </a:solidFill>
            </a:endParaRPr>
          </a:p>
        </p:txBody>
      </p:sp>
      <p:sp>
        <p:nvSpPr>
          <p:cNvPr id="19" name="AutoShape 31"/>
          <p:cNvSpPr>
            <a:spLocks noChangeArrowheads="1"/>
          </p:cNvSpPr>
          <p:nvPr/>
        </p:nvSpPr>
        <p:spPr bwMode="auto">
          <a:xfrm>
            <a:off x="5064107" y="5123204"/>
            <a:ext cx="3039244" cy="945271"/>
          </a:xfrm>
          <a:prstGeom prst="wedgeRoundRectCallout">
            <a:avLst>
              <a:gd name="adj1" fmla="val -7782"/>
              <a:gd name="adj2" fmla="val -8829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Time: </a:t>
            </a:r>
            <a:r>
              <a:rPr lang="en-US" altLang="zh-TW" sz="2400" dirty="0" smtClean="0"/>
              <a:t>O(</a:t>
            </a:r>
            <a:r>
              <a:rPr lang="en-US" altLang="zh-CN" sz="2400" dirty="0" smtClean="0"/>
              <a:t>C n</a:t>
            </a:r>
            <a:r>
              <a:rPr lang="en-US" altLang="zh-CN" sz="2400" baseline="30000" dirty="0" smtClean="0"/>
              <a:t>2</a:t>
            </a:r>
            <a:r>
              <a:rPr lang="en-US" altLang="zh-CN" sz="2400" dirty="0" smtClean="0"/>
              <a:t> log n</a:t>
            </a:r>
            <a:r>
              <a:rPr lang="en-US" altLang="zh-TW" sz="2400" dirty="0" smtClean="0"/>
              <a:t>)</a:t>
            </a:r>
            <a:endParaRPr lang="en-US" altLang="zh-TW" sz="2400" dirty="0" smtClean="0"/>
          </a:p>
          <a:p>
            <a:r>
              <a:rPr lang="en-US" altLang="zh-TW" sz="2400" dirty="0" smtClean="0"/>
              <a:t>Space: O(n</a:t>
            </a:r>
            <a:r>
              <a:rPr lang="en-US" altLang="zh-TW" sz="2400" baseline="30000" dirty="0"/>
              <a:t>2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  <p:sp>
        <p:nvSpPr>
          <p:cNvPr id="22" name="AutoShape 31"/>
          <p:cNvSpPr>
            <a:spLocks noChangeArrowheads="1"/>
          </p:cNvSpPr>
          <p:nvPr/>
        </p:nvSpPr>
        <p:spPr bwMode="auto">
          <a:xfrm>
            <a:off x="8758281" y="2090651"/>
            <a:ext cx="2865800" cy="899297"/>
          </a:xfrm>
          <a:prstGeom prst="wedgeRoundRectCallout">
            <a:avLst>
              <a:gd name="adj1" fmla="val -64387"/>
              <a:gd name="adj2" fmla="val 464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b="1" dirty="0" smtClean="0"/>
              <a:t>2-factor approximation</a:t>
            </a:r>
            <a:endParaRPr lang="zh-TW" altLang="en-US" sz="2400" b="1" dirty="0"/>
          </a:p>
        </p:txBody>
      </p:sp>
      <p:sp>
        <p:nvSpPr>
          <p:cNvPr id="23" name="AutoShape 31"/>
          <p:cNvSpPr>
            <a:spLocks noChangeArrowheads="1"/>
          </p:cNvSpPr>
          <p:nvPr/>
        </p:nvSpPr>
        <p:spPr bwMode="auto">
          <a:xfrm>
            <a:off x="8187464" y="5099999"/>
            <a:ext cx="2911130" cy="945271"/>
          </a:xfrm>
          <a:prstGeom prst="wedgeRoundRectCallout">
            <a:avLst>
              <a:gd name="adj1" fmla="val -33831"/>
              <a:gd name="adj2" fmla="val -8207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Time: </a:t>
            </a:r>
            <a:r>
              <a:rPr lang="en-US" altLang="zh-TW" sz="2400" b="1" dirty="0" smtClean="0"/>
              <a:t>O(n log</a:t>
            </a:r>
            <a:r>
              <a:rPr lang="en-US" altLang="zh-TW" sz="2400" b="1" baseline="30000" dirty="0" smtClean="0"/>
              <a:t>2</a:t>
            </a:r>
            <a:r>
              <a:rPr lang="en-US" altLang="zh-TW" sz="2400" b="1" dirty="0" smtClean="0"/>
              <a:t> n)</a:t>
            </a:r>
          </a:p>
          <a:p>
            <a:r>
              <a:rPr lang="en-US" altLang="zh-TW" sz="2400" dirty="0" smtClean="0"/>
              <a:t>Space: </a:t>
            </a:r>
            <a:r>
              <a:rPr lang="en-US" altLang="zh-TW" sz="2400" b="1" dirty="0" smtClean="0"/>
              <a:t>O(n)</a:t>
            </a:r>
            <a:endParaRPr lang="zh-TW" alt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1242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Span-Search: The Main </a:t>
            </a:r>
            <a:r>
              <a:rPr lang="en-US" altLang="zh-TW" dirty="0" smtClean="0"/>
              <a:t>Idea</a:t>
            </a: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33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288008" y="3850463"/>
            <a:ext cx="3564556" cy="1054781"/>
            <a:chOff x="3288008" y="3850463"/>
            <a:chExt cx="3564556" cy="105478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718023" y="3850463"/>
              <a:ext cx="334541" cy="6585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078023" y="457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448568" y="4905004"/>
              <a:ext cx="28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216000" y="3789000"/>
            <a:ext cx="3672568" cy="1152248"/>
            <a:chOff x="3216000" y="3789000"/>
            <a:chExt cx="3672568" cy="1152248"/>
          </a:xfrm>
        </p:grpSpPr>
        <p:sp>
          <p:nvSpPr>
            <p:cNvPr id="19" name="Oval 18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0" name="Oval 19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1" name="Oval 20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2" name="Oval 21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3" name="Oval 22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4" name="Oval 23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5" name="Oval 24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6" name="Oval 25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7" name="Oval 26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  <p:sp>
          <p:nvSpPr>
            <p:cNvPr id="28" name="Oval 27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277463" y="3850463"/>
            <a:ext cx="3549642" cy="1029322"/>
            <a:chOff x="3277463" y="3850463"/>
            <a:chExt cx="3549642" cy="1029322"/>
          </a:xfrm>
        </p:grpSpPr>
        <p:cxnSp>
          <p:nvCxnSpPr>
            <p:cNvPr id="30" name="Straight Connector 29"/>
            <p:cNvCxnSpPr/>
            <p:nvPr/>
          </p:nvCxnSpPr>
          <p:spPr>
            <a:xfrm flipV="1">
              <a:off x="3277463" y="3850463"/>
              <a:ext cx="1389642" cy="102932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718023" y="3850463"/>
              <a:ext cx="1029082" cy="10290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5798023" y="3850463"/>
              <a:ext cx="1029082" cy="10290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3" name="AutoShape 31"/>
          <p:cNvSpPr>
            <a:spLocks noChangeArrowheads="1"/>
          </p:cNvSpPr>
          <p:nvPr/>
        </p:nvSpPr>
        <p:spPr bwMode="auto">
          <a:xfrm>
            <a:off x="1019904" y="5438450"/>
            <a:ext cx="3376249" cy="593074"/>
          </a:xfrm>
          <a:prstGeom prst="wedgeRoundRectCallout">
            <a:avLst>
              <a:gd name="adj1" fmla="val 32593"/>
              <a:gd name="adj2" fmla="val -12665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Original trajectory: T</a:t>
            </a:r>
            <a:endParaRPr lang="zh-TW" altLang="en-US" sz="2400" dirty="0"/>
          </a:p>
        </p:txBody>
      </p:sp>
      <p:sp>
        <p:nvSpPr>
          <p:cNvPr id="34" name="AutoShape 31"/>
          <p:cNvSpPr>
            <a:spLocks noChangeArrowheads="1"/>
          </p:cNvSpPr>
          <p:nvPr/>
        </p:nvSpPr>
        <p:spPr bwMode="auto">
          <a:xfrm>
            <a:off x="6282622" y="5557382"/>
            <a:ext cx="3476841" cy="509310"/>
          </a:xfrm>
          <a:prstGeom prst="wedgeRoundRectCallout">
            <a:avLst>
              <a:gd name="adj1" fmla="val -49603"/>
              <a:gd name="adj2" fmla="val -22894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Simplified trajectory: T’</a:t>
            </a:r>
            <a:endParaRPr lang="zh-TW" altLang="en-US" sz="2400" dirty="0"/>
          </a:p>
        </p:txBody>
      </p:sp>
      <p:grpSp>
        <p:nvGrpSpPr>
          <p:cNvPr id="35" name="Group 34"/>
          <p:cNvGrpSpPr/>
          <p:nvPr/>
        </p:nvGrpSpPr>
        <p:grpSpPr>
          <a:xfrm>
            <a:off x="3097798" y="3344413"/>
            <a:ext cx="4030364" cy="1910651"/>
            <a:chOff x="3212099" y="3354802"/>
            <a:chExt cx="4030364" cy="1910651"/>
          </a:xfrm>
        </p:grpSpPr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</a:t>
              </a:r>
              <a:endParaRPr lang="en-US" altLang="zh-TW" baseline="-25000" dirty="0"/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2</a:t>
              </a:r>
              <a:endParaRPr lang="en-US" altLang="zh-TW" baseline="-25000" dirty="0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3</a:t>
              </a:r>
              <a:endParaRPr lang="en-US" altLang="zh-TW" baseline="-25000" dirty="0"/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4</a:t>
              </a:r>
              <a:endParaRPr lang="en-US" altLang="zh-TW" baseline="-25000" dirty="0"/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5</a:t>
              </a:r>
              <a:endParaRPr lang="en-US" altLang="zh-TW" baseline="-25000" dirty="0"/>
            </a:p>
          </p:txBody>
        </p:sp>
        <p:sp>
          <p:nvSpPr>
            <p:cNvPr id="41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6</a:t>
              </a:r>
              <a:endParaRPr lang="en-US" altLang="zh-TW" baseline="-25000" dirty="0"/>
            </a:p>
          </p:txBody>
        </p:sp>
        <p:sp>
          <p:nvSpPr>
            <p:cNvPr id="42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7</a:t>
              </a:r>
              <a:endParaRPr lang="en-US" altLang="zh-TW" baseline="-25000" dirty="0"/>
            </a:p>
          </p:txBody>
        </p:sp>
        <p:sp>
          <p:nvSpPr>
            <p:cNvPr id="43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8</a:t>
              </a:r>
              <a:endParaRPr lang="en-US" altLang="zh-TW" baseline="-25000" dirty="0"/>
            </a:p>
          </p:txBody>
        </p:sp>
        <p:sp>
          <p:nvSpPr>
            <p:cNvPr id="44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9</a:t>
              </a:r>
              <a:endParaRPr lang="en-US" altLang="zh-TW" baseline="-25000" dirty="0"/>
            </a:p>
          </p:txBody>
        </p:sp>
        <p:sp>
          <p:nvSpPr>
            <p:cNvPr id="45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10</a:t>
              </a:r>
              <a:endParaRPr lang="en-US" altLang="zh-TW" baseline="-25000" dirty="0"/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1006662" y="2191553"/>
            <a:ext cx="7593163" cy="47682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b="1" dirty="0" smtClean="0">
                <a:solidFill>
                  <a:srgbClr val="000000"/>
                </a:solidFill>
              </a:rPr>
              <a:t>The “span” of a simplified trajectory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0697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Straight Connector 100"/>
          <p:cNvCxnSpPr/>
          <p:nvPr/>
        </p:nvCxnSpPr>
        <p:spPr>
          <a:xfrm>
            <a:off x="4718023" y="3850463"/>
            <a:ext cx="334541" cy="6585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078023" y="4570463"/>
            <a:ext cx="309082" cy="3090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5448566" y="4905004"/>
            <a:ext cx="2879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Oval 111"/>
          <p:cNvSpPr/>
          <p:nvPr/>
        </p:nvSpPr>
        <p:spPr>
          <a:xfrm>
            <a:off x="5016560" y="450900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2400">
              <a:solidFill>
                <a:srgbClr val="FFFFFF"/>
              </a:solidFill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5376558" y="486900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sz="2400">
              <a:solidFill>
                <a:srgbClr val="FFFFFF"/>
              </a:solidFill>
            </a:endParaRPr>
          </a:p>
        </p:txBody>
      </p:sp>
      <p:cxnSp>
        <p:nvCxnSpPr>
          <p:cNvPr id="129" name="Straight Connector 128"/>
          <p:cNvCxnSpPr/>
          <p:nvPr/>
        </p:nvCxnSpPr>
        <p:spPr>
          <a:xfrm>
            <a:off x="4718023" y="3850463"/>
            <a:ext cx="1029082" cy="102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0" name="Text Box 20"/>
          <p:cNvSpPr txBox="1">
            <a:spLocks noChangeArrowheads="1"/>
          </p:cNvSpPr>
          <p:nvPr/>
        </p:nvSpPr>
        <p:spPr bwMode="auto">
          <a:xfrm>
            <a:off x="4801907" y="4522051"/>
            <a:ext cx="4595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 smtClean="0">
                <a:solidFill>
                  <a:srgbClr val="000000"/>
                </a:solidFill>
              </a:rPr>
              <a:t>p</a:t>
            </a:r>
            <a:r>
              <a:rPr lang="en-US" altLang="zh-TW" baseline="-25000" dirty="0" smtClean="0">
                <a:solidFill>
                  <a:srgbClr val="000000"/>
                </a:solidFill>
              </a:rPr>
              <a:t>4</a:t>
            </a:r>
            <a:endParaRPr lang="en-US" altLang="zh-TW" baseline="-25000" dirty="0">
              <a:solidFill>
                <a:srgbClr val="000000"/>
              </a:solidFill>
            </a:endParaRPr>
          </a:p>
        </p:txBody>
      </p:sp>
      <p:sp>
        <p:nvSpPr>
          <p:cNvPr id="131" name="Text Box 20"/>
          <p:cNvSpPr txBox="1">
            <a:spLocks noChangeArrowheads="1"/>
          </p:cNvSpPr>
          <p:nvPr/>
        </p:nvSpPr>
        <p:spPr bwMode="auto">
          <a:xfrm>
            <a:off x="5221006" y="4878805"/>
            <a:ext cx="4595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 smtClean="0">
                <a:solidFill>
                  <a:srgbClr val="000000"/>
                </a:solidFill>
              </a:rPr>
              <a:t>p</a:t>
            </a:r>
            <a:r>
              <a:rPr lang="en-US" altLang="zh-TW" baseline="-25000" dirty="0" smtClean="0">
                <a:solidFill>
                  <a:srgbClr val="000000"/>
                </a:solidFill>
              </a:rPr>
              <a:t>5</a:t>
            </a:r>
            <a:endParaRPr lang="en-US" altLang="zh-TW" baseline="-25000" dirty="0">
              <a:solidFill>
                <a:srgbClr val="000000"/>
              </a:solidFill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4487474" y="3382744"/>
            <a:ext cx="459509" cy="478493"/>
            <a:chOff x="10199161" y="3051439"/>
            <a:chExt cx="459508" cy="478493"/>
          </a:xfrm>
        </p:grpSpPr>
        <p:sp>
          <p:nvSpPr>
            <p:cNvPr id="139" name="Oval 138"/>
            <p:cNvSpPr/>
            <p:nvPr/>
          </p:nvSpPr>
          <p:spPr>
            <a:xfrm>
              <a:off x="10362077" y="3457924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0" name="Text Box 20"/>
            <p:cNvSpPr txBox="1">
              <a:spLocks noChangeArrowheads="1"/>
            </p:cNvSpPr>
            <p:nvPr/>
          </p:nvSpPr>
          <p:spPr bwMode="auto">
            <a:xfrm>
              <a:off x="10199161" y="305143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626215" y="4867858"/>
            <a:ext cx="459508" cy="386064"/>
            <a:chOff x="10224722" y="4085979"/>
            <a:chExt cx="459508" cy="386064"/>
          </a:xfrm>
        </p:grpSpPr>
        <p:sp>
          <p:nvSpPr>
            <p:cNvPr id="142" name="Oval 141"/>
            <p:cNvSpPr/>
            <p:nvPr/>
          </p:nvSpPr>
          <p:spPr>
            <a:xfrm>
              <a:off x="10338491" y="4085979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3" name="Text Box 20"/>
            <p:cNvSpPr txBox="1">
              <a:spLocks noChangeArrowheads="1"/>
            </p:cNvSpPr>
            <p:nvPr/>
          </p:nvSpPr>
          <p:spPr bwMode="auto">
            <a:xfrm>
              <a:off x="10224722" y="410271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1580424" y="3389140"/>
            <a:ext cx="1855354" cy="1858695"/>
            <a:chOff x="3097798" y="3382515"/>
            <a:chExt cx="1855354" cy="1858695"/>
          </a:xfrm>
        </p:grpSpPr>
        <p:cxnSp>
          <p:nvCxnSpPr>
            <p:cNvPr id="145" name="Straight Connector 144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7" name="Oval 146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8" name="Oval 147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49" name="Oval 148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150" name="Straight Connector 149"/>
            <p:cNvCxnSpPr/>
            <p:nvPr/>
          </p:nvCxnSpPr>
          <p:spPr>
            <a:xfrm flipV="1">
              <a:off x="3277463" y="3850463"/>
              <a:ext cx="1389642" cy="102932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51" name="Text Box 20"/>
            <p:cNvSpPr txBox="1">
              <a:spLocks noChangeArrowheads="1"/>
            </p:cNvSpPr>
            <p:nvPr/>
          </p:nvSpPr>
          <p:spPr bwMode="auto">
            <a:xfrm>
              <a:off x="3097798" y="486495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52" name="Text Box 20"/>
            <p:cNvSpPr txBox="1">
              <a:spLocks noChangeArrowheads="1"/>
            </p:cNvSpPr>
            <p:nvPr/>
          </p:nvSpPr>
          <p:spPr bwMode="auto">
            <a:xfrm>
              <a:off x="3769744" y="4871878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2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53" name="Text Box 20"/>
            <p:cNvSpPr txBox="1">
              <a:spLocks noChangeArrowheads="1"/>
            </p:cNvSpPr>
            <p:nvPr/>
          </p:nvSpPr>
          <p:spPr bwMode="auto">
            <a:xfrm>
              <a:off x="4493644" y="3382515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7399937" y="3337789"/>
            <a:ext cx="1550398" cy="1910651"/>
            <a:chOff x="5577764" y="3344413"/>
            <a:chExt cx="1550398" cy="1910651"/>
          </a:xfrm>
        </p:grpSpPr>
        <p:cxnSp>
          <p:nvCxnSpPr>
            <p:cNvPr id="155" name="Straight Connector 154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9" name="Oval 158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1" name="Oval 160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2" name="Oval 161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 sz="2400">
                <a:solidFill>
                  <a:srgbClr val="FFFFFF"/>
                </a:solidFill>
              </a:endParaRPr>
            </a:p>
          </p:txBody>
        </p:sp>
        <p:cxnSp>
          <p:nvCxnSpPr>
            <p:cNvPr id="164" name="Straight Connector 163"/>
            <p:cNvCxnSpPr/>
            <p:nvPr/>
          </p:nvCxnSpPr>
          <p:spPr>
            <a:xfrm flipV="1">
              <a:off x="5798023" y="3850463"/>
              <a:ext cx="1029082" cy="10290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65" name="Text Box 20"/>
            <p:cNvSpPr txBox="1">
              <a:spLocks noChangeArrowheads="1"/>
            </p:cNvSpPr>
            <p:nvPr/>
          </p:nvSpPr>
          <p:spPr bwMode="auto">
            <a:xfrm>
              <a:off x="5622791" y="4885732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6" name="Text Box 20"/>
            <p:cNvSpPr txBox="1">
              <a:spLocks noChangeArrowheads="1"/>
            </p:cNvSpPr>
            <p:nvPr/>
          </p:nvSpPr>
          <p:spPr bwMode="auto">
            <a:xfrm>
              <a:off x="5577764" y="4050995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7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7" name="Text Box 20"/>
            <p:cNvSpPr txBox="1">
              <a:spLocks noChangeArrowheads="1"/>
            </p:cNvSpPr>
            <p:nvPr/>
          </p:nvSpPr>
          <p:spPr bwMode="auto">
            <a:xfrm>
              <a:off x="5927589" y="36942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8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8" name="Text Box 20"/>
            <p:cNvSpPr txBox="1">
              <a:spLocks noChangeArrowheads="1"/>
            </p:cNvSpPr>
            <p:nvPr/>
          </p:nvSpPr>
          <p:spPr bwMode="auto">
            <a:xfrm>
              <a:off x="6641099" y="417915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9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169" name="Text Box 20"/>
            <p:cNvSpPr txBox="1">
              <a:spLocks noChangeArrowheads="1"/>
            </p:cNvSpPr>
            <p:nvPr/>
          </p:nvSpPr>
          <p:spPr bwMode="auto">
            <a:xfrm>
              <a:off x="6575289" y="3344413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10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Span-Search: The Main Idea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34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491457" y="5309157"/>
            <a:ext cx="1680874" cy="1407950"/>
            <a:chOff x="2491457" y="5373325"/>
            <a:chExt cx="1680874" cy="1407950"/>
          </a:xfrm>
        </p:grpSpPr>
        <p:grpSp>
          <p:nvGrpSpPr>
            <p:cNvPr id="91" name="Group 90"/>
            <p:cNvGrpSpPr/>
            <p:nvPr/>
          </p:nvGrpSpPr>
          <p:grpSpPr>
            <a:xfrm>
              <a:off x="2491457" y="5373325"/>
              <a:ext cx="1680874" cy="1407950"/>
              <a:chOff x="6889970" y="3352800"/>
              <a:chExt cx="1680874" cy="1407950"/>
            </a:xfrm>
          </p:grpSpPr>
          <p:cxnSp>
            <p:nvCxnSpPr>
              <p:cNvPr id="92" name="Straight Arrow Connector 91"/>
              <p:cNvCxnSpPr/>
              <p:nvPr/>
            </p:nvCxnSpPr>
            <p:spPr>
              <a:xfrm>
                <a:off x="7125822" y="4252364"/>
                <a:ext cx="133237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/>
              <p:nvPr/>
            </p:nvCxnSpPr>
            <p:spPr>
              <a:xfrm flipV="1">
                <a:off x="7391400" y="3443836"/>
                <a:ext cx="0" cy="10519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4" name="TextBox 22"/>
                  <p:cNvSpPr txBox="1"/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i="1" smtClean="0">
                              <a:latin typeface="Cambria Math"/>
                            </a:rPr>
                            <m:t>0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94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5" name="TextBox 23"/>
                  <p:cNvSpPr txBox="1"/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95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9804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6" name="TextBox 24"/>
                  <p:cNvSpPr txBox="1"/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96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7" name="TextBox 25"/>
                  <p:cNvSpPr txBox="1"/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97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b="-12000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98" name="Straight Connector 97"/>
            <p:cNvCxnSpPr/>
            <p:nvPr/>
          </p:nvCxnSpPr>
          <p:spPr>
            <a:xfrm>
              <a:off x="2976270" y="6269250"/>
              <a:ext cx="64855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V="1">
              <a:off x="3003425" y="5721165"/>
              <a:ext cx="337125" cy="518637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Arc 101"/>
          <p:cNvSpPr/>
          <p:nvPr/>
        </p:nvSpPr>
        <p:spPr>
          <a:xfrm>
            <a:off x="3092822" y="5799603"/>
            <a:ext cx="411794" cy="509546"/>
          </a:xfrm>
          <a:prstGeom prst="arc">
            <a:avLst>
              <a:gd name="adj1" fmla="val 15958436"/>
              <a:gd name="adj2" fmla="val 2438303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233979" y="5349220"/>
            <a:ext cx="1680874" cy="1407950"/>
            <a:chOff x="5977307" y="5413388"/>
            <a:chExt cx="1680874" cy="1407950"/>
          </a:xfrm>
        </p:grpSpPr>
        <p:grpSp>
          <p:nvGrpSpPr>
            <p:cNvPr id="103" name="Group 102"/>
            <p:cNvGrpSpPr/>
            <p:nvPr/>
          </p:nvGrpSpPr>
          <p:grpSpPr>
            <a:xfrm>
              <a:off x="5977307" y="5413388"/>
              <a:ext cx="1680874" cy="1407950"/>
              <a:chOff x="6889970" y="3352800"/>
              <a:chExt cx="1680874" cy="1407950"/>
            </a:xfrm>
          </p:grpSpPr>
          <p:cxnSp>
            <p:nvCxnSpPr>
              <p:cNvPr id="104" name="Straight Arrow Connector 103"/>
              <p:cNvCxnSpPr/>
              <p:nvPr/>
            </p:nvCxnSpPr>
            <p:spPr>
              <a:xfrm>
                <a:off x="7125822" y="4252364"/>
                <a:ext cx="133237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/>
              <p:cNvCxnSpPr/>
              <p:nvPr/>
            </p:nvCxnSpPr>
            <p:spPr>
              <a:xfrm flipV="1">
                <a:off x="7391400" y="3443836"/>
                <a:ext cx="0" cy="10519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6" name="TextBox 22"/>
                  <p:cNvSpPr txBox="1"/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i="1" smtClean="0">
                              <a:latin typeface="Cambria Math"/>
                            </a:rPr>
                            <m:t>0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6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66044" y="4250971"/>
                    <a:ext cx="304800" cy="307777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7" name="TextBox 23"/>
                  <p:cNvSpPr txBox="1"/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7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45017" y="3352800"/>
                    <a:ext cx="579783" cy="307777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9804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8" name="TextBox 24"/>
                  <p:cNvSpPr txBox="1"/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8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89970" y="4096838"/>
                    <a:ext cx="351183" cy="307777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9" name="TextBox 25"/>
                  <p:cNvSpPr txBox="1"/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HK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zh-HK" altLang="en-US" sz="1400" i="1" smtClean="0">
                              <a:latin typeface="Cambria Math"/>
                            </a:rPr>
                            <m:t>𝜋</m:t>
                          </m:r>
                          <m:r>
                            <a:rPr lang="en-US" altLang="zh-HK" sz="1400" b="0" i="1" smtClean="0">
                              <a:latin typeface="Cambria Math"/>
                            </a:rPr>
                            <m:t>/2</m:t>
                          </m:r>
                        </m:oMath>
                      </m:oMathPara>
                    </a14:m>
                    <a:endParaRPr lang="zh-HK" altLang="en-US" sz="1400" dirty="0"/>
                  </a:p>
                </p:txBody>
              </p:sp>
            </mc:Choice>
            <mc:Fallback xmlns="">
              <p:sp>
                <p:nvSpPr>
                  <p:cNvPr id="109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19276" y="4452973"/>
                    <a:ext cx="579783" cy="307777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 b="-9804"/>
                    </a:stretch>
                  </a:blipFill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16" name="Straight Connector 115"/>
            <p:cNvCxnSpPr/>
            <p:nvPr/>
          </p:nvCxnSpPr>
          <p:spPr>
            <a:xfrm>
              <a:off x="6489815" y="6338180"/>
              <a:ext cx="223474" cy="439904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6454339" y="6292633"/>
              <a:ext cx="439136" cy="439136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6461455" y="6304990"/>
              <a:ext cx="55068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AutoShape 31"/>
          <p:cNvSpPr>
            <a:spLocks noChangeArrowheads="1"/>
          </p:cNvSpPr>
          <p:nvPr/>
        </p:nvSpPr>
        <p:spPr bwMode="auto">
          <a:xfrm>
            <a:off x="685316" y="5333100"/>
            <a:ext cx="2042486" cy="874227"/>
          </a:xfrm>
          <a:prstGeom prst="wedgeRoundRectCallout">
            <a:avLst>
              <a:gd name="adj1" fmla="val 84691"/>
              <a:gd name="adj2" fmla="val 1751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Span of </a:t>
            </a:r>
          </a:p>
          <a:p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1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2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3</a:t>
            </a:r>
            <a:endParaRPr lang="zh-TW" altLang="en-US" sz="2400" baseline="-25000" dirty="0"/>
          </a:p>
        </p:txBody>
      </p:sp>
      <p:sp>
        <p:nvSpPr>
          <p:cNvPr id="120" name="AutoShape 31"/>
          <p:cNvSpPr>
            <a:spLocks noChangeArrowheads="1"/>
          </p:cNvSpPr>
          <p:nvPr/>
        </p:nvSpPr>
        <p:spPr bwMode="auto">
          <a:xfrm>
            <a:off x="4487473" y="5327546"/>
            <a:ext cx="2015815" cy="926720"/>
          </a:xfrm>
          <a:prstGeom prst="wedgeRoundRectCallout">
            <a:avLst>
              <a:gd name="adj1" fmla="val 76401"/>
              <a:gd name="adj2" fmla="val 5617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Span of </a:t>
            </a:r>
          </a:p>
          <a:p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3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4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5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6</a:t>
            </a:r>
            <a:endParaRPr lang="zh-TW" altLang="en-US" sz="2400" baseline="-25000" dirty="0"/>
          </a:p>
        </p:txBody>
      </p:sp>
      <p:sp>
        <p:nvSpPr>
          <p:cNvPr id="136" name="AutoShape 31"/>
          <p:cNvSpPr>
            <a:spLocks noChangeArrowheads="1"/>
          </p:cNvSpPr>
          <p:nvPr/>
        </p:nvSpPr>
        <p:spPr bwMode="auto">
          <a:xfrm>
            <a:off x="7678727" y="5265172"/>
            <a:ext cx="2291539" cy="941743"/>
          </a:xfrm>
          <a:prstGeom prst="wedgeRoundRectCallout">
            <a:avLst>
              <a:gd name="adj1" fmla="val 65582"/>
              <a:gd name="adj2" fmla="val 2393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Span of </a:t>
            </a:r>
          </a:p>
          <a:p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6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7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8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9</a:t>
            </a:r>
            <a:r>
              <a:rPr lang="en-US" altLang="zh-TW" sz="2400" dirty="0" smtClean="0"/>
              <a:t>-p</a:t>
            </a:r>
            <a:r>
              <a:rPr lang="en-US" altLang="zh-TW" sz="2400" baseline="-25000" dirty="0" smtClean="0"/>
              <a:t>10</a:t>
            </a:r>
            <a:endParaRPr lang="zh-TW" altLang="en-US" sz="2400" baseline="-25000" dirty="0"/>
          </a:p>
        </p:txBody>
      </p:sp>
      <p:sp>
        <p:nvSpPr>
          <p:cNvPr id="137" name="TextBox 136"/>
          <p:cNvSpPr txBox="1"/>
          <p:nvPr/>
        </p:nvSpPr>
        <p:spPr>
          <a:xfrm>
            <a:off x="1004057" y="2770196"/>
            <a:ext cx="7595767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 smtClean="0"/>
              <a:t>Span of T’ = the </a:t>
            </a:r>
            <a:r>
              <a:rPr lang="en-US" altLang="zh-CN" sz="2400" b="1" dirty="0" smtClean="0"/>
              <a:t>max</a:t>
            </a:r>
            <a:r>
              <a:rPr lang="en-US" altLang="zh-CN" sz="2400" dirty="0" smtClean="0"/>
              <a:t> of its sub-trajectories’ spans</a:t>
            </a:r>
            <a:endParaRPr lang="zh-CN" altLang="en-US" sz="2400" dirty="0"/>
          </a:p>
        </p:txBody>
      </p:sp>
      <p:sp>
        <p:nvSpPr>
          <p:cNvPr id="170" name="TextBox 169"/>
          <p:cNvSpPr txBox="1"/>
          <p:nvPr/>
        </p:nvSpPr>
        <p:spPr>
          <a:xfrm>
            <a:off x="1006662" y="2191553"/>
            <a:ext cx="7593163" cy="47682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b="1" dirty="0" smtClean="0">
                <a:solidFill>
                  <a:srgbClr val="000000"/>
                </a:solidFill>
              </a:rPr>
              <a:t>The “span” of a simplified trajectory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  <p:sp>
        <p:nvSpPr>
          <p:cNvPr id="113" name="Arc 112"/>
          <p:cNvSpPr/>
          <p:nvPr/>
        </p:nvSpPr>
        <p:spPr>
          <a:xfrm>
            <a:off x="6638146" y="6019239"/>
            <a:ext cx="411794" cy="509546"/>
          </a:xfrm>
          <a:prstGeom prst="arc">
            <a:avLst>
              <a:gd name="adj1" fmla="val 21495369"/>
              <a:gd name="adj2" fmla="val 5224206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  <p:grpSp>
        <p:nvGrpSpPr>
          <p:cNvPr id="100" name="Group 99"/>
          <p:cNvGrpSpPr/>
          <p:nvPr/>
        </p:nvGrpSpPr>
        <p:grpSpPr>
          <a:xfrm>
            <a:off x="1770634" y="3838536"/>
            <a:ext cx="1389642" cy="1073333"/>
            <a:chOff x="1770634" y="3838536"/>
            <a:chExt cx="1389642" cy="1073333"/>
          </a:xfrm>
        </p:grpSpPr>
        <p:cxnSp>
          <p:nvCxnSpPr>
            <p:cNvPr id="115" name="Straight Connector 114"/>
            <p:cNvCxnSpPr/>
            <p:nvPr/>
          </p:nvCxnSpPr>
          <p:spPr>
            <a:xfrm>
              <a:off x="1770634" y="4911869"/>
              <a:ext cx="64855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flipV="1">
              <a:off x="2491194" y="3838536"/>
              <a:ext cx="669082" cy="102932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4730723" y="3863163"/>
            <a:ext cx="1018537" cy="1054541"/>
            <a:chOff x="4730723" y="3863163"/>
            <a:chExt cx="1018537" cy="1054541"/>
          </a:xfrm>
        </p:grpSpPr>
        <p:cxnSp>
          <p:nvCxnSpPr>
            <p:cNvPr id="172" name="Straight Connector 171"/>
            <p:cNvCxnSpPr/>
            <p:nvPr/>
          </p:nvCxnSpPr>
          <p:spPr>
            <a:xfrm>
              <a:off x="4730723" y="3863163"/>
              <a:ext cx="334541" cy="658537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5090723" y="4583163"/>
              <a:ext cx="309082" cy="30908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>
              <a:off x="5461268" y="4917704"/>
              <a:ext cx="28799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 174"/>
          <p:cNvGrpSpPr/>
          <p:nvPr/>
        </p:nvGrpSpPr>
        <p:grpSpPr>
          <a:xfrm>
            <a:off x="7594737" y="3838536"/>
            <a:ext cx="1093196" cy="1005750"/>
            <a:chOff x="7594737" y="3838536"/>
            <a:chExt cx="1093196" cy="1005750"/>
          </a:xfrm>
        </p:grpSpPr>
        <p:cxnSp>
          <p:nvCxnSpPr>
            <p:cNvPr id="176" name="Straight Connector 175"/>
            <p:cNvCxnSpPr/>
            <p:nvPr/>
          </p:nvCxnSpPr>
          <p:spPr>
            <a:xfrm flipV="1">
              <a:off x="7594737" y="4556294"/>
              <a:ext cx="0" cy="28799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flipV="1">
              <a:off x="7640038" y="4185018"/>
              <a:ext cx="309082" cy="30908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>
              <a:off x="8001286" y="4168934"/>
              <a:ext cx="64799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 flipV="1">
              <a:off x="8687933" y="3838536"/>
              <a:ext cx="0" cy="287992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9651281" y="5304341"/>
            <a:ext cx="1680874" cy="1407950"/>
            <a:chOff x="9651281" y="5304341"/>
            <a:chExt cx="1680874" cy="1407950"/>
          </a:xfrm>
        </p:grpSpPr>
        <p:grpSp>
          <p:nvGrpSpPr>
            <p:cNvPr id="8" name="Group 7"/>
            <p:cNvGrpSpPr/>
            <p:nvPr/>
          </p:nvGrpSpPr>
          <p:grpSpPr>
            <a:xfrm>
              <a:off x="9651281" y="5304341"/>
              <a:ext cx="1680874" cy="1407950"/>
              <a:chOff x="9651281" y="5368509"/>
              <a:chExt cx="1680874" cy="1407950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9651281" y="5368509"/>
                <a:ext cx="1680874" cy="1407950"/>
                <a:chOff x="6889970" y="3352800"/>
                <a:chExt cx="1680874" cy="1407950"/>
              </a:xfrm>
            </p:grpSpPr>
            <p:cxnSp>
              <p:nvCxnSpPr>
                <p:cNvPr id="122" name="Straight Arrow Connector 121"/>
                <p:cNvCxnSpPr/>
                <p:nvPr/>
              </p:nvCxnSpPr>
              <p:spPr>
                <a:xfrm>
                  <a:off x="7125822" y="4252364"/>
                  <a:ext cx="1332378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Arrow Connector 122"/>
                <p:cNvCxnSpPr/>
                <p:nvPr/>
              </p:nvCxnSpPr>
              <p:spPr>
                <a:xfrm flipV="1">
                  <a:off x="7391400" y="3443836"/>
                  <a:ext cx="0" cy="1051964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4" name="TextBox 22"/>
                    <p:cNvSpPr txBox="1"/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i="1" smtClean="0">
                                <a:latin typeface="Cambria Math"/>
                              </a:rPr>
                              <m:t>0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4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blipFill rotWithShape="0"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5" name="TextBox 23"/>
                    <p:cNvSpPr txBox="1"/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5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11"/>
                      <a:stretch>
                        <a:fillRect b="-12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6" name="TextBox 24"/>
                    <p:cNvSpPr txBox="1"/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6" name="TextBox 2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blipFill rotWithShape="0">
                      <a:blip r:embed="rId1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7" name="TextBox 25"/>
                    <p:cNvSpPr txBox="1"/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7" name="TextBox 2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9"/>
                      <a:stretch>
                        <a:fillRect b="-980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32" name="Straight Connector 131"/>
              <p:cNvCxnSpPr/>
              <p:nvPr/>
            </p:nvCxnSpPr>
            <p:spPr>
              <a:xfrm>
                <a:off x="10135429" y="6260111"/>
                <a:ext cx="550682" cy="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flipV="1">
                <a:off x="10171950" y="5720522"/>
                <a:ext cx="0" cy="51928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flipV="1">
                <a:off x="10164997" y="5831812"/>
                <a:ext cx="433252" cy="43325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0" name="Straight Connector 179"/>
            <p:cNvCxnSpPr/>
            <p:nvPr/>
          </p:nvCxnSpPr>
          <p:spPr>
            <a:xfrm flipV="1">
              <a:off x="10170303" y="5889031"/>
              <a:ext cx="0" cy="350770"/>
            </a:xfrm>
            <a:prstGeom prst="line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Arc 127"/>
          <p:cNvSpPr/>
          <p:nvPr/>
        </p:nvSpPr>
        <p:spPr>
          <a:xfrm>
            <a:off x="10018320" y="5889031"/>
            <a:ext cx="411794" cy="509546"/>
          </a:xfrm>
          <a:prstGeom prst="arc">
            <a:avLst>
              <a:gd name="adj1" fmla="val 15564264"/>
              <a:gd name="adj2" fmla="val 1265013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713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19" grpId="0" animBg="1"/>
      <p:bldP spid="120" grpId="0" animBg="1"/>
      <p:bldP spid="136" grpId="0" animBg="1"/>
      <p:bldP spid="137" grpId="0" animBg="1"/>
      <p:bldP spid="113" grpId="0" animBg="1"/>
      <p:bldP spid="12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Span-Search: The Main Idea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35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0831" y="2169662"/>
            <a:ext cx="6844022" cy="12003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b="1" dirty="0" smtClean="0">
                <a:solidFill>
                  <a:srgbClr val="000000"/>
                </a:solidFill>
              </a:rPr>
              <a:t>A Property: </a:t>
            </a:r>
            <a:r>
              <a:rPr lang="en-US" altLang="zh-CN" sz="2400" dirty="0" smtClean="0">
                <a:solidFill>
                  <a:srgbClr val="000000"/>
                </a:solidFill>
              </a:rPr>
              <a:t>A </a:t>
            </a:r>
            <a:r>
              <a:rPr lang="en-US" altLang="zh-CN" sz="2400" dirty="0">
                <a:solidFill>
                  <a:srgbClr val="000000"/>
                </a:solidFill>
              </a:rPr>
              <a:t>simplified trajectory has its </a:t>
            </a:r>
            <a:r>
              <a:rPr lang="en-US" altLang="zh-CN" sz="2400" b="1" dirty="0" smtClean="0">
                <a:solidFill>
                  <a:srgbClr val="000000"/>
                </a:solidFill>
              </a:rPr>
              <a:t>error</a:t>
            </a:r>
            <a:r>
              <a:rPr lang="en-US" altLang="zh-CN" sz="2400" dirty="0" smtClean="0">
                <a:solidFill>
                  <a:srgbClr val="000000"/>
                </a:solidFill>
              </a:rPr>
              <a:t> </a:t>
            </a:r>
          </a:p>
          <a:p>
            <a:pPr marL="800100" lvl="1" indent="-342900">
              <a:buFontTx/>
              <a:buChar char="-"/>
            </a:pPr>
            <a:r>
              <a:rPr lang="en-US" altLang="zh-CN" sz="2400" dirty="0" smtClean="0">
                <a:solidFill>
                  <a:srgbClr val="000000"/>
                </a:solidFill>
              </a:rPr>
              <a:t>at most </a:t>
            </a:r>
            <a:r>
              <a:rPr lang="en-US" altLang="zh-CN" sz="2400" dirty="0">
                <a:solidFill>
                  <a:srgbClr val="000000"/>
                </a:solidFill>
              </a:rPr>
              <a:t>its </a:t>
            </a:r>
            <a:r>
              <a:rPr lang="en-US" altLang="zh-CN" sz="2400" b="1" dirty="0" smtClean="0">
                <a:solidFill>
                  <a:srgbClr val="000000"/>
                </a:solidFill>
              </a:rPr>
              <a:t>span</a:t>
            </a:r>
            <a:r>
              <a:rPr lang="en-US" altLang="zh-CN" sz="2400" dirty="0" smtClean="0">
                <a:solidFill>
                  <a:srgbClr val="000000"/>
                </a:solidFill>
              </a:rPr>
              <a:t> and</a:t>
            </a:r>
          </a:p>
          <a:p>
            <a:pPr marL="800100" lvl="1" indent="-342900">
              <a:buFontTx/>
              <a:buChar char="-"/>
            </a:pPr>
            <a:r>
              <a:rPr lang="en-US" altLang="zh-CN" sz="2400" dirty="0">
                <a:solidFill>
                  <a:srgbClr val="000000"/>
                </a:solidFill>
              </a:rPr>
              <a:t>at least </a:t>
            </a:r>
            <a:r>
              <a:rPr lang="en-US" altLang="zh-CN" sz="2400" b="1" dirty="0">
                <a:solidFill>
                  <a:srgbClr val="000000"/>
                </a:solidFill>
              </a:rPr>
              <a:t>half</a:t>
            </a:r>
            <a:r>
              <a:rPr lang="en-US" altLang="zh-CN" sz="2400" dirty="0">
                <a:solidFill>
                  <a:srgbClr val="000000"/>
                </a:solidFill>
              </a:rPr>
              <a:t> its </a:t>
            </a:r>
            <a:r>
              <a:rPr lang="en-US" altLang="zh-CN" sz="2400" b="1" dirty="0" smtClean="0">
                <a:solidFill>
                  <a:srgbClr val="000000"/>
                </a:solidFill>
              </a:rPr>
              <a:t>span</a:t>
            </a:r>
            <a:endParaRPr lang="en-US" altLang="zh-CN" sz="2400" b="1" dirty="0">
              <a:solidFill>
                <a:srgbClr val="000000"/>
              </a:solidFill>
            </a:endParaRPr>
          </a:p>
        </p:txBody>
      </p:sp>
      <p:grpSp>
        <p:nvGrpSpPr>
          <p:cNvPr id="95" name="Group 94"/>
          <p:cNvGrpSpPr/>
          <p:nvPr/>
        </p:nvGrpSpPr>
        <p:grpSpPr>
          <a:xfrm>
            <a:off x="666649" y="3519910"/>
            <a:ext cx="10682333" cy="1414775"/>
            <a:chOff x="666649" y="3519910"/>
            <a:chExt cx="10682333" cy="1414775"/>
          </a:xfrm>
        </p:grpSpPr>
        <p:grpSp>
          <p:nvGrpSpPr>
            <p:cNvPr id="13" name="Group 12"/>
            <p:cNvGrpSpPr/>
            <p:nvPr/>
          </p:nvGrpSpPr>
          <p:grpSpPr>
            <a:xfrm>
              <a:off x="2478866" y="3519910"/>
              <a:ext cx="1680874" cy="1407950"/>
              <a:chOff x="2491457" y="5373325"/>
              <a:chExt cx="1680874" cy="1407950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2491457" y="5373325"/>
                <a:ext cx="1680874" cy="1407950"/>
                <a:chOff x="6889970" y="3352800"/>
                <a:chExt cx="1680874" cy="1407950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7125822" y="4252364"/>
                  <a:ext cx="1332378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Arrow Connector 18"/>
                <p:cNvCxnSpPr/>
                <p:nvPr/>
              </p:nvCxnSpPr>
              <p:spPr>
                <a:xfrm flipV="1">
                  <a:off x="7391400" y="3443836"/>
                  <a:ext cx="0" cy="1051964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TextBox 22"/>
                    <p:cNvSpPr txBox="1"/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i="1" smtClean="0">
                                <a:latin typeface="Cambria Math"/>
                              </a:rPr>
                              <m:t>0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94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blipFill rotWithShape="0"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" name="TextBox 23"/>
                    <p:cNvSpPr txBox="1"/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95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 b="-980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TextBox 24"/>
                    <p:cNvSpPr txBox="1"/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96" name="TextBox 2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TextBox 25"/>
                    <p:cNvSpPr txBox="1"/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97" name="TextBox 2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 b="-12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15" name="Straight Connector 14"/>
              <p:cNvCxnSpPr/>
              <p:nvPr/>
            </p:nvCxnSpPr>
            <p:spPr>
              <a:xfrm>
                <a:off x="2976270" y="6269250"/>
                <a:ext cx="648552" cy="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V="1">
                <a:off x="3003425" y="5721165"/>
                <a:ext cx="337125" cy="518637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V="1">
                <a:off x="2992887" y="5755016"/>
                <a:ext cx="671911" cy="497691"/>
              </a:xfrm>
              <a:prstGeom prst="line">
                <a:avLst/>
              </a:prstGeom>
              <a:ln w="38100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Arc 23"/>
            <p:cNvSpPr/>
            <p:nvPr/>
          </p:nvSpPr>
          <p:spPr>
            <a:xfrm>
              <a:off x="3032685" y="4156739"/>
              <a:ext cx="411794" cy="509546"/>
            </a:xfrm>
            <a:prstGeom prst="arc">
              <a:avLst>
                <a:gd name="adj1" fmla="val 17438361"/>
                <a:gd name="adj2" fmla="val 302526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0000"/>
                </a:solidFill>
              </a:endParaRPr>
            </a:p>
          </p:txBody>
        </p:sp>
        <p:sp>
          <p:nvSpPr>
            <p:cNvPr id="25" name="Arc 24"/>
            <p:cNvSpPr/>
            <p:nvPr/>
          </p:nvSpPr>
          <p:spPr>
            <a:xfrm>
              <a:off x="6669999" y="4196713"/>
              <a:ext cx="411794" cy="509546"/>
            </a:xfrm>
            <a:prstGeom prst="arc">
              <a:avLst>
                <a:gd name="adj1" fmla="val 20428399"/>
                <a:gd name="adj2" fmla="val 3112546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0000"/>
                </a:solidFill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6265832" y="3526694"/>
              <a:ext cx="1680874" cy="1407950"/>
              <a:chOff x="5977307" y="5413388"/>
              <a:chExt cx="1680874" cy="1407950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5977307" y="5413388"/>
                <a:ext cx="1680874" cy="1407950"/>
                <a:chOff x="6889970" y="3352800"/>
                <a:chExt cx="1680874" cy="1407950"/>
              </a:xfrm>
            </p:grpSpPr>
            <p:cxnSp>
              <p:nvCxnSpPr>
                <p:cNvPr id="32" name="Straight Arrow Connector 31"/>
                <p:cNvCxnSpPr/>
                <p:nvPr/>
              </p:nvCxnSpPr>
              <p:spPr>
                <a:xfrm>
                  <a:off x="7125822" y="4252364"/>
                  <a:ext cx="1332378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 flipV="1">
                  <a:off x="7391400" y="3443836"/>
                  <a:ext cx="0" cy="1051964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4" name="TextBox 22"/>
                    <p:cNvSpPr txBox="1"/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i="1" smtClean="0">
                                <a:latin typeface="Cambria Math"/>
                              </a:rPr>
                              <m:t>0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06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blipFill rotWithShape="0"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5" name="TextBox 23"/>
                    <p:cNvSpPr txBox="1"/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07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 b="-980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6" name="TextBox 24"/>
                    <p:cNvSpPr txBox="1"/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08" name="TextBox 2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blipFill rotWithShape="0"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7" name="TextBox 25"/>
                    <p:cNvSpPr txBox="1"/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09" name="TextBox 2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9"/>
                      <a:stretch>
                        <a:fillRect b="-980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28" name="Straight Connector 27"/>
              <p:cNvCxnSpPr/>
              <p:nvPr/>
            </p:nvCxnSpPr>
            <p:spPr>
              <a:xfrm>
                <a:off x="6479635" y="6311855"/>
                <a:ext cx="466229" cy="466229"/>
              </a:xfrm>
              <a:prstGeom prst="line">
                <a:avLst/>
              </a:prstGeom>
              <a:ln w="38100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6489815" y="6338180"/>
                <a:ext cx="223474" cy="439904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6454339" y="6292633"/>
                <a:ext cx="309082" cy="30908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6461455" y="6304990"/>
                <a:ext cx="417893" cy="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AutoShape 31"/>
            <p:cNvSpPr>
              <a:spLocks noChangeArrowheads="1"/>
            </p:cNvSpPr>
            <p:nvPr/>
          </p:nvSpPr>
          <p:spPr bwMode="auto">
            <a:xfrm>
              <a:off x="666649" y="3522679"/>
              <a:ext cx="2199489" cy="842533"/>
            </a:xfrm>
            <a:prstGeom prst="wedgeRoundRectCallout">
              <a:avLst>
                <a:gd name="adj1" fmla="val 74728"/>
                <a:gd name="adj2" fmla="val 39629"/>
                <a:gd name="adj3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en-US" altLang="zh-TW" sz="2400" b="1" dirty="0" smtClean="0"/>
                <a:t>Error</a:t>
              </a:r>
              <a:r>
                <a:rPr lang="en-US" altLang="zh-TW" sz="2400" dirty="0" smtClean="0"/>
                <a:t> of segment p</a:t>
              </a:r>
              <a:r>
                <a:rPr lang="en-US" altLang="zh-TW" sz="2400" baseline="-25000" dirty="0" smtClean="0"/>
                <a:t>1</a:t>
              </a:r>
              <a:r>
                <a:rPr lang="en-US" altLang="zh-TW" sz="2400" dirty="0" smtClean="0"/>
                <a:t>-p</a:t>
              </a:r>
              <a:r>
                <a:rPr lang="en-US" altLang="zh-TW" sz="2400" baseline="-25000" dirty="0" smtClean="0"/>
                <a:t>3</a:t>
              </a:r>
              <a:endParaRPr lang="zh-TW" altLang="en-US" sz="2400" baseline="-25000" dirty="0"/>
            </a:p>
          </p:txBody>
        </p:sp>
        <p:sp>
          <p:nvSpPr>
            <p:cNvPr id="39" name="AutoShape 31"/>
            <p:cNvSpPr>
              <a:spLocks noChangeArrowheads="1"/>
            </p:cNvSpPr>
            <p:nvPr/>
          </p:nvSpPr>
          <p:spPr bwMode="auto">
            <a:xfrm>
              <a:off x="4395547" y="3547949"/>
              <a:ext cx="2264833" cy="800546"/>
            </a:xfrm>
            <a:prstGeom prst="wedgeRoundRectCallout">
              <a:avLst>
                <a:gd name="adj1" fmla="val 64664"/>
                <a:gd name="adj2" fmla="val 68944"/>
                <a:gd name="adj3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en-US" altLang="zh-TW" sz="2400" b="1" dirty="0" smtClean="0"/>
                <a:t>Error</a:t>
              </a:r>
              <a:r>
                <a:rPr lang="en-US" altLang="zh-TW" sz="2400" dirty="0" smtClean="0"/>
                <a:t> of segment p</a:t>
              </a:r>
              <a:r>
                <a:rPr lang="en-US" altLang="zh-TW" sz="2400" baseline="-25000" dirty="0" smtClean="0"/>
                <a:t>3</a:t>
              </a:r>
              <a:r>
                <a:rPr lang="en-US" altLang="zh-TW" sz="2400" dirty="0" smtClean="0"/>
                <a:t>-p</a:t>
              </a:r>
              <a:r>
                <a:rPr lang="en-US" altLang="zh-TW" sz="2400" baseline="-25000" dirty="0" smtClean="0"/>
                <a:t>6</a:t>
              </a:r>
              <a:endParaRPr lang="zh-TW" altLang="en-US" sz="2400" baseline="-25000" dirty="0"/>
            </a:p>
          </p:txBody>
        </p:sp>
        <p:sp>
          <p:nvSpPr>
            <p:cNvPr id="40" name="Arc 39"/>
            <p:cNvSpPr/>
            <p:nvPr/>
          </p:nvSpPr>
          <p:spPr>
            <a:xfrm>
              <a:off x="10035147" y="4111425"/>
              <a:ext cx="411794" cy="509546"/>
            </a:xfrm>
            <a:prstGeom prst="arc">
              <a:avLst>
                <a:gd name="adj1" fmla="val 15564264"/>
                <a:gd name="adj2" fmla="val 18835056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0000"/>
                </a:solidFill>
              </a:endParaRP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9668108" y="3526735"/>
              <a:ext cx="1680874" cy="1407950"/>
              <a:chOff x="9651281" y="5368509"/>
              <a:chExt cx="1680874" cy="1407950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9651281" y="5368509"/>
                <a:ext cx="1680874" cy="1407950"/>
                <a:chOff x="6889970" y="3352800"/>
                <a:chExt cx="1680874" cy="1407950"/>
              </a:xfrm>
            </p:grpSpPr>
            <p:cxnSp>
              <p:nvCxnSpPr>
                <p:cNvPr id="47" name="Straight Arrow Connector 46"/>
                <p:cNvCxnSpPr/>
                <p:nvPr/>
              </p:nvCxnSpPr>
              <p:spPr>
                <a:xfrm>
                  <a:off x="7125822" y="4252364"/>
                  <a:ext cx="1332378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Arrow Connector 47"/>
                <p:cNvCxnSpPr/>
                <p:nvPr/>
              </p:nvCxnSpPr>
              <p:spPr>
                <a:xfrm flipV="1">
                  <a:off x="7391400" y="3443836"/>
                  <a:ext cx="0" cy="1051964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9" name="TextBox 22"/>
                    <p:cNvSpPr txBox="1"/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i="1" smtClean="0">
                                <a:latin typeface="Cambria Math"/>
                              </a:rPr>
                              <m:t>0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4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blipFill rotWithShape="0"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0" name="TextBox 23"/>
                    <p:cNvSpPr txBox="1"/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5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11"/>
                      <a:stretch>
                        <a:fillRect b="-12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TextBox 24"/>
                    <p:cNvSpPr txBox="1"/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6" name="TextBox 2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blipFill rotWithShape="0">
                      <a:blip r:embed="rId1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2" name="TextBox 25"/>
                    <p:cNvSpPr txBox="1"/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7" name="TextBox 2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9"/>
                      <a:stretch>
                        <a:fillRect b="-980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43" name="Straight Connector 42"/>
              <p:cNvCxnSpPr/>
              <p:nvPr/>
            </p:nvCxnSpPr>
            <p:spPr>
              <a:xfrm>
                <a:off x="10135429" y="6260111"/>
                <a:ext cx="417893" cy="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V="1">
                <a:off x="10171950" y="5844746"/>
                <a:ext cx="0" cy="395056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V="1">
                <a:off x="10181189" y="5597942"/>
                <a:ext cx="651833" cy="651833"/>
              </a:xfrm>
              <a:prstGeom prst="line">
                <a:avLst/>
              </a:prstGeom>
              <a:ln w="38100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V="1">
                <a:off x="10164997" y="5955982"/>
                <a:ext cx="309082" cy="30908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AutoShape 31"/>
            <p:cNvSpPr>
              <a:spLocks noChangeArrowheads="1"/>
            </p:cNvSpPr>
            <p:nvPr/>
          </p:nvSpPr>
          <p:spPr bwMode="auto">
            <a:xfrm>
              <a:off x="7653306" y="3602561"/>
              <a:ext cx="2353357" cy="834856"/>
            </a:xfrm>
            <a:prstGeom prst="wedgeRoundRectCallout">
              <a:avLst>
                <a:gd name="adj1" fmla="val 63777"/>
                <a:gd name="adj2" fmla="val 19802"/>
                <a:gd name="adj3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en-US" altLang="zh-TW" sz="2400" b="1" dirty="0" smtClean="0"/>
                <a:t>Error</a:t>
              </a:r>
              <a:r>
                <a:rPr lang="en-US" altLang="zh-TW" sz="2400" dirty="0" smtClean="0"/>
                <a:t> of segment p</a:t>
              </a:r>
              <a:r>
                <a:rPr lang="en-US" altLang="zh-TW" sz="2400" baseline="-25000" dirty="0" smtClean="0"/>
                <a:t>6</a:t>
              </a:r>
              <a:r>
                <a:rPr lang="en-US" altLang="zh-TW" sz="2400" dirty="0" smtClean="0"/>
                <a:t>-p</a:t>
              </a:r>
              <a:r>
                <a:rPr lang="en-US" altLang="zh-TW" sz="2400" baseline="-25000" dirty="0" smtClean="0"/>
                <a:t>10</a:t>
              </a:r>
              <a:endParaRPr lang="zh-TW" altLang="en-US" sz="2400" baseline="-250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85316" y="5265172"/>
            <a:ext cx="10646839" cy="1491998"/>
            <a:chOff x="685316" y="5265172"/>
            <a:chExt cx="10646839" cy="1491998"/>
          </a:xfrm>
        </p:grpSpPr>
        <p:grpSp>
          <p:nvGrpSpPr>
            <p:cNvPr id="54" name="Group 53"/>
            <p:cNvGrpSpPr/>
            <p:nvPr/>
          </p:nvGrpSpPr>
          <p:grpSpPr>
            <a:xfrm>
              <a:off x="2491457" y="5309157"/>
              <a:ext cx="1680874" cy="1407950"/>
              <a:chOff x="2491457" y="5373325"/>
              <a:chExt cx="1680874" cy="1407950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2491457" y="5373325"/>
                <a:ext cx="1680874" cy="1407950"/>
                <a:chOff x="6889970" y="3352800"/>
                <a:chExt cx="1680874" cy="1407950"/>
              </a:xfrm>
            </p:grpSpPr>
            <p:cxnSp>
              <p:nvCxnSpPr>
                <p:cNvPr id="58" name="Straight Arrow Connector 57"/>
                <p:cNvCxnSpPr/>
                <p:nvPr/>
              </p:nvCxnSpPr>
              <p:spPr>
                <a:xfrm>
                  <a:off x="7125822" y="4252364"/>
                  <a:ext cx="1332378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Arrow Connector 58"/>
                <p:cNvCxnSpPr/>
                <p:nvPr/>
              </p:nvCxnSpPr>
              <p:spPr>
                <a:xfrm flipV="1">
                  <a:off x="7391400" y="3443836"/>
                  <a:ext cx="0" cy="1051964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0" name="TextBox 22"/>
                    <p:cNvSpPr txBox="1"/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i="1" smtClean="0">
                                <a:latin typeface="Cambria Math"/>
                              </a:rPr>
                              <m:t>0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94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blipFill rotWithShape="0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1" name="TextBox 23"/>
                    <p:cNvSpPr txBox="1"/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95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 b="-980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2" name="TextBox 24"/>
                    <p:cNvSpPr txBox="1"/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96" name="TextBox 2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blipFill rotWithShape="0">
                      <a:blip r:embed="rId1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3" name="TextBox 25"/>
                    <p:cNvSpPr txBox="1"/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97" name="TextBox 2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16"/>
                      <a:stretch>
                        <a:fillRect b="-12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56" name="Straight Connector 55"/>
              <p:cNvCxnSpPr/>
              <p:nvPr/>
            </p:nvCxnSpPr>
            <p:spPr>
              <a:xfrm>
                <a:off x="2976270" y="6269250"/>
                <a:ext cx="648552" cy="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V="1">
                <a:off x="3003425" y="5721165"/>
                <a:ext cx="337125" cy="518637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Arc 63"/>
            <p:cNvSpPr/>
            <p:nvPr/>
          </p:nvSpPr>
          <p:spPr>
            <a:xfrm>
              <a:off x="3092822" y="5799603"/>
              <a:ext cx="411794" cy="509546"/>
            </a:xfrm>
            <a:prstGeom prst="arc">
              <a:avLst>
                <a:gd name="adj1" fmla="val 15958436"/>
                <a:gd name="adj2" fmla="val 2438303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0000"/>
                </a:solidFill>
              </a:endParaRPr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6233979" y="5349220"/>
              <a:ext cx="1680874" cy="1407950"/>
              <a:chOff x="5977307" y="5413388"/>
              <a:chExt cx="1680874" cy="1407950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5977307" y="5413388"/>
                <a:ext cx="1680874" cy="1407950"/>
                <a:chOff x="6889970" y="3352800"/>
                <a:chExt cx="1680874" cy="1407950"/>
              </a:xfrm>
            </p:grpSpPr>
            <p:cxnSp>
              <p:nvCxnSpPr>
                <p:cNvPr id="70" name="Straight Arrow Connector 69"/>
                <p:cNvCxnSpPr/>
                <p:nvPr/>
              </p:nvCxnSpPr>
              <p:spPr>
                <a:xfrm>
                  <a:off x="7125822" y="4252364"/>
                  <a:ext cx="1332378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Arrow Connector 70"/>
                <p:cNvCxnSpPr/>
                <p:nvPr/>
              </p:nvCxnSpPr>
              <p:spPr>
                <a:xfrm flipV="1">
                  <a:off x="7391400" y="3443836"/>
                  <a:ext cx="0" cy="1051964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2" name="TextBox 22"/>
                    <p:cNvSpPr txBox="1"/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i="1" smtClean="0">
                                <a:latin typeface="Cambria Math"/>
                              </a:rPr>
                              <m:t>0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06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blipFill rotWithShape="0">
                      <a:blip r:embed="rId1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3" name="TextBox 23"/>
                    <p:cNvSpPr txBox="1"/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07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14"/>
                      <a:stretch>
                        <a:fillRect b="-980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4" name="TextBox 24"/>
                    <p:cNvSpPr txBox="1"/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08" name="TextBox 2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blipFill rotWithShape="0">
                      <a:blip r:embed="rId1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5" name="TextBox 25"/>
                    <p:cNvSpPr txBox="1"/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09" name="TextBox 2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19"/>
                      <a:stretch>
                        <a:fillRect b="-980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67" name="Straight Connector 66"/>
              <p:cNvCxnSpPr/>
              <p:nvPr/>
            </p:nvCxnSpPr>
            <p:spPr>
              <a:xfrm>
                <a:off x="6489815" y="6338180"/>
                <a:ext cx="223474" cy="439904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6454339" y="6292633"/>
                <a:ext cx="439136" cy="439136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6461455" y="6304990"/>
                <a:ext cx="550682" cy="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6" name="AutoShape 31"/>
            <p:cNvSpPr>
              <a:spLocks noChangeArrowheads="1"/>
            </p:cNvSpPr>
            <p:nvPr/>
          </p:nvSpPr>
          <p:spPr bwMode="auto">
            <a:xfrm>
              <a:off x="685316" y="5333100"/>
              <a:ext cx="2042486" cy="874227"/>
            </a:xfrm>
            <a:prstGeom prst="wedgeRoundRectCallout">
              <a:avLst>
                <a:gd name="adj1" fmla="val 84691"/>
                <a:gd name="adj2" fmla="val 17510"/>
                <a:gd name="adj3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en-US" altLang="zh-TW" sz="2400" b="1" dirty="0" smtClean="0"/>
                <a:t>Span</a:t>
              </a:r>
              <a:r>
                <a:rPr lang="en-US" altLang="zh-TW" sz="2400" dirty="0" smtClean="0"/>
                <a:t> of </a:t>
              </a:r>
            </a:p>
            <a:p>
              <a:r>
                <a:rPr lang="en-US" altLang="zh-TW" sz="2400" dirty="0" smtClean="0"/>
                <a:t>p</a:t>
              </a:r>
              <a:r>
                <a:rPr lang="en-US" altLang="zh-TW" sz="2400" baseline="-25000" dirty="0" smtClean="0"/>
                <a:t>1</a:t>
              </a:r>
              <a:r>
                <a:rPr lang="en-US" altLang="zh-TW" sz="2400" dirty="0" smtClean="0"/>
                <a:t>-p</a:t>
              </a:r>
              <a:r>
                <a:rPr lang="en-US" altLang="zh-TW" sz="2400" baseline="-25000" dirty="0" smtClean="0"/>
                <a:t>2</a:t>
              </a:r>
              <a:r>
                <a:rPr lang="en-US" altLang="zh-TW" sz="2400" dirty="0" smtClean="0"/>
                <a:t>-p</a:t>
              </a:r>
              <a:r>
                <a:rPr lang="en-US" altLang="zh-TW" sz="2400" baseline="-25000" dirty="0" smtClean="0"/>
                <a:t>3</a:t>
              </a:r>
              <a:endParaRPr lang="zh-TW" altLang="en-US" sz="2400" baseline="-25000" dirty="0"/>
            </a:p>
          </p:txBody>
        </p:sp>
        <p:sp>
          <p:nvSpPr>
            <p:cNvPr id="77" name="AutoShape 31"/>
            <p:cNvSpPr>
              <a:spLocks noChangeArrowheads="1"/>
            </p:cNvSpPr>
            <p:nvPr/>
          </p:nvSpPr>
          <p:spPr bwMode="auto">
            <a:xfrm>
              <a:off x="4487473" y="5327546"/>
              <a:ext cx="2015815" cy="926720"/>
            </a:xfrm>
            <a:prstGeom prst="wedgeRoundRectCallout">
              <a:avLst>
                <a:gd name="adj1" fmla="val 76401"/>
                <a:gd name="adj2" fmla="val 56178"/>
                <a:gd name="adj3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en-US" altLang="zh-TW" sz="2400" b="1" dirty="0" smtClean="0"/>
                <a:t>Span</a:t>
              </a:r>
              <a:r>
                <a:rPr lang="en-US" altLang="zh-TW" sz="2400" dirty="0" smtClean="0"/>
                <a:t> of </a:t>
              </a:r>
            </a:p>
            <a:p>
              <a:r>
                <a:rPr lang="en-US" altLang="zh-TW" sz="2400" dirty="0" smtClean="0"/>
                <a:t>p</a:t>
              </a:r>
              <a:r>
                <a:rPr lang="en-US" altLang="zh-TW" sz="2400" baseline="-25000" dirty="0" smtClean="0"/>
                <a:t>3</a:t>
              </a:r>
              <a:r>
                <a:rPr lang="en-US" altLang="zh-TW" sz="2400" dirty="0" smtClean="0"/>
                <a:t>-p</a:t>
              </a:r>
              <a:r>
                <a:rPr lang="en-US" altLang="zh-TW" sz="2400" baseline="-25000" dirty="0" smtClean="0"/>
                <a:t>4</a:t>
              </a:r>
              <a:r>
                <a:rPr lang="en-US" altLang="zh-TW" sz="2400" dirty="0" smtClean="0"/>
                <a:t>-p</a:t>
              </a:r>
              <a:r>
                <a:rPr lang="en-US" altLang="zh-TW" sz="2400" baseline="-25000" dirty="0" smtClean="0"/>
                <a:t>5</a:t>
              </a:r>
              <a:r>
                <a:rPr lang="en-US" altLang="zh-TW" sz="2400" dirty="0" smtClean="0"/>
                <a:t>-p</a:t>
              </a:r>
              <a:r>
                <a:rPr lang="en-US" altLang="zh-TW" sz="2400" baseline="-25000" dirty="0" smtClean="0"/>
                <a:t>6</a:t>
              </a:r>
              <a:endParaRPr lang="zh-TW" altLang="en-US" sz="2400" baseline="-25000" dirty="0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9651281" y="5304341"/>
              <a:ext cx="1680874" cy="1407950"/>
              <a:chOff x="9651281" y="5368509"/>
              <a:chExt cx="1680874" cy="1407950"/>
            </a:xfrm>
          </p:grpSpPr>
          <p:grpSp>
            <p:nvGrpSpPr>
              <p:cNvPr id="79" name="Group 78"/>
              <p:cNvGrpSpPr/>
              <p:nvPr/>
            </p:nvGrpSpPr>
            <p:grpSpPr>
              <a:xfrm>
                <a:off x="9651281" y="5368509"/>
                <a:ext cx="1680874" cy="1407950"/>
                <a:chOff x="6889970" y="3352800"/>
                <a:chExt cx="1680874" cy="1407950"/>
              </a:xfrm>
            </p:grpSpPr>
            <p:cxnSp>
              <p:nvCxnSpPr>
                <p:cNvPr id="83" name="Straight Arrow Connector 82"/>
                <p:cNvCxnSpPr/>
                <p:nvPr/>
              </p:nvCxnSpPr>
              <p:spPr>
                <a:xfrm>
                  <a:off x="7125822" y="4252364"/>
                  <a:ext cx="1332378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Arrow Connector 83"/>
                <p:cNvCxnSpPr/>
                <p:nvPr/>
              </p:nvCxnSpPr>
              <p:spPr>
                <a:xfrm flipV="1">
                  <a:off x="7391400" y="3443836"/>
                  <a:ext cx="0" cy="1051964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5" name="TextBox 22"/>
                    <p:cNvSpPr txBox="1"/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i="1" smtClean="0">
                                <a:latin typeface="Cambria Math"/>
                              </a:rPr>
                              <m:t>0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4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266044" y="4250971"/>
                      <a:ext cx="304800" cy="307777"/>
                    </a:xfrm>
                    <a:prstGeom prst="rect">
                      <a:avLst/>
                    </a:prstGeom>
                    <a:blipFill rotWithShape="0">
                      <a:blip r:embed="rId2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6" name="TextBox 23"/>
                    <p:cNvSpPr txBox="1"/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5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45017" y="3352800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21"/>
                      <a:stretch>
                        <a:fillRect b="-12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7" name="TextBox 24"/>
                    <p:cNvSpPr txBox="1"/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6" name="TextBox 2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89970" y="4096838"/>
                      <a:ext cx="351183" cy="307777"/>
                    </a:xfrm>
                    <a:prstGeom prst="rect">
                      <a:avLst/>
                    </a:prstGeom>
                    <a:blipFill rotWithShape="0">
                      <a:blip r:embed="rId2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8" name="TextBox 25"/>
                    <p:cNvSpPr txBox="1"/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altLang="zh-HK" sz="14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zh-HK" altLang="en-US" sz="1400" i="1" smtClean="0">
                                <a:latin typeface="Cambria Math"/>
                              </a:rPr>
                              <m:t>𝜋</m:t>
                            </m:r>
                            <m:r>
                              <a:rPr lang="en-US" altLang="zh-HK" sz="1400" b="0" i="1" smtClean="0">
                                <a:latin typeface="Cambria Math"/>
                              </a:rPr>
                              <m:t>/2</m:t>
                            </m:r>
                          </m:oMath>
                        </m:oMathPara>
                      </a14:m>
                      <a:endParaRPr lang="zh-HK" altLang="en-US" sz="1400" dirty="0"/>
                    </a:p>
                  </p:txBody>
                </p:sp>
              </mc:Choice>
              <mc:Fallback xmlns="">
                <p:sp>
                  <p:nvSpPr>
                    <p:cNvPr id="127" name="TextBox 2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119276" y="4452973"/>
                      <a:ext cx="579783" cy="307777"/>
                    </a:xfrm>
                    <a:prstGeom prst="rect">
                      <a:avLst/>
                    </a:prstGeom>
                    <a:blipFill rotWithShape="0">
                      <a:blip r:embed="rId19"/>
                      <a:stretch>
                        <a:fillRect b="-980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HK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cxnSp>
            <p:nvCxnSpPr>
              <p:cNvPr id="80" name="Straight Connector 79"/>
              <p:cNvCxnSpPr/>
              <p:nvPr/>
            </p:nvCxnSpPr>
            <p:spPr>
              <a:xfrm>
                <a:off x="10135429" y="6260111"/>
                <a:ext cx="550682" cy="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flipV="1">
                <a:off x="10171950" y="5720522"/>
                <a:ext cx="0" cy="519280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flipV="1">
                <a:off x="10164997" y="5831812"/>
                <a:ext cx="433252" cy="433252"/>
              </a:xfrm>
              <a:prstGeom prst="line">
                <a:avLst/>
              </a:prstGeom>
              <a:ln w="38100"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AutoShape 31"/>
            <p:cNvSpPr>
              <a:spLocks noChangeArrowheads="1"/>
            </p:cNvSpPr>
            <p:nvPr/>
          </p:nvSpPr>
          <p:spPr bwMode="auto">
            <a:xfrm>
              <a:off x="7678727" y="5265172"/>
              <a:ext cx="2291539" cy="941743"/>
            </a:xfrm>
            <a:prstGeom prst="wedgeRoundRectCallout">
              <a:avLst>
                <a:gd name="adj1" fmla="val 65582"/>
                <a:gd name="adj2" fmla="val 23937"/>
                <a:gd name="adj3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en-US" altLang="zh-TW" sz="2400" b="1" dirty="0" smtClean="0"/>
                <a:t>Span</a:t>
              </a:r>
              <a:r>
                <a:rPr lang="en-US" altLang="zh-TW" sz="2400" dirty="0" smtClean="0"/>
                <a:t> of </a:t>
              </a:r>
            </a:p>
            <a:p>
              <a:r>
                <a:rPr lang="en-US" altLang="zh-TW" sz="2400" dirty="0" smtClean="0"/>
                <a:t>p</a:t>
              </a:r>
              <a:r>
                <a:rPr lang="en-US" altLang="zh-TW" sz="2400" baseline="-25000" dirty="0" smtClean="0"/>
                <a:t>6</a:t>
              </a:r>
              <a:r>
                <a:rPr lang="en-US" altLang="zh-TW" sz="2400" dirty="0" smtClean="0"/>
                <a:t>-p</a:t>
              </a:r>
              <a:r>
                <a:rPr lang="en-US" altLang="zh-TW" sz="2400" baseline="-25000" dirty="0" smtClean="0"/>
                <a:t>7</a:t>
              </a:r>
              <a:r>
                <a:rPr lang="en-US" altLang="zh-TW" sz="2400" dirty="0" smtClean="0"/>
                <a:t>-p</a:t>
              </a:r>
              <a:r>
                <a:rPr lang="en-US" altLang="zh-TW" sz="2400" baseline="-25000" dirty="0" smtClean="0"/>
                <a:t>8</a:t>
              </a:r>
              <a:r>
                <a:rPr lang="en-US" altLang="zh-TW" sz="2400" dirty="0" smtClean="0"/>
                <a:t>-p</a:t>
              </a:r>
              <a:r>
                <a:rPr lang="en-US" altLang="zh-TW" sz="2400" baseline="-25000" dirty="0" smtClean="0"/>
                <a:t>9</a:t>
              </a:r>
              <a:r>
                <a:rPr lang="en-US" altLang="zh-TW" sz="2400" dirty="0" smtClean="0"/>
                <a:t>-p</a:t>
              </a:r>
              <a:r>
                <a:rPr lang="en-US" altLang="zh-TW" sz="2400" baseline="-25000" dirty="0" smtClean="0"/>
                <a:t>10</a:t>
              </a:r>
              <a:endParaRPr lang="zh-TW" altLang="en-US" sz="2400" baseline="-25000" dirty="0"/>
            </a:p>
          </p:txBody>
        </p:sp>
        <p:sp>
          <p:nvSpPr>
            <p:cNvPr id="90" name="Arc 89"/>
            <p:cNvSpPr/>
            <p:nvPr/>
          </p:nvSpPr>
          <p:spPr>
            <a:xfrm>
              <a:off x="10018320" y="5889031"/>
              <a:ext cx="411794" cy="509546"/>
            </a:xfrm>
            <a:prstGeom prst="arc">
              <a:avLst>
                <a:gd name="adj1" fmla="val 15564264"/>
                <a:gd name="adj2" fmla="val 1265013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0000"/>
                </a:solidFill>
              </a:endParaRPr>
            </a:p>
          </p:txBody>
        </p:sp>
        <p:sp>
          <p:nvSpPr>
            <p:cNvPr id="91" name="Arc 90"/>
            <p:cNvSpPr/>
            <p:nvPr/>
          </p:nvSpPr>
          <p:spPr>
            <a:xfrm>
              <a:off x="6638146" y="6019239"/>
              <a:ext cx="411794" cy="509546"/>
            </a:xfrm>
            <a:prstGeom prst="arc">
              <a:avLst>
                <a:gd name="adj1" fmla="val 21495369"/>
                <a:gd name="adj2" fmla="val 5224206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0000"/>
                </a:solidFill>
              </a:endParaRPr>
            </a:p>
          </p:txBody>
        </p:sp>
      </p:grpSp>
      <p:cxnSp>
        <p:nvCxnSpPr>
          <p:cNvPr id="93" name="Straight Connector 92"/>
          <p:cNvCxnSpPr/>
          <p:nvPr/>
        </p:nvCxnSpPr>
        <p:spPr>
          <a:xfrm>
            <a:off x="845622" y="5060158"/>
            <a:ext cx="10390716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5063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Span-Search: The Main Idea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36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11" name="Parallelogram 10"/>
          <p:cNvSpPr/>
          <p:nvPr/>
        </p:nvSpPr>
        <p:spPr>
          <a:xfrm>
            <a:off x="6092296" y="4262281"/>
            <a:ext cx="4695517" cy="830997"/>
          </a:xfrm>
          <a:prstGeom prst="parallelogram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2400" dirty="0" smtClean="0">
                <a:solidFill>
                  <a:srgbClr val="000000"/>
                </a:solidFill>
              </a:rPr>
              <a:t>The feasible simplification with </a:t>
            </a:r>
            <a:r>
              <a:rPr lang="en-US" altLang="zh-CN" sz="2400" dirty="0" smtClean="0">
                <a:solidFill>
                  <a:srgbClr val="000000"/>
                </a:solidFill>
              </a:rPr>
              <a:t>the </a:t>
            </a:r>
            <a:r>
              <a:rPr lang="en-US" altLang="zh-HK" sz="2400" b="1" dirty="0" smtClean="0">
                <a:solidFill>
                  <a:srgbClr val="000000"/>
                </a:solidFill>
              </a:rPr>
              <a:t>smallest span</a:t>
            </a:r>
            <a:endParaRPr lang="zh-HK" altLang="en-US" sz="2400" b="1" dirty="0">
              <a:solidFill>
                <a:srgbClr val="000000"/>
              </a:solidFill>
            </a:endParaRPr>
          </a:p>
        </p:txBody>
      </p:sp>
      <p:sp>
        <p:nvSpPr>
          <p:cNvPr id="17" name="Parallelogram 16"/>
          <p:cNvSpPr/>
          <p:nvPr/>
        </p:nvSpPr>
        <p:spPr>
          <a:xfrm>
            <a:off x="707638" y="4257677"/>
            <a:ext cx="4634176" cy="830997"/>
          </a:xfrm>
          <a:prstGeom prst="parallelogram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2400" dirty="0" smtClean="0">
                <a:solidFill>
                  <a:srgbClr val="000000"/>
                </a:solidFill>
              </a:rPr>
              <a:t>The feasible simplification with </a:t>
            </a:r>
            <a:r>
              <a:rPr lang="en-US" altLang="zh-CN" sz="2400" dirty="0" smtClean="0">
                <a:solidFill>
                  <a:srgbClr val="000000"/>
                </a:solidFill>
              </a:rPr>
              <a:t>the </a:t>
            </a:r>
            <a:r>
              <a:rPr lang="en-US" altLang="zh-HK" sz="2400" b="1" dirty="0" smtClean="0">
                <a:solidFill>
                  <a:srgbClr val="000000"/>
                </a:solidFill>
              </a:rPr>
              <a:t>smallest error</a:t>
            </a:r>
            <a:endParaRPr lang="zh-HK" altLang="en-US" sz="2400" b="1" dirty="0">
              <a:solidFill>
                <a:srgbClr val="000000"/>
              </a:solidFill>
            </a:endParaRPr>
          </a:p>
        </p:txBody>
      </p:sp>
      <p:sp>
        <p:nvSpPr>
          <p:cNvPr id="22" name="Parallelogram 21"/>
          <p:cNvSpPr/>
          <p:nvPr/>
        </p:nvSpPr>
        <p:spPr>
          <a:xfrm>
            <a:off x="4410798" y="2839669"/>
            <a:ext cx="2336800" cy="830997"/>
          </a:xfrm>
          <a:prstGeom prst="parallelogram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K" sz="2400" dirty="0" smtClean="0">
                <a:solidFill>
                  <a:srgbClr val="000000"/>
                </a:solidFill>
              </a:rPr>
              <a:t>A trajectory</a:t>
            </a:r>
            <a:endParaRPr lang="zh-HK" altLang="en-US" sz="2400" dirty="0">
              <a:solidFill>
                <a:srgbClr val="000000"/>
              </a:solidFill>
            </a:endParaRPr>
          </a:p>
        </p:txBody>
      </p:sp>
      <p:cxnSp>
        <p:nvCxnSpPr>
          <p:cNvPr id="23" name="Elbow Connector 22"/>
          <p:cNvCxnSpPr>
            <a:stCxn id="22" idx="3"/>
            <a:endCxn id="17" idx="1"/>
          </p:cNvCxnSpPr>
          <p:nvPr/>
        </p:nvCxnSpPr>
        <p:spPr>
          <a:xfrm rot="5400000">
            <a:off x="4008457" y="2790810"/>
            <a:ext cx="587011" cy="2346722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22" idx="4"/>
            <a:endCxn id="11" idx="0"/>
          </p:cNvCxnSpPr>
          <p:nvPr/>
        </p:nvCxnSpPr>
        <p:spPr>
          <a:xfrm rot="16200000" flipH="1">
            <a:off x="6713819" y="2536044"/>
            <a:ext cx="591615" cy="2860857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135870" y="5827693"/>
                <a:ext cx="3235582" cy="461665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zh-HK"/>
                </a:defPPr>
              </a:lstStyle>
              <a:p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Error_1</a:t>
                </a:r>
                <a:r>
                  <a:rPr lang="en-US" altLang="zh-CN" sz="24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altLang="zh-CN" sz="2400" dirty="0" smtClean="0">
                    <a:solidFill>
                      <a:srgbClr val="000000"/>
                    </a:solidFill>
                  </a:rPr>
                  <a:t> ½ Span_1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870" y="5827693"/>
                <a:ext cx="3235582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2627" t="-10256" r="-563" b="-25641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 Box 27"/>
          <p:cNvSpPr txBox="1">
            <a:spLocks noChangeArrowheads="1"/>
          </p:cNvSpPr>
          <p:nvPr/>
        </p:nvSpPr>
        <p:spPr bwMode="auto">
          <a:xfrm>
            <a:off x="6375238" y="3692106"/>
            <a:ext cx="2302201" cy="46166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 algn="ctr" fontAlgn="base">
              <a:spcBef>
                <a:spcPct val="0"/>
              </a:spcBef>
              <a:spcAft>
                <a:spcPct val="0"/>
              </a:spcAft>
              <a:defRPr kumimoji="1" b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smtClean="0">
                <a:solidFill>
                  <a:srgbClr val="000000"/>
                </a:solidFill>
              </a:rPr>
              <a:t>Span-Search</a:t>
            </a:r>
            <a:endParaRPr lang="en-US" altLang="zh-TW" sz="2400" dirty="0">
              <a:solidFill>
                <a:srgbClr val="000000"/>
              </a:solidFill>
            </a:endParaRPr>
          </a:p>
        </p:txBody>
      </p:sp>
      <p:sp>
        <p:nvSpPr>
          <p:cNvPr id="53" name="Text Box 27"/>
          <p:cNvSpPr txBox="1">
            <a:spLocks noChangeArrowheads="1"/>
          </p:cNvSpPr>
          <p:nvPr/>
        </p:nvSpPr>
        <p:spPr bwMode="auto">
          <a:xfrm>
            <a:off x="2584859" y="3532983"/>
            <a:ext cx="755420" cy="46166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DP</a:t>
            </a:r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51" name="Text Box 27"/>
          <p:cNvSpPr txBox="1">
            <a:spLocks noChangeArrowheads="1"/>
          </p:cNvSpPr>
          <p:nvPr/>
        </p:nvSpPr>
        <p:spPr bwMode="auto">
          <a:xfrm>
            <a:off x="3168855" y="3709846"/>
            <a:ext cx="2213357" cy="46166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>
              <a:defRPr kumimoji="1"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 dirty="0" smtClean="0">
                <a:solidFill>
                  <a:srgbClr val="000000"/>
                </a:solidFill>
              </a:rPr>
              <a:t>Error-Search</a:t>
            </a:r>
            <a:endParaRPr lang="en-US" altLang="zh-TW" sz="2400" b="1" dirty="0">
              <a:solidFill>
                <a:srgbClr val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92216" y="131760"/>
            <a:ext cx="4740529" cy="224676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000" dirty="0" smtClean="0">
                <a:solidFill>
                  <a:srgbClr val="333399"/>
                </a:solidFill>
              </a:rPr>
              <a:t>Problem (Min-Error):</a:t>
            </a:r>
          </a:p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Given: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A trajectory T;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smtClean="0">
                <a:solidFill>
                  <a:srgbClr val="000000"/>
                </a:solidFill>
              </a:rPr>
              <a:t>A </a:t>
            </a:r>
            <a:r>
              <a:rPr lang="en-US" altLang="zh-CN" sz="2000" dirty="0" smtClean="0">
                <a:solidFill>
                  <a:srgbClr val="000000"/>
                </a:solidFill>
              </a:rPr>
              <a:t>budget W;</a:t>
            </a:r>
          </a:p>
          <a:p>
            <a:pPr lvl="1"/>
            <a:r>
              <a:rPr lang="en-US" altLang="zh-CN" sz="2000" b="1" dirty="0" smtClean="0">
                <a:solidFill>
                  <a:srgbClr val="000000"/>
                </a:solidFill>
              </a:rPr>
              <a:t>Goal</a:t>
            </a:r>
            <a:r>
              <a:rPr lang="en-US" altLang="zh-CN" sz="2000" dirty="0" smtClean="0">
                <a:solidFill>
                  <a:srgbClr val="000000"/>
                </a:solidFill>
              </a:rPr>
              <a:t>: A simplified trajectory T’ </a:t>
            </a:r>
            <a:r>
              <a:rPr lang="en-US" altLang="zh-CN" sz="2000" dirty="0" err="1" smtClean="0">
                <a:solidFill>
                  <a:srgbClr val="000000"/>
                </a:solidFill>
              </a:rPr>
              <a:t>s.t.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T’ has 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at most</a:t>
            </a:r>
            <a:r>
              <a:rPr lang="en-US" altLang="zh-CN" sz="2000" dirty="0" smtClean="0">
                <a:solidFill>
                  <a:srgbClr val="000000"/>
                </a:solidFill>
              </a:rPr>
              <a:t> W positions;</a:t>
            </a:r>
          </a:p>
          <a:p>
            <a:pPr marL="1257300" lvl="2" indent="-342900">
              <a:buFontTx/>
              <a:buChar char="-"/>
            </a:pPr>
            <a:r>
              <a:rPr lang="en-US" altLang="zh-CN" sz="2000" dirty="0" smtClean="0">
                <a:solidFill>
                  <a:srgbClr val="000000"/>
                </a:solidFill>
              </a:rPr>
              <a:t>T’ has the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 smallest</a:t>
            </a:r>
            <a:r>
              <a:rPr lang="en-US" altLang="zh-CN" sz="2000" dirty="0" smtClean="0">
                <a:solidFill>
                  <a:srgbClr val="000000"/>
                </a:solidFill>
              </a:rPr>
              <a:t> error</a:t>
            </a:r>
            <a:endParaRPr lang="en-US" altLang="zh-CN" sz="2000" b="1" dirty="0" smtClean="0">
              <a:solidFill>
                <a:srgbClr val="000000"/>
              </a:solidFill>
            </a:endParaRPr>
          </a:p>
        </p:txBody>
      </p:sp>
      <p:sp>
        <p:nvSpPr>
          <p:cNvPr id="20" name="Oval 28"/>
          <p:cNvSpPr>
            <a:spLocks noChangeArrowheads="1"/>
          </p:cNvSpPr>
          <p:nvPr/>
        </p:nvSpPr>
        <p:spPr bwMode="auto">
          <a:xfrm>
            <a:off x="8440055" y="1676400"/>
            <a:ext cx="3485246" cy="341439"/>
          </a:xfrm>
          <a:prstGeom prst="ellipse">
            <a:avLst/>
          </a:prstGeom>
          <a:noFill/>
          <a:ln w="76200">
            <a:solidFill>
              <a:srgbClr val="FFC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2000">
              <a:solidFill>
                <a:srgbClr val="000000"/>
              </a:solidFill>
            </a:endParaRPr>
          </a:p>
        </p:txBody>
      </p:sp>
      <p:sp>
        <p:nvSpPr>
          <p:cNvPr id="27" name="AutoShape 31"/>
          <p:cNvSpPr>
            <a:spLocks noChangeArrowheads="1"/>
          </p:cNvSpPr>
          <p:nvPr/>
        </p:nvSpPr>
        <p:spPr bwMode="auto">
          <a:xfrm>
            <a:off x="4615542" y="1719752"/>
            <a:ext cx="3250593" cy="556171"/>
          </a:xfrm>
          <a:prstGeom prst="wedgeRoundRectCallout">
            <a:avLst>
              <a:gd name="adj1" fmla="val 66653"/>
              <a:gd name="adj2" fmla="val -3096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Feasible simplification</a:t>
            </a:r>
            <a:endParaRPr lang="zh-TW" altLang="en-US" sz="2400" b="1" dirty="0"/>
          </a:p>
        </p:txBody>
      </p:sp>
      <p:sp>
        <p:nvSpPr>
          <p:cNvPr id="31" name="AutoShape 31"/>
          <p:cNvSpPr>
            <a:spLocks noChangeArrowheads="1"/>
          </p:cNvSpPr>
          <p:nvPr/>
        </p:nvSpPr>
        <p:spPr bwMode="auto">
          <a:xfrm>
            <a:off x="1475219" y="2279673"/>
            <a:ext cx="2420963" cy="1238985"/>
          </a:xfrm>
          <a:prstGeom prst="wedgeRoundRectCallout">
            <a:avLst>
              <a:gd name="adj1" fmla="val 40269"/>
              <a:gd name="adj2" fmla="val 6927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Time: O(W n</a:t>
            </a:r>
            <a:r>
              <a:rPr lang="en-US" altLang="zh-TW" sz="2400" baseline="30000" dirty="0" smtClean="0"/>
              <a:t>3</a:t>
            </a:r>
            <a:r>
              <a:rPr lang="en-US" altLang="zh-TW" sz="2400" dirty="0" smtClean="0"/>
              <a:t>) or O(C n</a:t>
            </a:r>
            <a:r>
              <a:rPr lang="en-US" altLang="zh-TW" sz="2400" baseline="30000" dirty="0" smtClean="0"/>
              <a:t>2</a:t>
            </a:r>
            <a:r>
              <a:rPr lang="en-US" altLang="zh-TW" sz="2400" dirty="0" smtClean="0"/>
              <a:t> log n)</a:t>
            </a:r>
          </a:p>
          <a:p>
            <a:r>
              <a:rPr lang="en-US" altLang="zh-TW" sz="2400" dirty="0" smtClean="0"/>
              <a:t>Space: O(n</a:t>
            </a:r>
            <a:r>
              <a:rPr lang="en-US" altLang="zh-TW" sz="2400" baseline="30000" dirty="0" smtClean="0"/>
              <a:t>2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35870" y="5069814"/>
            <a:ext cx="3440531" cy="673583"/>
            <a:chOff x="1788943" y="5402316"/>
            <a:chExt cx="3440531" cy="673583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4441730" y="5402316"/>
              <a:ext cx="0" cy="348253"/>
            </a:xfrm>
            <a:prstGeom prst="line">
              <a:avLst/>
            </a:prstGeom>
            <a:ln w="28575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3781674" y="5610461"/>
              <a:ext cx="1447800" cy="46166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HK" sz="2400" dirty="0" smtClean="0">
                  <a:solidFill>
                    <a:srgbClr val="333399"/>
                  </a:solidFill>
                </a:rPr>
                <a:t>Span_1</a:t>
              </a:r>
              <a:endParaRPr lang="zh-HK" altLang="en-US" sz="2400" dirty="0">
                <a:solidFill>
                  <a:srgbClr val="333399"/>
                </a:solidFill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2448999" y="5406089"/>
              <a:ext cx="0" cy="348253"/>
            </a:xfrm>
            <a:prstGeom prst="line">
              <a:avLst/>
            </a:prstGeom>
            <a:ln w="28575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1788943" y="5614234"/>
              <a:ext cx="1447800" cy="46166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HK" sz="2400" b="1" dirty="0">
                  <a:solidFill>
                    <a:srgbClr val="333399"/>
                  </a:solidFill>
                </a:rPr>
                <a:t>Error_1</a:t>
              </a:r>
              <a:endParaRPr lang="zh-HK" altLang="en-US" sz="2400" b="1" dirty="0">
                <a:solidFill>
                  <a:srgbClr val="333399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520573" y="5089505"/>
            <a:ext cx="3440531" cy="673583"/>
            <a:chOff x="7173646" y="5422007"/>
            <a:chExt cx="3440531" cy="673583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9826433" y="5422007"/>
              <a:ext cx="0" cy="348253"/>
            </a:xfrm>
            <a:prstGeom prst="line">
              <a:avLst/>
            </a:prstGeom>
            <a:ln w="28575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9166377" y="5630152"/>
              <a:ext cx="1447800" cy="46166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HK" sz="2400" dirty="0" smtClean="0">
                  <a:solidFill>
                    <a:srgbClr val="333399"/>
                  </a:solidFill>
                </a:rPr>
                <a:t>Span_2</a:t>
              </a:r>
              <a:endParaRPr lang="zh-HK" altLang="en-US" sz="2400" dirty="0">
                <a:solidFill>
                  <a:srgbClr val="333399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7833702" y="5425780"/>
              <a:ext cx="0" cy="348253"/>
            </a:xfrm>
            <a:prstGeom prst="line">
              <a:avLst/>
            </a:prstGeom>
            <a:ln w="28575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7173646" y="5633925"/>
              <a:ext cx="1447800" cy="46166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zh-HK" sz="2400" b="1" dirty="0" smtClean="0">
                  <a:solidFill>
                    <a:srgbClr val="333399"/>
                  </a:solidFill>
                </a:rPr>
                <a:t>Error_2</a:t>
              </a:r>
              <a:endParaRPr lang="zh-HK" altLang="en-US" sz="2400" b="1" dirty="0">
                <a:solidFill>
                  <a:srgbClr val="333399"/>
                </a:solidFill>
              </a:endParaRPr>
            </a:p>
          </p:txBody>
        </p:sp>
      </p:grpSp>
      <p:sp>
        <p:nvSpPr>
          <p:cNvPr id="41" name="AutoShape 31"/>
          <p:cNvSpPr>
            <a:spLocks noChangeArrowheads="1"/>
          </p:cNvSpPr>
          <p:nvPr/>
        </p:nvSpPr>
        <p:spPr bwMode="auto">
          <a:xfrm>
            <a:off x="7031029" y="2421880"/>
            <a:ext cx="2588923" cy="878221"/>
          </a:xfrm>
          <a:prstGeom prst="wedgeRoundRectCallout">
            <a:avLst>
              <a:gd name="adj1" fmla="val -33457"/>
              <a:gd name="adj2" fmla="val 9966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b="1" dirty="0" smtClean="0"/>
              <a:t>2-factor approximation</a:t>
            </a:r>
            <a:endParaRPr lang="zh-TW" altLang="en-US" sz="2400" b="1" dirty="0"/>
          </a:p>
        </p:txBody>
      </p:sp>
      <p:sp>
        <p:nvSpPr>
          <p:cNvPr id="42" name="AutoShape 31"/>
          <p:cNvSpPr>
            <a:spLocks noChangeArrowheads="1"/>
          </p:cNvSpPr>
          <p:nvPr/>
        </p:nvSpPr>
        <p:spPr bwMode="auto">
          <a:xfrm>
            <a:off x="8677439" y="3073973"/>
            <a:ext cx="2911130" cy="945271"/>
          </a:xfrm>
          <a:prstGeom prst="wedgeRoundRectCallout">
            <a:avLst>
              <a:gd name="adj1" fmla="val -55519"/>
              <a:gd name="adj2" fmla="val 2501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Time: </a:t>
            </a:r>
            <a:r>
              <a:rPr lang="en-US" altLang="zh-TW" sz="2400" b="1" dirty="0" smtClean="0"/>
              <a:t>O(n log</a:t>
            </a:r>
            <a:r>
              <a:rPr lang="en-US" altLang="zh-TW" sz="2400" b="1" baseline="30000" dirty="0" smtClean="0"/>
              <a:t>2</a:t>
            </a:r>
            <a:r>
              <a:rPr lang="en-US" altLang="zh-TW" sz="2400" b="1" dirty="0" smtClean="0"/>
              <a:t> n)</a:t>
            </a:r>
          </a:p>
          <a:p>
            <a:r>
              <a:rPr lang="en-US" altLang="zh-TW" sz="2400" dirty="0" smtClean="0"/>
              <a:t>Space: </a:t>
            </a:r>
            <a:r>
              <a:rPr lang="en-US" altLang="zh-TW" sz="2400" b="1" dirty="0" smtClean="0"/>
              <a:t>O(n)</a:t>
            </a:r>
            <a:endParaRPr lang="zh-TW" alt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58223" y="5844063"/>
                <a:ext cx="2619175" cy="461665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zh-HK"/>
                </a:defPPr>
              </a:lstStyle>
              <a:p>
                <a:r>
                  <a:rPr lang="en-US" altLang="zh-CN" sz="2400" dirty="0" smtClean="0">
                    <a:solidFill>
                      <a:srgbClr val="000000"/>
                    </a:solidFill>
                  </a:rPr>
                  <a:t>Span_1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altLang="zh-CN" sz="2400" dirty="0" smtClean="0">
                    <a:solidFill>
                      <a:srgbClr val="000000"/>
                    </a:solidFill>
                  </a:rPr>
                  <a:t> Span_2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223" y="5844063"/>
                <a:ext cx="2619175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3241" t="-10390" r="-3009" b="-27273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206550" y="5843752"/>
                <a:ext cx="2849742" cy="461665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zh-HK"/>
                </a:defPPr>
              </a:lstStyle>
              <a:p>
                <a:r>
                  <a:rPr lang="en-US" altLang="zh-CN" sz="2400" dirty="0" smtClean="0">
                    <a:solidFill>
                      <a:srgbClr val="000000"/>
                    </a:solidFill>
                  </a:rPr>
                  <a:t>Span_2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altLang="zh-CN" sz="2400" dirty="0" smtClean="0">
                    <a:solidFill>
                      <a:srgbClr val="000000"/>
                    </a:solidFill>
                  </a:rPr>
                  <a:t> </a:t>
                </a:r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Error_2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6550" y="5843752"/>
                <a:ext cx="2849742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2979" t="-10390" r="-638" b="-27273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961148" y="6354715"/>
                <a:ext cx="3454636" cy="461665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zh-HK"/>
                </a:defPPr>
              </a:lstStyle>
              <a:p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Error_1</a:t>
                </a:r>
                <a:r>
                  <a:rPr lang="en-US" altLang="zh-CN" sz="24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altLang="zh-CN" sz="2400" dirty="0" smtClean="0">
                    <a:solidFill>
                      <a:srgbClr val="000000"/>
                    </a:solidFill>
                  </a:rPr>
                  <a:t> ½ </a:t>
                </a:r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Error_2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1148" y="6354715"/>
                <a:ext cx="3454636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2636" t="-10256" b="-25641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44573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22" grpId="0" animBg="1"/>
      <p:bldP spid="50" grpId="0" animBg="1"/>
      <p:bldP spid="52" grpId="0" animBg="1"/>
      <p:bldP spid="53" grpId="0" animBg="1"/>
      <p:bldP spid="51" grpId="0" animBg="1"/>
      <p:bldP spid="20" grpId="0" animBg="1"/>
      <p:bldP spid="27" grpId="0" animBg="1"/>
      <p:bldP spid="31" grpId="0" animBg="1"/>
      <p:bldP spid="41" grpId="0" animBg="1"/>
      <p:bldP spid="42" grpId="0" animBg="1"/>
      <p:bldP spid="29" grpId="0" animBg="1"/>
      <p:bldP spid="30" grpId="0" animBg="1"/>
      <p:bldP spid="3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Experiments: Settings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Datasets: </a:t>
            </a:r>
          </a:p>
          <a:p>
            <a:pPr lvl="1"/>
            <a:r>
              <a:rPr lang="en-US" altLang="zh-HK" dirty="0" err="1" smtClean="0"/>
              <a:t>Geolife</a:t>
            </a:r>
            <a:r>
              <a:rPr lang="en-US" altLang="zh-HK" dirty="0"/>
              <a:t> </a:t>
            </a:r>
            <a:r>
              <a:rPr lang="en-US" altLang="zh-HK" dirty="0" smtClean="0"/>
              <a:t>and T-Drive</a:t>
            </a:r>
          </a:p>
          <a:p>
            <a:r>
              <a:rPr lang="en-US" altLang="zh-CN" dirty="0" smtClean="0"/>
              <a:t>Algorithms</a:t>
            </a:r>
          </a:p>
          <a:p>
            <a:pPr lvl="1"/>
            <a:r>
              <a:rPr lang="en-US" altLang="zh-HK" dirty="0" smtClean="0"/>
              <a:t>Exact: </a:t>
            </a:r>
            <a:r>
              <a:rPr lang="en-US" altLang="zh-HK" b="1" dirty="0" smtClean="0"/>
              <a:t>DP</a:t>
            </a:r>
            <a:r>
              <a:rPr lang="en-US" altLang="zh-HK" dirty="0" smtClean="0"/>
              <a:t> and </a:t>
            </a:r>
            <a:r>
              <a:rPr lang="en-US" altLang="zh-HK" b="1" dirty="0" smtClean="0"/>
              <a:t>Error-Search</a:t>
            </a:r>
          </a:p>
          <a:p>
            <a:pPr lvl="1"/>
            <a:r>
              <a:rPr lang="en-US" altLang="zh-HK" dirty="0" smtClean="0"/>
              <a:t>Approximate: </a:t>
            </a:r>
            <a:r>
              <a:rPr lang="en-US" altLang="zh-HK" b="1" dirty="0" smtClean="0"/>
              <a:t>Span-Search</a:t>
            </a:r>
            <a:r>
              <a:rPr lang="en-US" altLang="zh-HK" dirty="0"/>
              <a:t> </a:t>
            </a:r>
            <a:r>
              <a:rPr lang="en-US" altLang="zh-HK" dirty="0" smtClean="0"/>
              <a:t>and Douglas-</a:t>
            </a:r>
            <a:r>
              <a:rPr lang="en-US" altLang="zh-HK" dirty="0" err="1" smtClean="0"/>
              <a:t>Peucker</a:t>
            </a:r>
            <a:endParaRPr lang="en-US" altLang="zh-HK" b="1" dirty="0" smtClean="0"/>
          </a:p>
          <a:p>
            <a:r>
              <a:rPr lang="en-US" altLang="zh-HK" dirty="0" smtClean="0"/>
              <a:t>Experiments</a:t>
            </a:r>
          </a:p>
          <a:p>
            <a:pPr lvl="1"/>
            <a:r>
              <a:rPr lang="en-US" altLang="zh-HK" dirty="0" smtClean="0"/>
              <a:t>DPTS vs. </a:t>
            </a:r>
            <a:r>
              <a:rPr lang="en-US" altLang="zh-HK" b="1" dirty="0" smtClean="0"/>
              <a:t>Wavelet Transformation</a:t>
            </a:r>
          </a:p>
          <a:p>
            <a:pPr lvl="1"/>
            <a:r>
              <a:rPr lang="en-US" altLang="zh-HK" dirty="0" smtClean="0"/>
              <a:t>Performance Studies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37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020500"/>
              </p:ext>
            </p:extLst>
          </p:nvPr>
        </p:nvGraphicFramePr>
        <p:xfrm>
          <a:off x="5539317" y="1676401"/>
          <a:ext cx="6400800" cy="2127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203"/>
                <a:gridCol w="1126133"/>
                <a:gridCol w="1586164"/>
                <a:gridCol w="2400300"/>
              </a:tblGrid>
              <a:tr h="1050229">
                <a:tc>
                  <a:txBody>
                    <a:bodyPr/>
                    <a:lstStyle/>
                    <a:p>
                      <a:pPr algn="ctr"/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# of trajectories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Total # of positions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Average # of positions</a:t>
                      </a:r>
                      <a:r>
                        <a:rPr lang="en-US" altLang="zh-HK" sz="2400" baseline="0" dirty="0" smtClean="0"/>
                        <a:t> / trajectory</a:t>
                      </a:r>
                      <a:endParaRPr lang="zh-HK" altLang="en-US" sz="2400" dirty="0"/>
                    </a:p>
                  </a:txBody>
                  <a:tcPr/>
                </a:tc>
              </a:tr>
              <a:tr h="403934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err="1" smtClean="0"/>
                        <a:t>Geolife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18K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25M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1K</a:t>
                      </a:r>
                      <a:endParaRPr lang="zh-HK" altLang="en-US" sz="2400" dirty="0"/>
                    </a:p>
                  </a:txBody>
                  <a:tcPr/>
                </a:tc>
              </a:tr>
              <a:tr h="481317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T-Drive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10K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18M</a:t>
                      </a:r>
                      <a:endParaRPr lang="zh-HK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2400" dirty="0" smtClean="0"/>
                        <a:t>2K</a:t>
                      </a:r>
                      <a:endParaRPr lang="zh-HK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AutoShape 31"/>
          <p:cNvSpPr>
            <a:spLocks noChangeArrowheads="1"/>
          </p:cNvSpPr>
          <p:nvPr/>
        </p:nvSpPr>
        <p:spPr bwMode="auto">
          <a:xfrm>
            <a:off x="7206342" y="4691742"/>
            <a:ext cx="3995057" cy="819507"/>
          </a:xfrm>
          <a:prstGeom prst="wedgeRoundRectCallout">
            <a:avLst>
              <a:gd name="adj1" fmla="val 15231"/>
              <a:gd name="adj2" fmla="val -6659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CN" sz="2400" dirty="0" smtClean="0"/>
              <a:t>Most well-known trajectory simplification algorithm</a:t>
            </a:r>
            <a:endParaRPr lang="zh-TW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797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Experiments</a:t>
            </a:r>
            <a:r>
              <a:rPr lang="en-US" altLang="zh-HK" dirty="0" smtClean="0"/>
              <a:t>: Min-Error vs. Wavelet Transformation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38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000" y="1889880"/>
            <a:ext cx="6313401" cy="4370816"/>
          </a:xfrm>
          <a:prstGeom prst="rect">
            <a:avLst/>
          </a:prstGeom>
        </p:spPr>
      </p:pic>
      <p:sp>
        <p:nvSpPr>
          <p:cNvPr id="6" name="AutoShape 31"/>
          <p:cNvSpPr>
            <a:spLocks noChangeArrowheads="1"/>
          </p:cNvSpPr>
          <p:nvPr/>
        </p:nvSpPr>
        <p:spPr bwMode="auto">
          <a:xfrm>
            <a:off x="1778464" y="5345800"/>
            <a:ext cx="1326364" cy="578459"/>
          </a:xfrm>
          <a:prstGeom prst="wedgeRoundRectCallout">
            <a:avLst>
              <a:gd name="adj1" fmla="val 49072"/>
              <a:gd name="adj2" fmla="val -11948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Error</a:t>
            </a:r>
            <a:endParaRPr lang="zh-TW" altLang="en-US" sz="2400" baseline="-25000" dirty="0"/>
          </a:p>
        </p:txBody>
      </p:sp>
      <p:sp>
        <p:nvSpPr>
          <p:cNvPr id="7" name="AutoShape 31"/>
          <p:cNvSpPr>
            <a:spLocks noChangeArrowheads="1"/>
          </p:cNvSpPr>
          <p:nvPr/>
        </p:nvSpPr>
        <p:spPr bwMode="auto">
          <a:xfrm>
            <a:off x="1878227" y="5924259"/>
            <a:ext cx="3645245" cy="578459"/>
          </a:xfrm>
          <a:prstGeom prst="wedgeRoundRectCallout">
            <a:avLst>
              <a:gd name="adj1" fmla="val 30148"/>
              <a:gd name="adj2" fmla="val -7277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Budget W </a:t>
            </a:r>
            <a:r>
              <a:rPr lang="en-US" altLang="zh-TW" sz="2400" dirty="0"/>
              <a:t>(in terms of %)</a:t>
            </a:r>
            <a:endParaRPr lang="zh-TW" altLang="en-US" sz="2400" baseline="-25000" dirty="0"/>
          </a:p>
          <a:p>
            <a:endParaRPr lang="zh-TW" altLang="en-US" sz="2400" baseline="-25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889665" y="2896078"/>
            <a:ext cx="94953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4506385" y="5182078"/>
            <a:ext cx="4606386" cy="163722"/>
            <a:chOff x="4506385" y="5380198"/>
            <a:chExt cx="4606386" cy="163722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4506385" y="5380198"/>
              <a:ext cx="477095" cy="6932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983480" y="5449518"/>
              <a:ext cx="477095" cy="45242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523472" y="5498748"/>
              <a:ext cx="507244" cy="33861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000567" y="5521299"/>
              <a:ext cx="537393" cy="22621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537960" y="5543920"/>
              <a:ext cx="2574811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6790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Experiments: Performance Studies on Exact Algorithms (1)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39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7678" y="1993808"/>
            <a:ext cx="6471855" cy="4115303"/>
          </a:xfrm>
          <a:prstGeom prst="rect">
            <a:avLst/>
          </a:prstGeom>
        </p:spPr>
      </p:pic>
      <p:sp>
        <p:nvSpPr>
          <p:cNvPr id="5" name="AutoShape 31"/>
          <p:cNvSpPr>
            <a:spLocks noChangeArrowheads="1"/>
          </p:cNvSpPr>
          <p:nvPr/>
        </p:nvSpPr>
        <p:spPr bwMode="auto">
          <a:xfrm>
            <a:off x="1066800" y="5543920"/>
            <a:ext cx="2038028" cy="578459"/>
          </a:xfrm>
          <a:prstGeom prst="wedgeRoundRectCallout">
            <a:avLst>
              <a:gd name="adj1" fmla="val 49072"/>
              <a:gd name="adj2" fmla="val -11948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Running time</a:t>
            </a:r>
            <a:endParaRPr lang="zh-TW" altLang="en-US" sz="2400" baseline="-25000" dirty="0"/>
          </a:p>
        </p:txBody>
      </p:sp>
      <p:sp>
        <p:nvSpPr>
          <p:cNvPr id="7" name="AutoShape 31"/>
          <p:cNvSpPr>
            <a:spLocks noChangeArrowheads="1"/>
          </p:cNvSpPr>
          <p:nvPr/>
        </p:nvSpPr>
        <p:spPr bwMode="auto">
          <a:xfrm>
            <a:off x="1534585" y="6122379"/>
            <a:ext cx="4454735" cy="578459"/>
          </a:xfrm>
          <a:prstGeom prst="wedgeRoundRectCallout">
            <a:avLst>
              <a:gd name="adj1" fmla="val 31412"/>
              <a:gd name="adj2" fmla="val -12212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# of positions in the trajectory</a:t>
            </a:r>
            <a:endParaRPr lang="zh-TW" altLang="en-US" sz="2400" baseline="-25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349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Trajectory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4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3288008" y="4068183"/>
            <a:ext cx="3564556" cy="1054781"/>
            <a:chOff x="3288008" y="3850463"/>
            <a:chExt cx="3564556" cy="1054781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4718023" y="3850463"/>
              <a:ext cx="334541" cy="6585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078023" y="457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448568" y="4905004"/>
              <a:ext cx="28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3216000" y="4006720"/>
            <a:ext cx="3672568" cy="1152248"/>
            <a:chOff x="3216000" y="3789000"/>
            <a:chExt cx="3672568" cy="1152248"/>
          </a:xfrm>
        </p:grpSpPr>
        <p:sp>
          <p:nvSpPr>
            <p:cNvPr id="119" name="Oval 118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0" name="Oval 119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1" name="Oval 120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29" name="AutoShape 31"/>
          <p:cNvSpPr>
            <a:spLocks noChangeArrowheads="1"/>
          </p:cNvSpPr>
          <p:nvPr/>
        </p:nvSpPr>
        <p:spPr bwMode="auto">
          <a:xfrm>
            <a:off x="2433556" y="3504132"/>
            <a:ext cx="1827377" cy="619798"/>
          </a:xfrm>
          <a:prstGeom prst="wedgeRoundRectCallout">
            <a:avLst>
              <a:gd name="adj1" fmla="val 45419"/>
              <a:gd name="adj2" fmla="val 12667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Trajectory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097798" y="3562133"/>
            <a:ext cx="4030364" cy="1910651"/>
            <a:chOff x="3212099" y="3354802"/>
            <a:chExt cx="4030364" cy="1910651"/>
          </a:xfrm>
        </p:grpSpPr>
        <p:sp>
          <p:nvSpPr>
            <p:cNvPr id="30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3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2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5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4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5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7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8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9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1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10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8219170" y="4197350"/>
            <a:ext cx="2340726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>
                <a:solidFill>
                  <a:srgbClr val="000000"/>
                </a:solidFill>
              </a:rPr>
              <a:t>9 segments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219170" y="3506497"/>
            <a:ext cx="2340726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>
                <a:solidFill>
                  <a:srgbClr val="000000"/>
                </a:solidFill>
              </a:rPr>
              <a:t>10 </a:t>
            </a:r>
            <a:r>
              <a:rPr lang="en-US" altLang="zh-CN" sz="2400" dirty="0" smtClean="0">
                <a:solidFill>
                  <a:srgbClr val="000000"/>
                </a:solidFill>
              </a:rPr>
              <a:t>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30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Experiments: Performance Studies on </a:t>
            </a:r>
            <a:r>
              <a:rPr lang="en-US" altLang="zh-HK" dirty="0" smtClean="0"/>
              <a:t> Exact Algorithms (2)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40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2523" y="1928337"/>
            <a:ext cx="6572250" cy="4276725"/>
          </a:xfrm>
          <a:prstGeom prst="rect">
            <a:avLst/>
          </a:prstGeom>
        </p:spPr>
      </p:pic>
      <p:sp>
        <p:nvSpPr>
          <p:cNvPr id="6" name="AutoShape 31"/>
          <p:cNvSpPr>
            <a:spLocks noChangeArrowheads="1"/>
          </p:cNvSpPr>
          <p:nvPr/>
        </p:nvSpPr>
        <p:spPr bwMode="auto">
          <a:xfrm>
            <a:off x="1066800" y="5543920"/>
            <a:ext cx="2038028" cy="578459"/>
          </a:xfrm>
          <a:prstGeom prst="wedgeRoundRectCallout">
            <a:avLst>
              <a:gd name="adj1" fmla="val 49072"/>
              <a:gd name="adj2" fmla="val -11948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Running time</a:t>
            </a:r>
            <a:endParaRPr lang="zh-TW" altLang="en-US" sz="2400" baseline="-25000" dirty="0"/>
          </a:p>
        </p:txBody>
      </p:sp>
      <p:sp>
        <p:nvSpPr>
          <p:cNvPr id="7" name="AutoShape 31"/>
          <p:cNvSpPr>
            <a:spLocks noChangeArrowheads="1"/>
          </p:cNvSpPr>
          <p:nvPr/>
        </p:nvSpPr>
        <p:spPr bwMode="auto">
          <a:xfrm>
            <a:off x="1534586" y="6122379"/>
            <a:ext cx="3717036" cy="578459"/>
          </a:xfrm>
          <a:prstGeom prst="wedgeRoundRectCallout">
            <a:avLst>
              <a:gd name="adj1" fmla="val 29660"/>
              <a:gd name="adj2" fmla="val -9214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Budget W </a:t>
            </a:r>
            <a:r>
              <a:rPr lang="en-US" altLang="zh-TW" sz="2400" dirty="0"/>
              <a:t>(in terms of %)</a:t>
            </a:r>
            <a:endParaRPr lang="zh-TW" altLang="en-US" sz="2400" baseline="-25000" dirty="0"/>
          </a:p>
          <a:p>
            <a:endParaRPr lang="zh-TW" altLang="en-US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162326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Experiments: Performance Studies on </a:t>
            </a:r>
            <a:r>
              <a:rPr lang="en-US" altLang="zh-HK" dirty="0" smtClean="0"/>
              <a:t>Approximate Algorithms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41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4925" y="2562225"/>
            <a:ext cx="4331953" cy="2847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8556" y="2562225"/>
            <a:ext cx="4912846" cy="3035617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552105" y="3017998"/>
            <a:ext cx="84285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52105" y="3185638"/>
            <a:ext cx="842855" cy="0"/>
          </a:xfrm>
          <a:prstGeom prst="line">
            <a:avLst/>
          </a:prstGeom>
          <a:ln w="571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869865" y="4221958"/>
            <a:ext cx="3525095" cy="0"/>
          </a:xfrm>
          <a:prstGeom prst="line">
            <a:avLst/>
          </a:prstGeom>
          <a:ln w="571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869865" y="4389598"/>
            <a:ext cx="3525095" cy="213360"/>
            <a:chOff x="1869865" y="4389598"/>
            <a:chExt cx="3525095" cy="213360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1869865" y="4465320"/>
              <a:ext cx="903815" cy="137638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745380" y="4396740"/>
              <a:ext cx="887032" cy="7620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632412" y="4401029"/>
              <a:ext cx="919693" cy="26191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4513685" y="4389598"/>
              <a:ext cx="881275" cy="40244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/>
          <p:cNvCxnSpPr/>
          <p:nvPr/>
        </p:nvCxnSpPr>
        <p:spPr>
          <a:xfrm>
            <a:off x="9687985" y="2987996"/>
            <a:ext cx="84285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7569625" y="3296608"/>
            <a:ext cx="3046041" cy="783425"/>
            <a:chOff x="7569625" y="3296608"/>
            <a:chExt cx="3046041" cy="783425"/>
          </a:xfrm>
        </p:grpSpPr>
        <p:cxnSp>
          <p:nvCxnSpPr>
            <p:cNvPr id="38" name="Straight Connector 37"/>
            <p:cNvCxnSpPr/>
            <p:nvPr/>
          </p:nvCxnSpPr>
          <p:spPr>
            <a:xfrm flipV="1">
              <a:off x="7569625" y="3840480"/>
              <a:ext cx="675215" cy="239553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8244840" y="3688080"/>
              <a:ext cx="685800" cy="132637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8930640" y="3474720"/>
              <a:ext cx="960120" cy="213361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9890760" y="3296608"/>
              <a:ext cx="724906" cy="178112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AutoShape 31"/>
          <p:cNvSpPr>
            <a:spLocks noChangeArrowheads="1"/>
          </p:cNvSpPr>
          <p:nvPr/>
        </p:nvSpPr>
        <p:spPr bwMode="auto">
          <a:xfrm>
            <a:off x="285911" y="5239598"/>
            <a:ext cx="2038028" cy="578459"/>
          </a:xfrm>
          <a:prstGeom prst="wedgeRoundRectCallout">
            <a:avLst>
              <a:gd name="adj1" fmla="val -3273"/>
              <a:gd name="adj2" fmla="val -18535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err="1" smtClean="0"/>
              <a:t>Appro</a:t>
            </a:r>
            <a:r>
              <a:rPr lang="en-US" altLang="zh-TW" sz="2400" dirty="0" smtClean="0"/>
              <a:t>. factor</a:t>
            </a:r>
            <a:endParaRPr lang="zh-TW" altLang="en-US" sz="2400" baseline="-25000" dirty="0"/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980281" y="5798716"/>
            <a:ext cx="3634800" cy="578459"/>
          </a:xfrm>
          <a:prstGeom prst="wedgeRoundRectCallout">
            <a:avLst>
              <a:gd name="adj1" fmla="val 26479"/>
              <a:gd name="adj2" fmla="val -10937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Budget W (in terms of %)</a:t>
            </a:r>
            <a:endParaRPr lang="zh-TW" altLang="en-US" sz="2400" baseline="-25000" dirty="0"/>
          </a:p>
        </p:txBody>
      </p:sp>
      <p:sp>
        <p:nvSpPr>
          <p:cNvPr id="50" name="AutoShape 31"/>
          <p:cNvSpPr>
            <a:spLocks noChangeArrowheads="1"/>
          </p:cNvSpPr>
          <p:nvPr/>
        </p:nvSpPr>
        <p:spPr bwMode="auto">
          <a:xfrm>
            <a:off x="5064822" y="5239598"/>
            <a:ext cx="2038028" cy="578459"/>
          </a:xfrm>
          <a:prstGeom prst="wedgeRoundRectCallout">
            <a:avLst>
              <a:gd name="adj1" fmla="val 18413"/>
              <a:gd name="adj2" fmla="val -10895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Run. time</a:t>
            </a:r>
            <a:endParaRPr lang="zh-TW" altLang="en-US" sz="2400" baseline="-25000" dirty="0"/>
          </a:p>
        </p:txBody>
      </p:sp>
      <p:sp>
        <p:nvSpPr>
          <p:cNvPr id="51" name="AutoShape 31"/>
          <p:cNvSpPr>
            <a:spLocks noChangeArrowheads="1"/>
          </p:cNvSpPr>
          <p:nvPr/>
        </p:nvSpPr>
        <p:spPr bwMode="auto">
          <a:xfrm>
            <a:off x="5759192" y="5798716"/>
            <a:ext cx="3804938" cy="578459"/>
          </a:xfrm>
          <a:prstGeom prst="wedgeRoundRectCallout">
            <a:avLst>
              <a:gd name="adj1" fmla="val 24903"/>
              <a:gd name="adj2" fmla="val -11364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 smtClean="0"/>
              <a:t>Budget </a:t>
            </a:r>
            <a:r>
              <a:rPr lang="en-US" altLang="zh-TW" sz="2400" dirty="0"/>
              <a:t>W (in terms of %)</a:t>
            </a:r>
            <a:endParaRPr lang="zh-TW" altLang="en-US" sz="2400" baseline="-25000" dirty="0"/>
          </a:p>
          <a:p>
            <a:endParaRPr lang="zh-TW" altLang="en-US" sz="2400" baseline="-25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252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Conclusion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New Problem: Min-Error</a:t>
            </a:r>
          </a:p>
          <a:p>
            <a:r>
              <a:rPr lang="en-US" altLang="zh-HK" dirty="0" smtClean="0"/>
              <a:t>Two Exact Algorithms: DP and Error-Search</a:t>
            </a:r>
          </a:p>
          <a:p>
            <a:r>
              <a:rPr lang="en-US" altLang="zh-HK" dirty="0" smtClean="0"/>
              <a:t>One 2-factor Approximate Algorithm: Span-Search</a:t>
            </a:r>
          </a:p>
          <a:p>
            <a:r>
              <a:rPr lang="en-US" altLang="zh-HK" dirty="0" smtClean="0"/>
              <a:t>Experiments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42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977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Q &amp; A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43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6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Trajectory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5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6390" y="2390499"/>
            <a:ext cx="6655506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HK" sz="2400">
                <a:solidFill>
                  <a:srgbClr val="000000"/>
                </a:solidFill>
              </a:rPr>
              <a:t>Raw trajectory data is usually very large</a:t>
            </a:r>
            <a:endParaRPr lang="en-US" altLang="zh-HK" sz="2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50872" y="3040440"/>
                <a:ext cx="6655506" cy="157799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zh-HK"/>
                </a:defPPr>
              </a:lstStyle>
              <a:p>
                <a:r>
                  <a:rPr lang="en-US" altLang="zh-HK" sz="2400" dirty="0">
                    <a:solidFill>
                      <a:srgbClr val="000000"/>
                    </a:solidFill>
                  </a:rPr>
                  <a:t>For an example,</a:t>
                </a:r>
              </a:p>
              <a:p>
                <a:pPr marL="800100" lvl="1" indent="-342900">
                  <a:buFontTx/>
                  <a:buChar char="-"/>
                </a:pPr>
                <a:r>
                  <a:rPr lang="en-US" altLang="zh-HK" sz="2400" dirty="0">
                    <a:solidFill>
                      <a:srgbClr val="000000"/>
                    </a:solidFill>
                  </a:rPr>
                  <a:t>10,000 taxis</a:t>
                </a:r>
              </a:p>
              <a:p>
                <a:pPr marL="800100" lvl="1" indent="-342900">
                  <a:buFontTx/>
                  <a:buChar char="-"/>
                </a:pPr>
                <a:r>
                  <a:rPr lang="en-US" altLang="zh-HK" sz="2400" dirty="0">
                    <a:solidFill>
                      <a:srgbClr val="000000"/>
                    </a:solidFill>
                  </a:rPr>
                  <a:t>Sampling rate: 5s</a:t>
                </a:r>
              </a:p>
              <a:p>
                <a:pPr marL="800100" lvl="1" indent="-342900">
                  <a:buFontTx/>
                  <a:buChar char="-"/>
                </a:pP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zh-HK" sz="2400" b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altLang="zh-HK" sz="2400" b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HK" sz="2400" b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r>
                      <a:rPr lang="en-US" altLang="zh-HK" sz="2400" b="1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zh-HK" sz="24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HK" sz="24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altLang="zh-HK" sz="24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sup>
                    </m:sSup>
                  </m:oMath>
                </a14:m>
                <a:r>
                  <a:rPr lang="en-US" altLang="zh-HK" sz="2400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> positions </a:t>
                </a:r>
                <a:r>
                  <a:rPr lang="en-US" altLang="zh-HK" sz="2400" b="1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>per day</a:t>
                </a:r>
                <a:r>
                  <a:rPr lang="en-US" altLang="zh-HK" sz="2400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>!!</a:t>
                </a:r>
                <a:endParaRPr lang="en-US" altLang="zh-HK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872" y="3040440"/>
                <a:ext cx="6655506" cy="1577996"/>
              </a:xfrm>
              <a:prstGeom prst="rect">
                <a:avLst/>
              </a:prstGeom>
              <a:blipFill rotWithShape="0">
                <a:blip r:embed="rId3"/>
                <a:stretch>
                  <a:fillRect l="-1371" t="-2682" b="-6897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169894" y="4794702"/>
            <a:ext cx="6669741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sz="2400" b="0"/>
            </a:lvl1pPr>
          </a:lstStyle>
          <a:p>
            <a:r>
              <a:rPr lang="en-US" altLang="zh-HK" b="1" dirty="0" smtClean="0">
                <a:solidFill>
                  <a:srgbClr val="000000"/>
                </a:solidFill>
              </a:rPr>
              <a:t>Issue 1</a:t>
            </a:r>
            <a:r>
              <a:rPr lang="en-US" altLang="zh-HK" dirty="0" smtClean="0">
                <a:solidFill>
                  <a:srgbClr val="000000"/>
                </a:solidFill>
              </a:rPr>
              <a:t>: Storing all sampled positions incurs a very high </a:t>
            </a:r>
            <a:r>
              <a:rPr lang="en-US" altLang="zh-HK" b="1" dirty="0" smtClean="0">
                <a:solidFill>
                  <a:srgbClr val="000000"/>
                </a:solidFill>
              </a:rPr>
              <a:t>space</a:t>
            </a:r>
            <a:r>
              <a:rPr lang="en-US" altLang="zh-HK" dirty="0" smtClean="0">
                <a:solidFill>
                  <a:srgbClr val="000000"/>
                </a:solidFill>
              </a:rPr>
              <a:t> </a:t>
            </a:r>
            <a:r>
              <a:rPr lang="en-US" altLang="zh-HK" b="1" dirty="0" smtClean="0">
                <a:solidFill>
                  <a:srgbClr val="000000"/>
                </a:solidFill>
              </a:rPr>
              <a:t>cost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56447" y="5763786"/>
            <a:ext cx="6683188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sz="2400" b="0"/>
            </a:lvl1pPr>
          </a:lstStyle>
          <a:p>
            <a:r>
              <a:rPr lang="en-US" altLang="zh-HK" b="1" dirty="0">
                <a:solidFill>
                  <a:srgbClr val="000000"/>
                </a:solidFill>
              </a:rPr>
              <a:t>Issue 2</a:t>
            </a:r>
            <a:r>
              <a:rPr lang="en-US" altLang="zh-HK" dirty="0">
                <a:solidFill>
                  <a:srgbClr val="000000"/>
                </a:solidFill>
              </a:rPr>
              <a:t>: </a:t>
            </a:r>
            <a:r>
              <a:rPr lang="en-US" altLang="zh-HK" dirty="0" smtClean="0">
                <a:solidFill>
                  <a:srgbClr val="000000"/>
                </a:solidFill>
              </a:rPr>
              <a:t>Query processing big trajectory data incurs high </a:t>
            </a:r>
            <a:r>
              <a:rPr lang="en-US" altLang="zh-HK" b="1" dirty="0" smtClean="0">
                <a:solidFill>
                  <a:srgbClr val="000000"/>
                </a:solidFill>
              </a:rPr>
              <a:t>time cost</a:t>
            </a:r>
            <a:endParaRPr lang="zh-CN" altLang="en-US" b="1" dirty="0">
              <a:solidFill>
                <a:srgbClr val="0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22886" y="3070458"/>
            <a:ext cx="3290270" cy="1168539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HK" sz="2400" b="1" dirty="0">
                <a:solidFill>
                  <a:srgbClr val="000000"/>
                </a:solidFill>
              </a:rPr>
              <a:t>Trajectory Simplification</a:t>
            </a:r>
          </a:p>
        </p:txBody>
      </p:sp>
      <p:sp>
        <p:nvSpPr>
          <p:cNvPr id="15" name="AutoShape 31"/>
          <p:cNvSpPr>
            <a:spLocks noChangeArrowheads="1"/>
          </p:cNvSpPr>
          <p:nvPr/>
        </p:nvSpPr>
        <p:spPr bwMode="auto">
          <a:xfrm>
            <a:off x="8243048" y="4394920"/>
            <a:ext cx="3139655" cy="539687"/>
          </a:xfrm>
          <a:prstGeom prst="wedgeRoundRectCallout">
            <a:avLst>
              <a:gd name="adj1" fmla="val -10469"/>
              <a:gd name="adj2" fmla="val -9547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Drop some positions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16" name="AutoShape 31"/>
          <p:cNvSpPr>
            <a:spLocks noChangeArrowheads="1"/>
          </p:cNvSpPr>
          <p:nvPr/>
        </p:nvSpPr>
        <p:spPr bwMode="auto">
          <a:xfrm>
            <a:off x="7706867" y="5132963"/>
            <a:ext cx="3754664" cy="873699"/>
          </a:xfrm>
          <a:prstGeom prst="wedgeRoundRectCallout">
            <a:avLst>
              <a:gd name="adj1" fmla="val -12460"/>
              <a:gd name="adj2" fmla="val -74630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As a result, only a portion of the positions is kept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855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Trajectory Simplification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6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216000" y="3789000"/>
            <a:ext cx="3672568" cy="1152248"/>
            <a:chOff x="3216000" y="3789000"/>
            <a:chExt cx="3672568" cy="1152248"/>
          </a:xfrm>
        </p:grpSpPr>
        <p:sp>
          <p:nvSpPr>
            <p:cNvPr id="16" name="Oval 15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797465" y="3998289"/>
            <a:ext cx="3225635" cy="1081711"/>
            <a:chOff x="3797465" y="3998289"/>
            <a:chExt cx="3225635" cy="1081711"/>
          </a:xfrm>
        </p:grpSpPr>
        <p:sp>
          <p:nvSpPr>
            <p:cNvPr id="26" name="Oval 28"/>
            <p:cNvSpPr>
              <a:spLocks noChangeArrowheads="1"/>
            </p:cNvSpPr>
            <p:nvPr/>
          </p:nvSpPr>
          <p:spPr bwMode="auto">
            <a:xfrm>
              <a:off x="3797465" y="47348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27" name="Oval 28"/>
            <p:cNvSpPr>
              <a:spLocks noChangeArrowheads="1"/>
            </p:cNvSpPr>
            <p:nvPr/>
          </p:nvSpPr>
          <p:spPr bwMode="auto">
            <a:xfrm>
              <a:off x="4864265" y="43792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28" name="Oval 28"/>
            <p:cNvSpPr>
              <a:spLocks noChangeArrowheads="1"/>
            </p:cNvSpPr>
            <p:nvPr/>
          </p:nvSpPr>
          <p:spPr bwMode="auto">
            <a:xfrm>
              <a:off x="5219865" y="47094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6667665" y="39982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5956465" y="40109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31" name="Oval 28"/>
            <p:cNvSpPr>
              <a:spLocks noChangeArrowheads="1"/>
            </p:cNvSpPr>
            <p:nvPr/>
          </p:nvSpPr>
          <p:spPr bwMode="auto">
            <a:xfrm>
              <a:off x="5600865" y="43665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143473" y="2181260"/>
            <a:ext cx="6643675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Trajectory Simplification:</a:t>
            </a:r>
          </a:p>
          <a:p>
            <a:pPr lvl="1"/>
            <a:r>
              <a:rPr lang="en-US" altLang="zh-CN" sz="2400" dirty="0">
                <a:solidFill>
                  <a:srgbClr val="000000"/>
                </a:solidFill>
              </a:rPr>
              <a:t>Drop some 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3288008" y="3850463"/>
            <a:ext cx="3564556" cy="1054781"/>
            <a:chOff x="3288008" y="3850463"/>
            <a:chExt cx="3564556" cy="1054781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4718023" y="3850463"/>
              <a:ext cx="334541" cy="6585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5078023" y="457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448568" y="4905004"/>
              <a:ext cx="28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AutoShape 31"/>
          <p:cNvSpPr>
            <a:spLocks noChangeArrowheads="1"/>
          </p:cNvSpPr>
          <p:nvPr/>
        </p:nvSpPr>
        <p:spPr bwMode="auto">
          <a:xfrm>
            <a:off x="2234669" y="3319155"/>
            <a:ext cx="1827377" cy="619798"/>
          </a:xfrm>
          <a:prstGeom prst="wedgeRoundRectCallout">
            <a:avLst>
              <a:gd name="adj1" fmla="val 45419"/>
              <a:gd name="adj2" fmla="val 12667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Trajectory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097798" y="3344413"/>
            <a:ext cx="4030364" cy="1910651"/>
            <a:chOff x="3212099" y="3354802"/>
            <a:chExt cx="4030364" cy="1910651"/>
          </a:xfrm>
        </p:grpSpPr>
        <p:sp>
          <p:nvSpPr>
            <p:cNvPr id="58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59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2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0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1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4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2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5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3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4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7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5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8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6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9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67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10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7819565" y="3989396"/>
            <a:ext cx="3388707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>
                <a:solidFill>
                  <a:srgbClr val="000000"/>
                </a:solidFill>
              </a:rPr>
              <a:t>Suppose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2</a:t>
            </a:r>
            <a:r>
              <a:rPr lang="en-US" altLang="zh-CN" sz="2400" dirty="0">
                <a:solidFill>
                  <a:srgbClr val="000000"/>
                </a:solidFill>
              </a:rPr>
              <a:t>,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4</a:t>
            </a:r>
            <a:r>
              <a:rPr lang="en-US" altLang="zh-CN" sz="2400" dirty="0">
                <a:solidFill>
                  <a:srgbClr val="000000"/>
                </a:solidFill>
              </a:rPr>
              <a:t>,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5</a:t>
            </a:r>
            <a:r>
              <a:rPr lang="en-US" altLang="zh-CN" sz="2400" dirty="0">
                <a:solidFill>
                  <a:srgbClr val="000000"/>
                </a:solidFill>
              </a:rPr>
              <a:t>,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7</a:t>
            </a:r>
            <a:r>
              <a:rPr lang="en-US" altLang="zh-CN" sz="2400" dirty="0">
                <a:solidFill>
                  <a:srgbClr val="000000"/>
                </a:solidFill>
              </a:rPr>
              <a:t>,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8</a:t>
            </a:r>
            <a:r>
              <a:rPr lang="en-US" altLang="zh-CN" sz="2400" dirty="0">
                <a:solidFill>
                  <a:srgbClr val="000000"/>
                </a:solidFill>
              </a:rPr>
              <a:t>,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9</a:t>
            </a:r>
            <a:r>
              <a:rPr lang="en-US" altLang="zh-CN" sz="2400" dirty="0">
                <a:solidFill>
                  <a:srgbClr val="000000"/>
                </a:solidFill>
              </a:rPr>
              <a:t> are dropped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72" name="AutoShape 31"/>
          <p:cNvSpPr>
            <a:spLocks noChangeArrowheads="1"/>
          </p:cNvSpPr>
          <p:nvPr/>
        </p:nvSpPr>
        <p:spPr bwMode="auto">
          <a:xfrm>
            <a:off x="3166534" y="5503555"/>
            <a:ext cx="3945468" cy="575511"/>
          </a:xfrm>
          <a:prstGeom prst="wedgeRoundRectCallout">
            <a:avLst>
              <a:gd name="adj1" fmla="val 23157"/>
              <a:gd name="adj2" fmla="val -11975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Trajectory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73" name="AutoShape 31"/>
          <p:cNvSpPr>
            <a:spLocks noChangeArrowheads="1"/>
          </p:cNvSpPr>
          <p:nvPr/>
        </p:nvSpPr>
        <p:spPr bwMode="auto">
          <a:xfrm>
            <a:off x="3183468" y="5520489"/>
            <a:ext cx="3945468" cy="575511"/>
          </a:xfrm>
          <a:prstGeom prst="wedgeRoundRectCallout">
            <a:avLst>
              <a:gd name="adj1" fmla="val -30613"/>
              <a:gd name="adj2" fmla="val -11689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6 positions to be dropped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586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70" grpId="0" animBg="1"/>
      <p:bldP spid="72" grpId="0" animBg="1"/>
      <p:bldP spid="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Trajectory Simplification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16000" y="3789000"/>
            <a:ext cx="3672568" cy="1152248"/>
            <a:chOff x="3216000" y="3789000"/>
            <a:chExt cx="3672568" cy="1152248"/>
          </a:xfrm>
        </p:grpSpPr>
        <p:sp>
          <p:nvSpPr>
            <p:cNvPr id="16" name="Oval 15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43473" y="2181260"/>
            <a:ext cx="6643675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Trajectory Simplification:</a:t>
            </a:r>
          </a:p>
          <a:p>
            <a:pPr lvl="1"/>
            <a:r>
              <a:rPr lang="en-US" altLang="zh-CN" sz="2400" dirty="0">
                <a:solidFill>
                  <a:srgbClr val="000000"/>
                </a:solidFill>
              </a:rPr>
              <a:t>Drop some 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10" name="AutoShape 31"/>
          <p:cNvSpPr>
            <a:spLocks noChangeArrowheads="1"/>
          </p:cNvSpPr>
          <p:nvPr/>
        </p:nvSpPr>
        <p:spPr bwMode="auto">
          <a:xfrm>
            <a:off x="6558972" y="4902484"/>
            <a:ext cx="3091861" cy="559975"/>
          </a:xfrm>
          <a:prstGeom prst="wedgeRoundRectCallout">
            <a:avLst>
              <a:gd name="adj1" fmla="val -42771"/>
              <a:gd name="adj2" fmla="val -15262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Simplified trajectory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277463" y="3850463"/>
            <a:ext cx="3549642" cy="1029322"/>
            <a:chOff x="3277463" y="3850463"/>
            <a:chExt cx="3549642" cy="1029322"/>
          </a:xfrm>
        </p:grpSpPr>
        <p:cxnSp>
          <p:nvCxnSpPr>
            <p:cNvPr id="13" name="Straight Connector 12"/>
            <p:cNvCxnSpPr/>
            <p:nvPr/>
          </p:nvCxnSpPr>
          <p:spPr>
            <a:xfrm flipV="1">
              <a:off x="3277463" y="3850463"/>
              <a:ext cx="1389642" cy="102932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718023" y="3850463"/>
              <a:ext cx="1029082" cy="10290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5798023" y="3850463"/>
              <a:ext cx="1029082" cy="1029082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3097798" y="3344413"/>
            <a:ext cx="4030364" cy="1910651"/>
            <a:chOff x="3212099" y="3354802"/>
            <a:chExt cx="4030364" cy="1910651"/>
          </a:xfrm>
        </p:grpSpPr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6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30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10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1304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Trajectory Simplification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8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216000" y="3789000"/>
            <a:ext cx="3672568" cy="1152248"/>
            <a:chOff x="3216000" y="3789000"/>
            <a:chExt cx="3672568" cy="1152248"/>
          </a:xfrm>
        </p:grpSpPr>
        <p:sp>
          <p:nvSpPr>
            <p:cNvPr id="16" name="Oval 15"/>
            <p:cNvSpPr/>
            <p:nvPr/>
          </p:nvSpPr>
          <p:spPr>
            <a:xfrm>
              <a:off x="321600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936560" y="486924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65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501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537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5736560" y="486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5736560" y="450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609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6816560" y="414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6816560" y="3789000"/>
              <a:ext cx="72008" cy="72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797465" y="3685022"/>
            <a:ext cx="3225635" cy="1399211"/>
            <a:chOff x="3797465" y="3685022"/>
            <a:chExt cx="3225635" cy="1399211"/>
          </a:xfrm>
        </p:grpSpPr>
        <p:sp>
          <p:nvSpPr>
            <p:cNvPr id="26" name="Oval 28"/>
            <p:cNvSpPr>
              <a:spLocks noChangeArrowheads="1"/>
            </p:cNvSpPr>
            <p:nvPr/>
          </p:nvSpPr>
          <p:spPr bwMode="auto">
            <a:xfrm>
              <a:off x="3797465" y="47348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27" name="Oval 28"/>
            <p:cNvSpPr>
              <a:spLocks noChangeArrowheads="1"/>
            </p:cNvSpPr>
            <p:nvPr/>
          </p:nvSpPr>
          <p:spPr bwMode="auto">
            <a:xfrm>
              <a:off x="4525598" y="3685022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28" name="Oval 28"/>
            <p:cNvSpPr>
              <a:spLocks noChangeArrowheads="1"/>
            </p:cNvSpPr>
            <p:nvPr/>
          </p:nvSpPr>
          <p:spPr bwMode="auto">
            <a:xfrm>
              <a:off x="5219865" y="47094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6667665" y="39982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5600865" y="4739122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  <p:sp>
          <p:nvSpPr>
            <p:cNvPr id="31" name="Oval 28"/>
            <p:cNvSpPr>
              <a:spLocks noChangeArrowheads="1"/>
            </p:cNvSpPr>
            <p:nvPr/>
          </p:nvSpPr>
          <p:spPr bwMode="auto">
            <a:xfrm>
              <a:off x="5600865" y="4366589"/>
              <a:ext cx="355435" cy="345111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HK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143473" y="2181260"/>
            <a:ext cx="6643675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Trajectory Simplification:</a:t>
            </a:r>
          </a:p>
          <a:p>
            <a:pPr lvl="1"/>
            <a:r>
              <a:rPr lang="en-US" altLang="zh-CN" sz="2400" dirty="0">
                <a:solidFill>
                  <a:srgbClr val="000000"/>
                </a:solidFill>
              </a:rPr>
              <a:t>Drop some 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3288008" y="3850463"/>
            <a:ext cx="3564556" cy="1054781"/>
            <a:chOff x="3288008" y="3850463"/>
            <a:chExt cx="3564556" cy="1054781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3288008" y="4905244"/>
              <a:ext cx="64855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998023" y="3850463"/>
              <a:ext cx="669082" cy="102932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4718023" y="3850463"/>
              <a:ext cx="334541" cy="6585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5078023" y="457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448568" y="4905004"/>
              <a:ext cx="28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5772564" y="458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5798023" y="4210463"/>
              <a:ext cx="309082" cy="30908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168568" y="4185004"/>
              <a:ext cx="6479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6852564" y="3861008"/>
              <a:ext cx="0" cy="28799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AutoShape 31"/>
          <p:cNvSpPr>
            <a:spLocks noChangeArrowheads="1"/>
          </p:cNvSpPr>
          <p:nvPr/>
        </p:nvSpPr>
        <p:spPr bwMode="auto">
          <a:xfrm>
            <a:off x="2234669" y="3319155"/>
            <a:ext cx="1827377" cy="619798"/>
          </a:xfrm>
          <a:prstGeom prst="wedgeRoundRectCallout">
            <a:avLst>
              <a:gd name="adj1" fmla="val 45419"/>
              <a:gd name="adj2" fmla="val 12667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Trajectory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45" name="AutoShape 31"/>
          <p:cNvSpPr>
            <a:spLocks noChangeArrowheads="1"/>
          </p:cNvSpPr>
          <p:nvPr/>
        </p:nvSpPr>
        <p:spPr bwMode="auto">
          <a:xfrm>
            <a:off x="3166534" y="5503555"/>
            <a:ext cx="3945468" cy="575511"/>
          </a:xfrm>
          <a:prstGeom prst="wedgeRoundRectCallout">
            <a:avLst>
              <a:gd name="adj1" fmla="val 23157"/>
              <a:gd name="adj2" fmla="val -11975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Trajectory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sp>
        <p:nvSpPr>
          <p:cNvPr id="46" name="AutoShape 31"/>
          <p:cNvSpPr>
            <a:spLocks noChangeArrowheads="1"/>
          </p:cNvSpPr>
          <p:nvPr/>
        </p:nvSpPr>
        <p:spPr bwMode="auto">
          <a:xfrm>
            <a:off x="3183468" y="5520489"/>
            <a:ext cx="3945468" cy="575511"/>
          </a:xfrm>
          <a:prstGeom prst="wedgeRoundRectCallout">
            <a:avLst>
              <a:gd name="adj1" fmla="val -30613"/>
              <a:gd name="adj2" fmla="val -11689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6 positions to be dropped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3097798" y="3344413"/>
            <a:ext cx="4030364" cy="1910651"/>
            <a:chOff x="3212099" y="3354802"/>
            <a:chExt cx="4030364" cy="1910651"/>
          </a:xfrm>
        </p:grpSpPr>
        <p:sp>
          <p:nvSpPr>
            <p:cNvPr id="48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9" name="Text Box 20"/>
            <p:cNvSpPr txBox="1">
              <a:spLocks noChangeArrowheads="1"/>
            </p:cNvSpPr>
            <p:nvPr/>
          </p:nvSpPr>
          <p:spPr bwMode="auto">
            <a:xfrm>
              <a:off x="3884045" y="4882267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2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50" name="Text Box 20"/>
            <p:cNvSpPr txBox="1">
              <a:spLocks noChangeArrowheads="1"/>
            </p:cNvSpPr>
            <p:nvPr/>
          </p:nvSpPr>
          <p:spPr bwMode="auto">
            <a:xfrm>
              <a:off x="4607945" y="339290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3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51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4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52" name="Text Box 20"/>
            <p:cNvSpPr txBox="1">
              <a:spLocks noChangeArrowheads="1"/>
            </p:cNvSpPr>
            <p:nvPr/>
          </p:nvSpPr>
          <p:spPr bwMode="auto">
            <a:xfrm>
              <a:off x="5335309" y="488919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5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53" name="Text Box 20"/>
            <p:cNvSpPr txBox="1">
              <a:spLocks noChangeArrowheads="1"/>
            </p:cNvSpPr>
            <p:nvPr/>
          </p:nvSpPr>
          <p:spPr bwMode="auto">
            <a:xfrm>
              <a:off x="5737092" y="4896121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6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54" name="Text Box 20"/>
            <p:cNvSpPr txBox="1">
              <a:spLocks noChangeArrowheads="1"/>
            </p:cNvSpPr>
            <p:nvPr/>
          </p:nvSpPr>
          <p:spPr bwMode="auto">
            <a:xfrm>
              <a:off x="5692065" y="4061384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7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55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8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56" name="Text Box 20"/>
            <p:cNvSpPr txBox="1">
              <a:spLocks noChangeArrowheads="1"/>
            </p:cNvSpPr>
            <p:nvPr/>
          </p:nvSpPr>
          <p:spPr bwMode="auto">
            <a:xfrm>
              <a:off x="6755400" y="41895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9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57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10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7819565" y="3989396"/>
            <a:ext cx="3388707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</a:lstStyle>
          <a:p>
            <a:r>
              <a:rPr lang="en-US" altLang="zh-CN" sz="2400" dirty="0">
                <a:solidFill>
                  <a:srgbClr val="000000"/>
                </a:solidFill>
              </a:rPr>
              <a:t>Suppose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2</a:t>
            </a:r>
            <a:r>
              <a:rPr lang="en-US" altLang="zh-CN" sz="2400" dirty="0">
                <a:solidFill>
                  <a:srgbClr val="000000"/>
                </a:solidFill>
              </a:rPr>
              <a:t>,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3</a:t>
            </a:r>
            <a:r>
              <a:rPr lang="en-US" altLang="zh-CN" sz="2400" dirty="0">
                <a:solidFill>
                  <a:srgbClr val="000000"/>
                </a:solidFill>
              </a:rPr>
              <a:t>,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5</a:t>
            </a:r>
            <a:r>
              <a:rPr lang="en-US" altLang="zh-CN" sz="2400" dirty="0">
                <a:solidFill>
                  <a:srgbClr val="000000"/>
                </a:solidFill>
              </a:rPr>
              <a:t>,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6</a:t>
            </a:r>
            <a:r>
              <a:rPr lang="en-US" altLang="zh-CN" sz="2400" dirty="0">
                <a:solidFill>
                  <a:srgbClr val="000000"/>
                </a:solidFill>
              </a:rPr>
              <a:t>,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7</a:t>
            </a:r>
            <a:r>
              <a:rPr lang="en-US" altLang="zh-CN" sz="2400" dirty="0">
                <a:solidFill>
                  <a:srgbClr val="000000"/>
                </a:solidFill>
              </a:rPr>
              <a:t>, p</a:t>
            </a:r>
            <a:r>
              <a:rPr lang="en-US" altLang="zh-CN" sz="2400" baseline="-25000" dirty="0">
                <a:solidFill>
                  <a:srgbClr val="000000"/>
                </a:solidFill>
              </a:rPr>
              <a:t>9</a:t>
            </a:r>
            <a:r>
              <a:rPr lang="en-US" altLang="zh-CN" sz="2400" dirty="0">
                <a:solidFill>
                  <a:srgbClr val="000000"/>
                </a:solidFill>
              </a:rPr>
              <a:t> are dropped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271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Trajectory Simplification</a:t>
            </a:r>
            <a:endParaRPr lang="zh-HK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DCFE-628D-4CE6-9324-B9AE596DFB2B}" type="slidenum">
              <a:rPr lang="zh-TW" altLang="en-US" smtClean="0">
                <a:solidFill>
                  <a:srgbClr val="000000"/>
                </a:solidFill>
              </a:rPr>
              <a:pPr/>
              <a:t>9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216000" y="486924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FFFF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016560" y="450900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FF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6096560" y="414900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FFFF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6816560" y="3789000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FF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3473" y="2181260"/>
            <a:ext cx="6643675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HK"/>
            </a:defPPr>
            <a:lvl1pPr>
              <a:defRPr b="1"/>
            </a:lvl1pPr>
          </a:lstStyle>
          <a:p>
            <a:r>
              <a:rPr lang="en-US" altLang="zh-CN" sz="2400" dirty="0" smtClean="0">
                <a:solidFill>
                  <a:srgbClr val="333399"/>
                </a:solidFill>
              </a:rPr>
              <a:t>Trajectory Simplification:</a:t>
            </a:r>
          </a:p>
          <a:p>
            <a:pPr lvl="1"/>
            <a:r>
              <a:rPr lang="en-US" altLang="zh-CN" sz="2400" dirty="0">
                <a:solidFill>
                  <a:srgbClr val="000000"/>
                </a:solidFill>
              </a:rPr>
              <a:t>Drop some positions</a:t>
            </a:r>
            <a:endParaRPr lang="zh-CN" altLang="en-US" sz="2400" dirty="0">
              <a:solidFill>
                <a:srgbClr val="000000"/>
              </a:solidFill>
            </a:endParaRPr>
          </a:p>
        </p:txBody>
      </p:sp>
      <p:sp>
        <p:nvSpPr>
          <p:cNvPr id="44" name="AutoShape 31"/>
          <p:cNvSpPr>
            <a:spLocks noChangeArrowheads="1"/>
          </p:cNvSpPr>
          <p:nvPr/>
        </p:nvSpPr>
        <p:spPr bwMode="auto">
          <a:xfrm>
            <a:off x="6008466" y="5091317"/>
            <a:ext cx="4207589" cy="615800"/>
          </a:xfrm>
          <a:prstGeom prst="wedgeRoundRectCallout">
            <a:avLst>
              <a:gd name="adj1" fmla="val -52122"/>
              <a:gd name="adj2" fmla="val -14700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TW" sz="2400" dirty="0">
                <a:solidFill>
                  <a:srgbClr val="000000"/>
                </a:solidFill>
              </a:rPr>
              <a:t>Another Simplified trajectory</a:t>
            </a:r>
            <a:endParaRPr lang="zh-TW" altLang="en-US" sz="2400" dirty="0">
              <a:solidFill>
                <a:srgbClr val="000000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3277463" y="3850463"/>
            <a:ext cx="3549642" cy="1029322"/>
            <a:chOff x="3277463" y="3850463"/>
            <a:chExt cx="3549642" cy="1029322"/>
          </a:xfrm>
        </p:grpSpPr>
        <p:cxnSp>
          <p:nvCxnSpPr>
            <p:cNvPr id="46" name="Straight Connector 45"/>
            <p:cNvCxnSpPr>
              <a:endCxn id="19" idx="2"/>
            </p:cNvCxnSpPr>
            <p:nvPr/>
          </p:nvCxnSpPr>
          <p:spPr>
            <a:xfrm flipV="1">
              <a:off x="3277463" y="4545004"/>
              <a:ext cx="1739097" cy="334781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9" idx="6"/>
              <a:endCxn id="23" idx="2"/>
            </p:cNvCxnSpPr>
            <p:nvPr/>
          </p:nvCxnSpPr>
          <p:spPr>
            <a:xfrm flipV="1">
              <a:off x="5088568" y="4185004"/>
              <a:ext cx="1007992" cy="3600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23" idx="6"/>
            </p:cNvCxnSpPr>
            <p:nvPr/>
          </p:nvCxnSpPr>
          <p:spPr>
            <a:xfrm flipV="1">
              <a:off x="6168568" y="3850463"/>
              <a:ext cx="658537" cy="334541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3097798" y="3344413"/>
            <a:ext cx="4030364" cy="1889870"/>
            <a:chOff x="3212099" y="3354802"/>
            <a:chExt cx="4030364" cy="1889870"/>
          </a:xfrm>
        </p:grpSpPr>
        <p:sp>
          <p:nvSpPr>
            <p:cNvPr id="15" name="Text Box 20"/>
            <p:cNvSpPr txBox="1">
              <a:spLocks noChangeArrowheads="1"/>
            </p:cNvSpPr>
            <p:nvPr/>
          </p:nvSpPr>
          <p:spPr bwMode="auto">
            <a:xfrm>
              <a:off x="3212099" y="48753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4916208" y="4532440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4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6" name="Text Box 20"/>
            <p:cNvSpPr txBox="1">
              <a:spLocks noChangeArrowheads="1"/>
            </p:cNvSpPr>
            <p:nvPr/>
          </p:nvSpPr>
          <p:spPr bwMode="auto">
            <a:xfrm>
              <a:off x="6041890" y="3704629"/>
              <a:ext cx="459508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8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0"/>
            <p:cNvSpPr txBox="1">
              <a:spLocks noChangeArrowheads="1"/>
            </p:cNvSpPr>
            <p:nvPr/>
          </p:nvSpPr>
          <p:spPr bwMode="auto">
            <a:xfrm>
              <a:off x="6689590" y="3354802"/>
              <a:ext cx="552873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 dirty="0" smtClean="0">
                  <a:solidFill>
                    <a:srgbClr val="000000"/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rgbClr val="000000"/>
                  </a:solidFill>
                </a:rPr>
                <a:t>10</a:t>
              </a:r>
              <a:endParaRPr lang="en-US" altLang="zh-TW" baseline="-25000" dirty="0">
                <a:solidFill>
                  <a:srgbClr val="000000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7110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8|4|19.2|6.5|15.8|2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2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1.5|2.2|1.9|1.8|2.1|13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6.7|2.9|3.7|7.8|3|2.7|1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2.1|4|3.3|8.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8.1|3.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3.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3|2.7|14.4|11.1|3.1|1|0.6|0.8|2.6|0.6|0.5|0.5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6|6|0.7|4.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5.8|4.9|4.3|5.1|11.7|3.4|3.4|3.2|6.8|5.2|7.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|1.9|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4|5.3|0.6|6.4|1.5|3.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7|7.9|12.2|5.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6|5.1|11.7|4.5|2.8|14.8|3.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8|12.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3.8|21.4|9.9|12.4|9.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24.3|7.8|8.1|8.1|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7|5.2|12.9|0.7|1.2|4.8|0.5|0.6|0.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0.6|0.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|6|7.3|2.9|3|18.5|5.8|9.1|4.6|5|9.1|6.8|9.7|4.9|4.8|0.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5|3.9|19.1|3.8|3.1|1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1.5|1.8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0.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7|3.4|3.4|16.9|0.8|2.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.2|4.2|5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7.8|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2.1|4.2|1.3|6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7|2|2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2120</Words>
  <Application>Microsoft Office PowerPoint</Application>
  <PresentationFormat>Widescreen</PresentationFormat>
  <Paragraphs>730</Paragraphs>
  <Slides>43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新細明體</vt:lpstr>
      <vt:lpstr>Arial</vt:lpstr>
      <vt:lpstr>Calibri</vt:lpstr>
      <vt:lpstr>Cambria Math</vt:lpstr>
      <vt:lpstr>Tahoma</vt:lpstr>
      <vt:lpstr>Wingdings</vt:lpstr>
      <vt:lpstr>Blends</vt:lpstr>
      <vt:lpstr>Trajectory Simplification: On Minimizing the Direction-based Error</vt:lpstr>
      <vt:lpstr>Sample A Movement</vt:lpstr>
      <vt:lpstr>Trajectory</vt:lpstr>
      <vt:lpstr>Trajectory</vt:lpstr>
      <vt:lpstr>Trajectory</vt:lpstr>
      <vt:lpstr>Trajectory Simplification</vt:lpstr>
      <vt:lpstr>Trajectory Simplification</vt:lpstr>
      <vt:lpstr>Trajectory Simplification</vt:lpstr>
      <vt:lpstr>Trajectory Simplification</vt:lpstr>
      <vt:lpstr>Trajectory Simplification</vt:lpstr>
      <vt:lpstr>Direction-Preserving Trajectory Simplification (DPTS)</vt:lpstr>
      <vt:lpstr>What Is “Direction Information”?</vt:lpstr>
      <vt:lpstr>What Is “Direction Information”?</vt:lpstr>
      <vt:lpstr>Direction-Preserving Trajectory Simplification (DPTS)</vt:lpstr>
      <vt:lpstr>Why To Preserve “Direction Information”?</vt:lpstr>
      <vt:lpstr>Trajectory Clustering</vt:lpstr>
      <vt:lpstr>Trajectory Clustering</vt:lpstr>
      <vt:lpstr>Why To Preserve “Direction Information”?</vt:lpstr>
      <vt:lpstr>Direction-Preserving Trajectory Simplification (DPTS)</vt:lpstr>
      <vt:lpstr>How To Preserve “Direction Information”? </vt:lpstr>
      <vt:lpstr>How To Preserve “Direction Information”?</vt:lpstr>
      <vt:lpstr>How To Preserve “Direction Information”?</vt:lpstr>
      <vt:lpstr>How To Preserve “Direction Information”?</vt:lpstr>
      <vt:lpstr>DP: A Sub-Problem Optimality Property</vt:lpstr>
      <vt:lpstr>DP: A Sub-Problem Optimality Property</vt:lpstr>
      <vt:lpstr>How To Preserve “Direction Information”?</vt:lpstr>
      <vt:lpstr>Error-Search: A Rough Idea</vt:lpstr>
      <vt:lpstr>Error-Search: A Rough Idea</vt:lpstr>
      <vt:lpstr>Error-Search: A Rough Idea</vt:lpstr>
      <vt:lpstr>Error-Search: A Rough Idea</vt:lpstr>
      <vt:lpstr>Error-Search: A Rough Idea</vt:lpstr>
      <vt:lpstr>How To Preserve “Direction Information”?</vt:lpstr>
      <vt:lpstr>Span-Search: The Main Idea</vt:lpstr>
      <vt:lpstr>Span-Search: The Main Idea</vt:lpstr>
      <vt:lpstr>Span-Search: The Main Idea</vt:lpstr>
      <vt:lpstr>Span-Search: The Main Idea</vt:lpstr>
      <vt:lpstr>Experiments: Settings</vt:lpstr>
      <vt:lpstr>Experiments: Min-Error vs. Wavelet Transformation</vt:lpstr>
      <vt:lpstr>Experiments: Performance Studies on Exact Algorithms (1)</vt:lpstr>
      <vt:lpstr>Experiments: Performance Studies on  Exact Algorithms (2)</vt:lpstr>
      <vt:lpstr>Experiments: Performance Studies on Approximate Algorithms</vt:lpstr>
      <vt:lpstr>Conclusion</vt:lpstr>
      <vt:lpstr>Q &amp; 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Trajectory Simplification: On Minimizing the Direction-based Error</dc:title>
  <dc:creator>raywong</dc:creator>
  <cp:lastModifiedBy>raywong</cp:lastModifiedBy>
  <cp:revision>137</cp:revision>
  <dcterms:created xsi:type="dcterms:W3CDTF">2015-07-27T07:36:46Z</dcterms:created>
  <dcterms:modified xsi:type="dcterms:W3CDTF">2015-09-13T02:40:01Z</dcterms:modified>
</cp:coreProperties>
</file>