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5143500" cx="9144000"/>
  <p:notesSz cx="6858000" cy="9144000"/>
  <p:embeddedFontLst>
    <p:embeddedFont>
      <p:font typeface="Droid Sans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DroidSans-bold.fntdata"/><Relationship Id="rId16" Type="http://schemas.openxmlformats.org/officeDocument/2006/relationships/slide" Target="slides/slide12.xml"/><Relationship Id="rId38" Type="http://schemas.openxmlformats.org/officeDocument/2006/relationships/font" Target="fonts/DroidSans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13" name="Shape 13"/>
          <p:cNvCxnSpPr/>
          <p:nvPr/>
        </p:nvCxnSpPr>
        <p:spPr>
          <a:xfrm>
            <a:off x="621650" y="2804650"/>
            <a:ext cx="7857300" cy="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266675" y="596400"/>
            <a:ext cx="8520599" cy="4257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21" name="Shape 21"/>
          <p:cNvCxnSpPr/>
          <p:nvPr/>
        </p:nvCxnSpPr>
        <p:spPr>
          <a:xfrm>
            <a:off x="395100" y="509650"/>
            <a:ext cx="7857300" cy="0"/>
          </a:xfrm>
          <a:prstGeom prst="straightConnector1">
            <a:avLst/>
          </a:prstGeom>
          <a:noFill/>
          <a:ln cap="flat" cmpd="sng" w="19050">
            <a:solidFill>
              <a:srgbClr val="1155CC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30" name="Shape 30"/>
          <p:cNvCxnSpPr/>
          <p:nvPr/>
        </p:nvCxnSpPr>
        <p:spPr>
          <a:xfrm>
            <a:off x="458150" y="1017725"/>
            <a:ext cx="7857300" cy="0"/>
          </a:xfrm>
          <a:prstGeom prst="straightConnector1">
            <a:avLst/>
          </a:prstGeom>
          <a:noFill/>
          <a:ln cap="flat" cmpd="sng" w="19050">
            <a:solidFill>
              <a:srgbClr val="1155CC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Droid Sans"/>
              <a:buNone/>
              <a:defRPr sz="28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Droid Sans"/>
              <a:defRPr sz="1800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Droid Sans"/>
              <a:defRPr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Droid Sans"/>
              <a:defRPr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Droid Sans"/>
              <a:defRPr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Droid Sans"/>
              <a:defRPr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Droid Sans"/>
              <a:defRPr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Droid Sans"/>
              <a:defRPr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Droid Sans"/>
              <a:defRPr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Droid Sans"/>
              <a:defRPr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0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Relationship Id="rId4" Type="http://schemas.openxmlformats.org/officeDocument/2006/relationships/image" Target="../media/image02.png"/><Relationship Id="rId5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ctrTitle"/>
          </p:nvPr>
        </p:nvSpPr>
        <p:spPr>
          <a:xfrm>
            <a:off x="669525" y="386975"/>
            <a:ext cx="8141400" cy="342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 	 	 		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		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b="1" lang="en"/>
              <a:t>New Lower and Upper Bounds for Shortest Distance Queries on Terrains 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3789000" y="2855100"/>
            <a:ext cx="4688100" cy="638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2400"/>
              <a:t>Manohar Kaul (IIT-H)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2400"/>
              <a:t>mkaul@iith.ac.in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Paths on a Triangulated Terrain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950" y="1017725"/>
            <a:ext cx="7379800" cy="399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Paths on a Triangulated Terrain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950" y="1017725"/>
            <a:ext cx="7379800" cy="399344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>
            <p:ph idx="1" type="body"/>
          </p:nvPr>
        </p:nvSpPr>
        <p:spPr>
          <a:xfrm>
            <a:off x="266675" y="596400"/>
            <a:ext cx="8520599" cy="425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𝛱</a:t>
            </a:r>
            <a:r>
              <a:rPr b="1" baseline="-25000" lang="en"/>
              <a:t>n</a:t>
            </a:r>
            <a:r>
              <a:rPr lang="en"/>
              <a:t> is constrained to traverse across edges of triangles, while </a:t>
            </a:r>
            <a:r>
              <a:rPr b="1" lang="en"/>
              <a:t>𝛱</a:t>
            </a:r>
            <a:r>
              <a:rPr b="1" baseline="-25000" lang="en"/>
              <a:t>s</a:t>
            </a:r>
            <a:r>
              <a:rPr baseline="-25000" lang="en"/>
              <a:t> </a:t>
            </a:r>
            <a:r>
              <a:rPr lang="en"/>
              <a:t>can cut across triangle faces!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Rationale behind our previous work...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266675" y="596400"/>
            <a:ext cx="8520599" cy="425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Finding a tighter lower bound that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uses the information of the underlying terrain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base this on the network shortest path?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is fast to compute!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Previous Contribution</a:t>
            </a:r>
            <a:r>
              <a:rPr lang="en"/>
              <a:t>: </a:t>
            </a:r>
            <a:r>
              <a:rPr lang="en" sz="2400"/>
              <a:t>Finding a Tighter Lower Bound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266675" y="596400"/>
            <a:ext cx="8520599" cy="425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 </a:t>
            </a:r>
            <a:r>
              <a:rPr b="1" i="1" lang="en"/>
              <a:t>𝛱</a:t>
            </a:r>
            <a:r>
              <a:rPr b="1" baseline="-25000" i="1" lang="en"/>
              <a:t>s</a:t>
            </a:r>
            <a:r>
              <a:rPr i="1" lang="en"/>
              <a:t>(s,t)</a:t>
            </a:r>
            <a:r>
              <a:rPr lang="en"/>
              <a:t> and </a:t>
            </a:r>
            <a:r>
              <a:rPr b="1" i="1" lang="en"/>
              <a:t>𝛱</a:t>
            </a:r>
            <a:r>
              <a:rPr b="1" baseline="-25000" i="1" lang="en"/>
              <a:t>n</a:t>
            </a:r>
            <a:r>
              <a:rPr i="1" lang="en"/>
              <a:t>(s,t)</a:t>
            </a:r>
            <a:r>
              <a:rPr lang="en"/>
              <a:t> be the </a:t>
            </a:r>
            <a:r>
              <a:rPr b="1" lang="en"/>
              <a:t>shortest surface path</a:t>
            </a:r>
            <a:r>
              <a:rPr lang="en"/>
              <a:t> and the </a:t>
            </a:r>
            <a:r>
              <a:rPr b="1" lang="en"/>
              <a:t>shortest network path</a:t>
            </a:r>
            <a:r>
              <a:rPr lang="en"/>
              <a:t> between source </a:t>
            </a:r>
            <a:r>
              <a:rPr i="1" lang="en"/>
              <a:t>s</a:t>
            </a:r>
            <a:r>
              <a:rPr lang="en"/>
              <a:t> and destination </a:t>
            </a:r>
            <a:r>
              <a:rPr i="1" lang="en"/>
              <a:t>t</a:t>
            </a:r>
            <a:r>
              <a:rPr lang="en"/>
              <a:t> on terrain </a:t>
            </a:r>
            <a:r>
              <a:rPr i="1" lang="en"/>
              <a:t>Ρ</a:t>
            </a:r>
            <a:r>
              <a:rPr lang="en"/>
              <a:t>, respectively. Then,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i="1" lang="en"/>
              <a:t> 𝛌</a:t>
            </a:r>
            <a:r>
              <a:rPr i="1" lang="en"/>
              <a:t>|</a:t>
            </a:r>
            <a:r>
              <a:rPr b="1" i="1" lang="en"/>
              <a:t>𝛱</a:t>
            </a:r>
            <a:r>
              <a:rPr b="1" baseline="-25000" i="1" lang="en"/>
              <a:t>n</a:t>
            </a:r>
            <a:r>
              <a:rPr i="1" lang="en"/>
              <a:t>(s,t)|   ≤    |</a:t>
            </a:r>
            <a:r>
              <a:rPr b="1" i="1" lang="en"/>
              <a:t>𝛱</a:t>
            </a:r>
            <a:r>
              <a:rPr b="1" baseline="-25000" i="1" lang="en"/>
              <a:t>s</a:t>
            </a:r>
            <a:r>
              <a:rPr i="1" lang="en"/>
              <a:t>(s,t)|  ≤     |</a:t>
            </a:r>
            <a:r>
              <a:rPr b="1" i="1" lang="en"/>
              <a:t>𝛱</a:t>
            </a:r>
            <a:r>
              <a:rPr b="1" baseline="-25000" i="1" lang="en"/>
              <a:t>n</a:t>
            </a:r>
            <a:r>
              <a:rPr i="1" lang="en"/>
              <a:t>(s,t)|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where </a:t>
            </a:r>
            <a:r>
              <a:rPr b="1" i="1" lang="en"/>
              <a:t>𝛌 = min { sin θ</a:t>
            </a:r>
            <a:r>
              <a:rPr b="1" baseline="-25000" i="1" lang="en"/>
              <a:t>m</a:t>
            </a:r>
            <a:r>
              <a:rPr b="1" i="1" lang="en"/>
              <a:t> / 2 , sin θ</a:t>
            </a:r>
            <a:r>
              <a:rPr b="1" baseline="-25000" i="1" lang="en"/>
              <a:t>m</a:t>
            </a:r>
            <a:r>
              <a:rPr b="1" i="1" lang="en"/>
              <a:t> cos θ</a:t>
            </a:r>
            <a:r>
              <a:rPr b="1" baseline="-25000" i="1" lang="en"/>
              <a:t>m</a:t>
            </a:r>
            <a:r>
              <a:rPr b="1" i="1" lang="en"/>
              <a:t> }</a:t>
            </a:r>
            <a:r>
              <a:rPr lang="en"/>
              <a:t>  and </a:t>
            </a:r>
            <a:r>
              <a:rPr b="1" i="1" lang="en"/>
              <a:t>θ</a:t>
            </a:r>
            <a:r>
              <a:rPr b="1" baseline="-25000" i="1" lang="en"/>
              <a:t>m</a:t>
            </a:r>
            <a:r>
              <a:rPr lang="en"/>
              <a:t> is the </a:t>
            </a:r>
            <a:r>
              <a:rPr b="1" lang="en"/>
              <a:t>minimum interior angle</a:t>
            </a:r>
            <a:r>
              <a:rPr lang="en"/>
              <a:t> of a triangle that </a:t>
            </a:r>
            <a:r>
              <a:rPr b="1" i="1" lang="en"/>
              <a:t>𝛱</a:t>
            </a:r>
            <a:r>
              <a:rPr b="1" baseline="-25000" i="1" lang="en"/>
              <a:t>n</a:t>
            </a:r>
            <a:r>
              <a:rPr i="1" lang="en"/>
              <a:t>(s,t)</a:t>
            </a:r>
            <a:r>
              <a:rPr lang="en"/>
              <a:t> crosses over.   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3650" y="1396450"/>
            <a:ext cx="3205525" cy="199404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/>
          <p:nvPr/>
        </p:nvSpPr>
        <p:spPr>
          <a:xfrm rot="-5400000">
            <a:off x="761557" y="1798450"/>
            <a:ext cx="195600" cy="1175399"/>
          </a:xfrm>
          <a:prstGeom prst="leftBrace">
            <a:avLst>
              <a:gd fmla="val 8333" name="adj1"/>
              <a:gd fmla="val 47184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190575" y="2409425"/>
            <a:ext cx="1486499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Lower Bound </a:t>
            </a:r>
          </a:p>
        </p:txBody>
      </p:sp>
      <p:sp>
        <p:nvSpPr>
          <p:cNvPr id="146" name="Shape 146"/>
          <p:cNvSpPr/>
          <p:nvPr/>
        </p:nvSpPr>
        <p:spPr>
          <a:xfrm rot="-5400000">
            <a:off x="3656182" y="1798450"/>
            <a:ext cx="195600" cy="1175399"/>
          </a:xfrm>
          <a:prstGeom prst="leftBrace">
            <a:avLst>
              <a:gd fmla="val 8333" name="adj1"/>
              <a:gd fmla="val 47184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 txBox="1"/>
          <p:nvPr/>
        </p:nvSpPr>
        <p:spPr>
          <a:xfrm>
            <a:off x="3166275" y="2409425"/>
            <a:ext cx="1486499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Upper Bound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Contribution 1</a:t>
            </a:r>
            <a:r>
              <a:rPr lang="en"/>
              <a:t>: Finding a Tighter Lower Bound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266675" y="596400"/>
            <a:ext cx="8520599" cy="425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 </a:t>
            </a:r>
            <a:r>
              <a:rPr b="1" i="1" lang="en"/>
              <a:t>𝛱</a:t>
            </a:r>
            <a:r>
              <a:rPr b="1" baseline="-25000" i="1" lang="en"/>
              <a:t>s</a:t>
            </a:r>
            <a:r>
              <a:rPr i="1" lang="en"/>
              <a:t>(s,t)</a:t>
            </a:r>
            <a:r>
              <a:rPr lang="en"/>
              <a:t> and </a:t>
            </a:r>
            <a:r>
              <a:rPr b="1" i="1" lang="en"/>
              <a:t>𝛱</a:t>
            </a:r>
            <a:r>
              <a:rPr b="1" baseline="-25000" i="1" lang="en"/>
              <a:t>n</a:t>
            </a:r>
            <a:r>
              <a:rPr i="1" lang="en"/>
              <a:t>(s,t)</a:t>
            </a:r>
            <a:r>
              <a:rPr lang="en"/>
              <a:t> be the </a:t>
            </a:r>
            <a:r>
              <a:rPr b="1" lang="en"/>
              <a:t>shortest surface path</a:t>
            </a:r>
            <a:r>
              <a:rPr lang="en"/>
              <a:t> and the </a:t>
            </a:r>
            <a:r>
              <a:rPr b="1" lang="en"/>
              <a:t>shortest network path</a:t>
            </a:r>
            <a:r>
              <a:rPr lang="en"/>
              <a:t> between source </a:t>
            </a:r>
            <a:r>
              <a:rPr i="1" lang="en"/>
              <a:t>s</a:t>
            </a:r>
            <a:r>
              <a:rPr lang="en"/>
              <a:t> and destination </a:t>
            </a:r>
            <a:r>
              <a:rPr i="1" lang="en"/>
              <a:t>t</a:t>
            </a:r>
            <a:r>
              <a:rPr lang="en"/>
              <a:t> on terrain </a:t>
            </a:r>
            <a:r>
              <a:rPr i="1" lang="en"/>
              <a:t>Ρ</a:t>
            </a:r>
            <a:r>
              <a:rPr lang="en"/>
              <a:t>, respectively. Then,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i="1" lang="en"/>
              <a:t> 𝛌</a:t>
            </a:r>
            <a:r>
              <a:rPr i="1" lang="en"/>
              <a:t>|</a:t>
            </a:r>
            <a:r>
              <a:rPr b="1" i="1" lang="en"/>
              <a:t>𝛱</a:t>
            </a:r>
            <a:r>
              <a:rPr b="1" baseline="-25000" i="1" lang="en"/>
              <a:t>n</a:t>
            </a:r>
            <a:r>
              <a:rPr i="1" lang="en"/>
              <a:t>(s,t)|   ≤    |</a:t>
            </a:r>
            <a:r>
              <a:rPr b="1" i="1" lang="en"/>
              <a:t>𝛱</a:t>
            </a:r>
            <a:r>
              <a:rPr b="1" baseline="-25000" i="1" lang="en"/>
              <a:t>s</a:t>
            </a:r>
            <a:r>
              <a:rPr i="1" lang="en"/>
              <a:t>(s,t)|  ≤     |</a:t>
            </a:r>
            <a:r>
              <a:rPr b="1" i="1" lang="en"/>
              <a:t>𝛱</a:t>
            </a:r>
            <a:r>
              <a:rPr b="1" baseline="-25000" i="1" lang="en"/>
              <a:t>n</a:t>
            </a:r>
            <a:r>
              <a:rPr i="1" lang="en"/>
              <a:t>(s,t)|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where </a:t>
            </a:r>
            <a:r>
              <a:rPr b="1" i="1" lang="en"/>
              <a:t>𝛌 = min { sin θ</a:t>
            </a:r>
            <a:r>
              <a:rPr b="1" baseline="-25000" i="1" lang="en"/>
              <a:t>m</a:t>
            </a:r>
            <a:r>
              <a:rPr b="1" i="1" lang="en"/>
              <a:t> / 2 , sin θ</a:t>
            </a:r>
            <a:r>
              <a:rPr b="1" baseline="-25000" i="1" lang="en"/>
              <a:t>m</a:t>
            </a:r>
            <a:r>
              <a:rPr b="1" i="1" lang="en"/>
              <a:t> cos θ</a:t>
            </a:r>
            <a:r>
              <a:rPr b="1" baseline="-25000" i="1" lang="en"/>
              <a:t>m</a:t>
            </a:r>
            <a:r>
              <a:rPr b="1" i="1" lang="en"/>
              <a:t> }</a:t>
            </a:r>
            <a:r>
              <a:rPr lang="en"/>
              <a:t>  and </a:t>
            </a:r>
            <a:r>
              <a:rPr b="1" i="1" lang="en"/>
              <a:t>θ</a:t>
            </a:r>
            <a:r>
              <a:rPr b="1" baseline="-25000" i="1" lang="en"/>
              <a:t>m</a:t>
            </a:r>
            <a:r>
              <a:rPr lang="en"/>
              <a:t> is the </a:t>
            </a:r>
            <a:r>
              <a:rPr b="1" lang="en"/>
              <a:t>minimum interior angle</a:t>
            </a:r>
            <a:r>
              <a:rPr lang="en"/>
              <a:t> of a triangle that </a:t>
            </a:r>
            <a:r>
              <a:rPr b="1" i="1" lang="en"/>
              <a:t>𝛱</a:t>
            </a:r>
            <a:r>
              <a:rPr b="1" baseline="-25000" i="1" lang="en"/>
              <a:t>n</a:t>
            </a:r>
            <a:r>
              <a:rPr i="1" lang="en"/>
              <a:t>(s,t)</a:t>
            </a:r>
            <a:r>
              <a:rPr lang="en"/>
              <a:t> crosses over.   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3650" y="1396450"/>
            <a:ext cx="3205525" cy="1994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/>
          <p:nvPr/>
        </p:nvSpPr>
        <p:spPr>
          <a:xfrm rot="-5400000">
            <a:off x="761557" y="1798450"/>
            <a:ext cx="195600" cy="1175399"/>
          </a:xfrm>
          <a:prstGeom prst="leftBrace">
            <a:avLst>
              <a:gd fmla="val 8333" name="adj1"/>
              <a:gd fmla="val 47184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190575" y="2409425"/>
            <a:ext cx="1486499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Lower Bound </a:t>
            </a:r>
          </a:p>
        </p:txBody>
      </p:sp>
      <p:sp>
        <p:nvSpPr>
          <p:cNvPr id="157" name="Shape 157"/>
          <p:cNvSpPr/>
          <p:nvPr/>
        </p:nvSpPr>
        <p:spPr>
          <a:xfrm rot="-5400000">
            <a:off x="3656182" y="1798450"/>
            <a:ext cx="195600" cy="1175399"/>
          </a:xfrm>
          <a:prstGeom prst="leftBrace">
            <a:avLst>
              <a:gd fmla="val 8333" name="adj1"/>
              <a:gd fmla="val 47184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3166275" y="2409425"/>
            <a:ext cx="1486499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Upper Bound 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5257812" y="4069000"/>
            <a:ext cx="3457200" cy="1009200"/>
          </a:xfrm>
          <a:prstGeom prst="rect">
            <a:avLst/>
          </a:prstGeom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If </a:t>
            </a:r>
            <a:r>
              <a:rPr b="1" i="1" lang="en" sz="1400"/>
              <a:t>θ</a:t>
            </a:r>
            <a:r>
              <a:rPr b="1" baseline="-25000" i="1" lang="en" sz="1400"/>
              <a:t>m </a:t>
            </a:r>
            <a:r>
              <a:rPr lang="en" sz="1400"/>
              <a:t>is lower =&gt; </a:t>
            </a:r>
            <a:r>
              <a:rPr b="1" i="1" lang="en" sz="1400"/>
              <a:t>𝛌 </a:t>
            </a:r>
            <a:r>
              <a:rPr lang="en" sz="1400"/>
              <a:t> is lower!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“Realistic Terrains” maximize </a:t>
            </a:r>
            <a:r>
              <a:rPr b="1" i="1" lang="en" sz="1400"/>
              <a:t>θ</a:t>
            </a:r>
            <a:r>
              <a:rPr b="1" baseline="-25000" i="1" lang="en" sz="1400"/>
              <a:t>m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Hence, </a:t>
            </a:r>
            <a:r>
              <a:rPr b="1" i="1" lang="en" sz="1400"/>
              <a:t>θ</a:t>
            </a:r>
            <a:r>
              <a:rPr b="1" baseline="-25000" i="1" lang="en" sz="1400"/>
              <a:t>m</a:t>
            </a:r>
            <a:r>
              <a:rPr lang="en" sz="1400"/>
              <a:t> &gt;= 45 deg and </a:t>
            </a:r>
            <a:r>
              <a:rPr b="1" baseline="-25000" i="1" lang="en" sz="1400"/>
              <a:t> </a:t>
            </a:r>
            <a:r>
              <a:rPr b="1" i="1" lang="en" sz="1400"/>
              <a:t>𝛌 </a:t>
            </a:r>
            <a:r>
              <a:rPr lang="en" sz="1400"/>
              <a:t>&gt;= 0.35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Remaining Challenge!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266675" y="596400"/>
            <a:ext cx="8520599" cy="425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Our lower bound was  </a:t>
            </a:r>
            <a:r>
              <a:rPr b="1" i="1" lang="en"/>
              <a:t>𝛌</a:t>
            </a:r>
            <a:r>
              <a:rPr i="1" lang="en"/>
              <a:t>|</a:t>
            </a:r>
            <a:r>
              <a:rPr b="1" i="1" lang="en"/>
              <a:t>𝛱</a:t>
            </a:r>
            <a:r>
              <a:rPr b="1" baseline="-25000" i="1" lang="en"/>
              <a:t>n</a:t>
            </a:r>
            <a:r>
              <a:rPr i="1" lang="en"/>
              <a:t>(s,t)|</a:t>
            </a:r>
            <a:r>
              <a:rPr lang="en"/>
              <a:t>, where </a:t>
            </a:r>
            <a:r>
              <a:rPr b="1" i="1" lang="en"/>
              <a:t>𝛌 = min { sin θ</a:t>
            </a:r>
            <a:r>
              <a:rPr b="1" baseline="-25000" i="1" lang="en"/>
              <a:t>m</a:t>
            </a:r>
            <a:r>
              <a:rPr b="1" i="1" lang="en"/>
              <a:t> / 2 , sin θ</a:t>
            </a:r>
            <a:r>
              <a:rPr b="1" baseline="-25000" i="1" lang="en"/>
              <a:t>m</a:t>
            </a:r>
            <a:r>
              <a:rPr b="1" i="1" lang="en"/>
              <a:t> cos θ</a:t>
            </a:r>
            <a:r>
              <a:rPr b="1" baseline="-25000" i="1" lang="en"/>
              <a:t>m</a:t>
            </a:r>
            <a:r>
              <a:rPr b="1" i="1" lang="en"/>
              <a:t> }</a:t>
            </a:r>
            <a:r>
              <a:rPr lang="en"/>
              <a:t>  and </a:t>
            </a:r>
            <a:r>
              <a:rPr b="1" i="1" lang="en"/>
              <a:t>θ</a:t>
            </a:r>
            <a:r>
              <a:rPr b="1" baseline="-25000" i="1" lang="en"/>
              <a:t>m</a:t>
            </a:r>
            <a:r>
              <a:rPr lang="en"/>
              <a:t> is the </a:t>
            </a:r>
            <a:r>
              <a:rPr b="1" lang="en"/>
              <a:t>minimum interior angle</a:t>
            </a:r>
            <a:r>
              <a:rPr lang="en"/>
              <a:t> of a triangle that </a:t>
            </a:r>
            <a:r>
              <a:rPr b="1" i="1" lang="en"/>
              <a:t>𝛱</a:t>
            </a:r>
            <a:r>
              <a:rPr b="1" baseline="-25000" i="1" lang="en"/>
              <a:t>n</a:t>
            </a:r>
            <a:r>
              <a:rPr i="1" lang="en"/>
              <a:t>(s,t)</a:t>
            </a:r>
            <a:r>
              <a:rPr lang="en"/>
              <a:t> crosses over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Remaining Challenge!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266675" y="596400"/>
            <a:ext cx="8520599" cy="425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Our lower bound was  </a:t>
            </a:r>
            <a:r>
              <a:rPr b="1" i="1" lang="en"/>
              <a:t>𝛌</a:t>
            </a:r>
            <a:r>
              <a:rPr i="1" lang="en"/>
              <a:t>|</a:t>
            </a:r>
            <a:r>
              <a:rPr b="1" i="1" lang="en"/>
              <a:t>𝛱</a:t>
            </a:r>
            <a:r>
              <a:rPr b="1" baseline="-25000" i="1" lang="en"/>
              <a:t>n</a:t>
            </a:r>
            <a:r>
              <a:rPr i="1" lang="en"/>
              <a:t>(s,t)|</a:t>
            </a:r>
            <a:r>
              <a:rPr lang="en"/>
              <a:t>, where </a:t>
            </a:r>
            <a:r>
              <a:rPr b="1" i="1" lang="en"/>
              <a:t>𝛌 = min { sin θ</a:t>
            </a:r>
            <a:r>
              <a:rPr b="1" baseline="-25000" i="1" lang="en"/>
              <a:t>m</a:t>
            </a:r>
            <a:r>
              <a:rPr b="1" i="1" lang="en"/>
              <a:t> / 2 , sin θ</a:t>
            </a:r>
            <a:r>
              <a:rPr b="1" baseline="-25000" i="1" lang="en"/>
              <a:t>m</a:t>
            </a:r>
            <a:r>
              <a:rPr b="1" i="1" lang="en"/>
              <a:t> cos θ</a:t>
            </a:r>
            <a:r>
              <a:rPr b="1" baseline="-25000" i="1" lang="en"/>
              <a:t>m</a:t>
            </a:r>
            <a:r>
              <a:rPr b="1" i="1" lang="en"/>
              <a:t> }</a:t>
            </a:r>
            <a:r>
              <a:rPr lang="en"/>
              <a:t>  and </a:t>
            </a:r>
            <a:r>
              <a:rPr b="1" i="1" lang="en"/>
              <a:t>θ</a:t>
            </a:r>
            <a:r>
              <a:rPr b="1" baseline="-25000" i="1" lang="en"/>
              <a:t>m</a:t>
            </a:r>
            <a:r>
              <a:rPr lang="en"/>
              <a:t> is the </a:t>
            </a:r>
            <a:r>
              <a:rPr b="1" lang="en"/>
              <a:t>minimum interior angle</a:t>
            </a:r>
            <a:r>
              <a:rPr lang="en"/>
              <a:t> of a triangle that </a:t>
            </a:r>
            <a:r>
              <a:rPr b="1" i="1" lang="en"/>
              <a:t>𝛱</a:t>
            </a:r>
            <a:r>
              <a:rPr b="1" baseline="-25000" i="1" lang="en"/>
              <a:t>n</a:t>
            </a:r>
            <a:r>
              <a:rPr i="1" lang="en"/>
              <a:t>(s,t)</a:t>
            </a:r>
            <a:r>
              <a:rPr lang="en"/>
              <a:t> crosses over.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quality of the lower bound depends on </a:t>
            </a:r>
            <a:r>
              <a:rPr b="1" i="1" lang="en"/>
              <a:t>θ</a:t>
            </a:r>
            <a:r>
              <a:rPr b="1" baseline="-25000" i="1" lang="en"/>
              <a:t>m</a:t>
            </a:r>
            <a:r>
              <a:rPr lang="en"/>
              <a:t>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Remaining Challenge!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266675" y="596400"/>
            <a:ext cx="8520599" cy="425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Our lower bound was  </a:t>
            </a:r>
            <a:r>
              <a:rPr b="1" i="1" lang="en"/>
              <a:t>𝛌</a:t>
            </a:r>
            <a:r>
              <a:rPr i="1" lang="en"/>
              <a:t>|</a:t>
            </a:r>
            <a:r>
              <a:rPr b="1" i="1" lang="en"/>
              <a:t>𝛱</a:t>
            </a:r>
            <a:r>
              <a:rPr b="1" baseline="-25000" i="1" lang="en"/>
              <a:t>n</a:t>
            </a:r>
            <a:r>
              <a:rPr i="1" lang="en"/>
              <a:t>(s,t)|</a:t>
            </a:r>
            <a:r>
              <a:rPr lang="en"/>
              <a:t>, where </a:t>
            </a:r>
            <a:r>
              <a:rPr b="1" i="1" lang="en"/>
              <a:t>𝛌 = min { sin θ</a:t>
            </a:r>
            <a:r>
              <a:rPr b="1" baseline="-25000" i="1" lang="en"/>
              <a:t>m</a:t>
            </a:r>
            <a:r>
              <a:rPr b="1" i="1" lang="en"/>
              <a:t> / 2 , sin θ</a:t>
            </a:r>
            <a:r>
              <a:rPr b="1" baseline="-25000" i="1" lang="en"/>
              <a:t>m</a:t>
            </a:r>
            <a:r>
              <a:rPr b="1" i="1" lang="en"/>
              <a:t> cos θ</a:t>
            </a:r>
            <a:r>
              <a:rPr b="1" baseline="-25000" i="1" lang="en"/>
              <a:t>m</a:t>
            </a:r>
            <a:r>
              <a:rPr b="1" i="1" lang="en"/>
              <a:t> }</a:t>
            </a:r>
            <a:r>
              <a:rPr lang="en"/>
              <a:t>  and </a:t>
            </a:r>
            <a:r>
              <a:rPr b="1" i="1" lang="en"/>
              <a:t>θ</a:t>
            </a:r>
            <a:r>
              <a:rPr b="1" baseline="-25000" i="1" lang="en"/>
              <a:t>m</a:t>
            </a:r>
            <a:r>
              <a:rPr lang="en"/>
              <a:t> is the </a:t>
            </a:r>
            <a:r>
              <a:rPr b="1" lang="en"/>
              <a:t>minimum interior angle</a:t>
            </a:r>
            <a:r>
              <a:rPr lang="en"/>
              <a:t> of a triangle that </a:t>
            </a:r>
            <a:r>
              <a:rPr b="1" i="1" lang="en"/>
              <a:t>𝛱</a:t>
            </a:r>
            <a:r>
              <a:rPr b="1" baseline="-25000" i="1" lang="en"/>
              <a:t>n</a:t>
            </a:r>
            <a:r>
              <a:rPr i="1" lang="en"/>
              <a:t>(s,t)</a:t>
            </a:r>
            <a:r>
              <a:rPr lang="en"/>
              <a:t> crosses over.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quality of the lower bound depends on </a:t>
            </a:r>
            <a:r>
              <a:rPr b="1" i="1" lang="en"/>
              <a:t>θ</a:t>
            </a:r>
            <a:r>
              <a:rPr b="1" baseline="-25000" i="1" lang="en"/>
              <a:t>m</a:t>
            </a:r>
            <a:r>
              <a:rPr lang="en"/>
              <a:t>  </a:t>
            </a:r>
          </a:p>
        </p:txBody>
      </p:sp>
      <p:cxnSp>
        <p:nvCxnSpPr>
          <p:cNvPr id="178" name="Shape 178"/>
          <p:cNvCxnSpPr/>
          <p:nvPr/>
        </p:nvCxnSpPr>
        <p:spPr>
          <a:xfrm flipH="1" rot="10800000">
            <a:off x="714475" y="3164274"/>
            <a:ext cx="2692799" cy="41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9" name="Shape 179"/>
          <p:cNvCxnSpPr/>
          <p:nvPr/>
        </p:nvCxnSpPr>
        <p:spPr>
          <a:xfrm>
            <a:off x="3407375" y="3164400"/>
            <a:ext cx="2888400" cy="1211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0" name="Shape 180"/>
          <p:cNvCxnSpPr/>
          <p:nvPr/>
        </p:nvCxnSpPr>
        <p:spPr>
          <a:xfrm flipH="1" rot="10800000">
            <a:off x="751750" y="3285475"/>
            <a:ext cx="5544299" cy="2888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1" name="Shape 181"/>
          <p:cNvCxnSpPr/>
          <p:nvPr/>
        </p:nvCxnSpPr>
        <p:spPr>
          <a:xfrm>
            <a:off x="742425" y="3574375"/>
            <a:ext cx="3047099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2" name="Shape 182"/>
          <p:cNvCxnSpPr/>
          <p:nvPr/>
        </p:nvCxnSpPr>
        <p:spPr>
          <a:xfrm flipH="1" rot="10800000">
            <a:off x="3789400" y="3294800"/>
            <a:ext cx="2469599" cy="2888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3" name="Shape 183"/>
          <p:cNvCxnSpPr/>
          <p:nvPr/>
        </p:nvCxnSpPr>
        <p:spPr>
          <a:xfrm>
            <a:off x="723800" y="3574375"/>
            <a:ext cx="2282999" cy="108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4" name="Shape 184"/>
          <p:cNvCxnSpPr/>
          <p:nvPr/>
        </p:nvCxnSpPr>
        <p:spPr>
          <a:xfrm flipH="1" rot="10800000">
            <a:off x="4357800" y="3285274"/>
            <a:ext cx="1928699" cy="126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5" name="Shape 185"/>
          <p:cNvCxnSpPr/>
          <p:nvPr/>
        </p:nvCxnSpPr>
        <p:spPr>
          <a:xfrm flipH="1" rot="10800000">
            <a:off x="3016025" y="4552649"/>
            <a:ext cx="1341600" cy="10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6" name="Shape 186"/>
          <p:cNvCxnSpPr/>
          <p:nvPr/>
        </p:nvCxnSpPr>
        <p:spPr>
          <a:xfrm flipH="1" rot="10800000">
            <a:off x="2978750" y="3565049"/>
            <a:ext cx="819899" cy="109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7" name="Shape 187"/>
          <p:cNvCxnSpPr/>
          <p:nvPr/>
        </p:nvCxnSpPr>
        <p:spPr>
          <a:xfrm>
            <a:off x="3808025" y="3602325"/>
            <a:ext cx="549900" cy="96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8" name="Shape 188"/>
          <p:cNvSpPr txBox="1"/>
          <p:nvPr/>
        </p:nvSpPr>
        <p:spPr>
          <a:xfrm>
            <a:off x="379050" y="3294800"/>
            <a:ext cx="3915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>
                <a:latin typeface="Droid Sans"/>
                <a:ea typeface="Droid Sans"/>
                <a:cs typeface="Droid Sans"/>
                <a:sym typeface="Droid Sans"/>
              </a:rPr>
              <a:t>A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6193350" y="3019950"/>
            <a:ext cx="3915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>
                <a:latin typeface="Droid Sans"/>
                <a:ea typeface="Droid Sans"/>
                <a:cs typeface="Droid Sans"/>
                <a:sym typeface="Droid Sans"/>
              </a:rPr>
              <a:t>B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3192950" y="2808437"/>
            <a:ext cx="3915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>
                <a:latin typeface="Droid Sans"/>
                <a:ea typeface="Droid Sans"/>
                <a:cs typeface="Droid Sans"/>
                <a:sym typeface="Droid Sans"/>
              </a:rPr>
              <a:t>s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3566375" y="3522325"/>
            <a:ext cx="3915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>
                <a:latin typeface="Droid Sans"/>
                <a:ea typeface="Droid Sans"/>
                <a:cs typeface="Droid Sans"/>
                <a:sym typeface="Droid Sans"/>
              </a:rPr>
              <a:t>t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5485275" y="4090850"/>
            <a:ext cx="3167999" cy="41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1400"/>
              <a:t>Degenerate Triangles: </a:t>
            </a:r>
            <a:r>
              <a:rPr b="1" i="1" lang="en" sz="1400"/>
              <a:t>AsB</a:t>
            </a:r>
            <a:r>
              <a:rPr lang="en" sz="1400"/>
              <a:t> and </a:t>
            </a:r>
            <a:r>
              <a:rPr b="1" i="1" lang="en" sz="1400"/>
              <a:t>AtB</a:t>
            </a:r>
            <a:r>
              <a:rPr lang="en" sz="1400"/>
              <a:t> </a:t>
            </a:r>
            <a:r>
              <a:rPr b="1" lang="en" sz="14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i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Remaining Challenge!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266675" y="596400"/>
            <a:ext cx="8520599" cy="425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Our lower bound was  </a:t>
            </a:r>
            <a:r>
              <a:rPr b="1" i="1" lang="en"/>
              <a:t>𝛌</a:t>
            </a:r>
            <a:r>
              <a:rPr i="1" lang="en"/>
              <a:t>|</a:t>
            </a:r>
            <a:r>
              <a:rPr b="1" i="1" lang="en"/>
              <a:t>𝛱</a:t>
            </a:r>
            <a:r>
              <a:rPr b="1" baseline="-25000" i="1" lang="en"/>
              <a:t>n</a:t>
            </a:r>
            <a:r>
              <a:rPr i="1" lang="en"/>
              <a:t>(s,t)|</a:t>
            </a:r>
            <a:r>
              <a:rPr lang="en"/>
              <a:t>, where </a:t>
            </a:r>
            <a:r>
              <a:rPr b="1" i="1" lang="en"/>
              <a:t>𝛌 = min { sin θ</a:t>
            </a:r>
            <a:r>
              <a:rPr b="1" baseline="-25000" i="1" lang="en"/>
              <a:t>m</a:t>
            </a:r>
            <a:r>
              <a:rPr b="1" i="1" lang="en"/>
              <a:t> / 2 , sin θ</a:t>
            </a:r>
            <a:r>
              <a:rPr b="1" baseline="-25000" i="1" lang="en"/>
              <a:t>m</a:t>
            </a:r>
            <a:r>
              <a:rPr b="1" i="1" lang="en"/>
              <a:t> cos θ</a:t>
            </a:r>
            <a:r>
              <a:rPr b="1" baseline="-25000" i="1" lang="en"/>
              <a:t>m</a:t>
            </a:r>
            <a:r>
              <a:rPr b="1" i="1" lang="en"/>
              <a:t> }</a:t>
            </a:r>
            <a:r>
              <a:rPr lang="en"/>
              <a:t>  and </a:t>
            </a:r>
            <a:r>
              <a:rPr b="1" i="1" lang="en"/>
              <a:t>θ</a:t>
            </a:r>
            <a:r>
              <a:rPr b="1" baseline="-25000" i="1" lang="en"/>
              <a:t>m</a:t>
            </a:r>
            <a:r>
              <a:rPr lang="en"/>
              <a:t> is the </a:t>
            </a:r>
            <a:r>
              <a:rPr b="1" lang="en"/>
              <a:t>minimum interior angle</a:t>
            </a:r>
            <a:r>
              <a:rPr lang="en"/>
              <a:t> of a triangle that </a:t>
            </a:r>
            <a:r>
              <a:rPr b="1" i="1" lang="en"/>
              <a:t>𝛱</a:t>
            </a:r>
            <a:r>
              <a:rPr b="1" baseline="-25000" i="1" lang="en"/>
              <a:t>n</a:t>
            </a:r>
            <a:r>
              <a:rPr i="1" lang="en"/>
              <a:t>(s,t)</a:t>
            </a:r>
            <a:r>
              <a:rPr lang="en"/>
              <a:t> crosses over.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quality of the lower bound depends on </a:t>
            </a:r>
            <a:r>
              <a:rPr b="1" i="1" lang="en"/>
              <a:t>θ</a:t>
            </a:r>
            <a:r>
              <a:rPr b="1" baseline="-25000" i="1" lang="en"/>
              <a:t>m</a:t>
            </a:r>
            <a:r>
              <a:rPr lang="en"/>
              <a:t>  </a:t>
            </a:r>
          </a:p>
        </p:txBody>
      </p:sp>
      <p:cxnSp>
        <p:nvCxnSpPr>
          <p:cNvPr id="199" name="Shape 199"/>
          <p:cNvCxnSpPr/>
          <p:nvPr/>
        </p:nvCxnSpPr>
        <p:spPr>
          <a:xfrm flipH="1" rot="10800000">
            <a:off x="714475" y="3164274"/>
            <a:ext cx="2692799" cy="41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0" name="Shape 200"/>
          <p:cNvCxnSpPr/>
          <p:nvPr/>
        </p:nvCxnSpPr>
        <p:spPr>
          <a:xfrm>
            <a:off x="3407375" y="3164400"/>
            <a:ext cx="2888400" cy="1211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1" name="Shape 201"/>
          <p:cNvCxnSpPr/>
          <p:nvPr/>
        </p:nvCxnSpPr>
        <p:spPr>
          <a:xfrm flipH="1" rot="10800000">
            <a:off x="751750" y="3285475"/>
            <a:ext cx="5544299" cy="2888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2" name="Shape 202"/>
          <p:cNvCxnSpPr/>
          <p:nvPr/>
        </p:nvCxnSpPr>
        <p:spPr>
          <a:xfrm>
            <a:off x="742425" y="3574375"/>
            <a:ext cx="3047099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3" name="Shape 203"/>
          <p:cNvCxnSpPr/>
          <p:nvPr/>
        </p:nvCxnSpPr>
        <p:spPr>
          <a:xfrm flipH="1" rot="10800000">
            <a:off x="3789400" y="3294800"/>
            <a:ext cx="2469599" cy="2888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4" name="Shape 204"/>
          <p:cNvCxnSpPr/>
          <p:nvPr/>
        </p:nvCxnSpPr>
        <p:spPr>
          <a:xfrm>
            <a:off x="723800" y="3574375"/>
            <a:ext cx="2282999" cy="108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5" name="Shape 205"/>
          <p:cNvCxnSpPr/>
          <p:nvPr/>
        </p:nvCxnSpPr>
        <p:spPr>
          <a:xfrm flipH="1" rot="10800000">
            <a:off x="4357800" y="3285274"/>
            <a:ext cx="1928699" cy="126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6" name="Shape 206"/>
          <p:cNvCxnSpPr/>
          <p:nvPr/>
        </p:nvCxnSpPr>
        <p:spPr>
          <a:xfrm flipH="1" rot="10800000">
            <a:off x="3016025" y="4552649"/>
            <a:ext cx="1341600" cy="10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7" name="Shape 207"/>
          <p:cNvCxnSpPr/>
          <p:nvPr/>
        </p:nvCxnSpPr>
        <p:spPr>
          <a:xfrm flipH="1" rot="10800000">
            <a:off x="2978750" y="3565049"/>
            <a:ext cx="819899" cy="109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8" name="Shape 208"/>
          <p:cNvCxnSpPr/>
          <p:nvPr/>
        </p:nvCxnSpPr>
        <p:spPr>
          <a:xfrm>
            <a:off x="3808025" y="3602325"/>
            <a:ext cx="549900" cy="96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09" name="Shape 209"/>
          <p:cNvSpPr txBox="1"/>
          <p:nvPr/>
        </p:nvSpPr>
        <p:spPr>
          <a:xfrm>
            <a:off x="379050" y="3294800"/>
            <a:ext cx="3915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>
                <a:latin typeface="Droid Sans"/>
                <a:ea typeface="Droid Sans"/>
                <a:cs typeface="Droid Sans"/>
                <a:sym typeface="Droid Sans"/>
              </a:rPr>
              <a:t>A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6193350" y="3019950"/>
            <a:ext cx="3915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>
                <a:latin typeface="Droid Sans"/>
                <a:ea typeface="Droid Sans"/>
                <a:cs typeface="Droid Sans"/>
                <a:sym typeface="Droid Sans"/>
              </a:rPr>
              <a:t>B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3192950" y="2808437"/>
            <a:ext cx="3915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>
                <a:latin typeface="Droid Sans"/>
                <a:ea typeface="Droid Sans"/>
                <a:cs typeface="Droid Sans"/>
                <a:sym typeface="Droid Sans"/>
              </a:rPr>
              <a:t>s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3566375" y="3522325"/>
            <a:ext cx="3915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>
                <a:latin typeface="Droid Sans"/>
                <a:ea typeface="Droid Sans"/>
                <a:cs typeface="Droid Sans"/>
                <a:sym typeface="Droid Sans"/>
              </a:rPr>
              <a:t>t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5485275" y="4090850"/>
            <a:ext cx="3167999" cy="41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1400"/>
              <a:t>Degenerate Triangles: </a:t>
            </a:r>
            <a:r>
              <a:rPr b="1" i="1" lang="en" sz="1400"/>
              <a:t>AsB</a:t>
            </a:r>
            <a:r>
              <a:rPr lang="en" sz="1400"/>
              <a:t> and </a:t>
            </a:r>
            <a:r>
              <a:rPr b="1" i="1" lang="en" sz="1400"/>
              <a:t>AtB</a:t>
            </a:r>
            <a:r>
              <a:rPr lang="en" sz="1400"/>
              <a:t> </a:t>
            </a:r>
            <a:r>
              <a:rPr b="1" lang="en" sz="14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i="1"/>
          </a:p>
        </p:txBody>
      </p:sp>
      <p:cxnSp>
        <p:nvCxnSpPr>
          <p:cNvPr id="214" name="Shape 214"/>
          <p:cNvCxnSpPr/>
          <p:nvPr/>
        </p:nvCxnSpPr>
        <p:spPr>
          <a:xfrm>
            <a:off x="3407375" y="3164275"/>
            <a:ext cx="391500" cy="410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215" name="Shape 215"/>
          <p:cNvSpPr txBox="1"/>
          <p:nvPr>
            <p:ph idx="1" type="body"/>
          </p:nvPr>
        </p:nvSpPr>
        <p:spPr>
          <a:xfrm>
            <a:off x="989350" y="2668662"/>
            <a:ext cx="1928699" cy="41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>
                <a:solidFill>
                  <a:srgbClr val="FF9900"/>
                </a:solidFill>
              </a:rPr>
              <a:t>𝛱</a:t>
            </a:r>
            <a:r>
              <a:rPr b="1" baseline="-25000" i="1" lang="en">
                <a:solidFill>
                  <a:srgbClr val="FF9900"/>
                </a:solidFill>
              </a:rPr>
              <a:t>s</a:t>
            </a:r>
            <a:r>
              <a:rPr i="1" lang="en">
                <a:solidFill>
                  <a:srgbClr val="FF9900"/>
                </a:solidFill>
              </a:rPr>
              <a:t>(s,t)  </a:t>
            </a:r>
            <a:r>
              <a:rPr lang="en">
                <a:solidFill>
                  <a:srgbClr val="FF9900"/>
                </a:solidFill>
              </a:rPr>
              <a:t>= &lt; </a:t>
            </a:r>
            <a:r>
              <a:rPr b="1" i="1" lang="en">
                <a:solidFill>
                  <a:srgbClr val="FF9900"/>
                </a:solidFill>
              </a:rPr>
              <a:t>s</a:t>
            </a:r>
            <a:r>
              <a:rPr lang="en">
                <a:solidFill>
                  <a:srgbClr val="FF9900"/>
                </a:solidFill>
              </a:rPr>
              <a:t>,</a:t>
            </a:r>
            <a:r>
              <a:rPr b="1" i="1" lang="en">
                <a:solidFill>
                  <a:srgbClr val="FF9900"/>
                </a:solidFill>
              </a:rPr>
              <a:t>t </a:t>
            </a:r>
            <a:r>
              <a:rPr lang="en">
                <a:solidFill>
                  <a:srgbClr val="FF9900"/>
                </a:solidFill>
              </a:rPr>
              <a:t>&gt;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Remaining Challenge!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266675" y="596400"/>
            <a:ext cx="8520599" cy="425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Our lower bound was  </a:t>
            </a:r>
            <a:r>
              <a:rPr b="1" i="1" lang="en"/>
              <a:t>𝛌</a:t>
            </a:r>
            <a:r>
              <a:rPr i="1" lang="en"/>
              <a:t>|</a:t>
            </a:r>
            <a:r>
              <a:rPr b="1" i="1" lang="en"/>
              <a:t>𝛱</a:t>
            </a:r>
            <a:r>
              <a:rPr b="1" baseline="-25000" i="1" lang="en"/>
              <a:t>n</a:t>
            </a:r>
            <a:r>
              <a:rPr i="1" lang="en"/>
              <a:t>(s,t)|</a:t>
            </a:r>
            <a:r>
              <a:rPr lang="en"/>
              <a:t>, where </a:t>
            </a:r>
            <a:r>
              <a:rPr b="1" i="1" lang="en"/>
              <a:t>𝛌 = min { sin θ</a:t>
            </a:r>
            <a:r>
              <a:rPr b="1" baseline="-25000" i="1" lang="en"/>
              <a:t>m</a:t>
            </a:r>
            <a:r>
              <a:rPr b="1" i="1" lang="en"/>
              <a:t> / 2 , sin θ</a:t>
            </a:r>
            <a:r>
              <a:rPr b="1" baseline="-25000" i="1" lang="en"/>
              <a:t>m</a:t>
            </a:r>
            <a:r>
              <a:rPr b="1" i="1" lang="en"/>
              <a:t> cos θ</a:t>
            </a:r>
            <a:r>
              <a:rPr b="1" baseline="-25000" i="1" lang="en"/>
              <a:t>m</a:t>
            </a:r>
            <a:r>
              <a:rPr b="1" i="1" lang="en"/>
              <a:t> }</a:t>
            </a:r>
            <a:r>
              <a:rPr lang="en"/>
              <a:t>  and </a:t>
            </a:r>
            <a:r>
              <a:rPr b="1" i="1" lang="en"/>
              <a:t>θ</a:t>
            </a:r>
            <a:r>
              <a:rPr b="1" baseline="-25000" i="1" lang="en"/>
              <a:t>m</a:t>
            </a:r>
            <a:r>
              <a:rPr lang="en"/>
              <a:t> is the </a:t>
            </a:r>
            <a:r>
              <a:rPr b="1" lang="en"/>
              <a:t>minimum interior angle</a:t>
            </a:r>
            <a:r>
              <a:rPr lang="en"/>
              <a:t> of a triangle that </a:t>
            </a:r>
            <a:r>
              <a:rPr b="1" i="1" lang="en"/>
              <a:t>𝛱</a:t>
            </a:r>
            <a:r>
              <a:rPr b="1" baseline="-25000" i="1" lang="en"/>
              <a:t>n</a:t>
            </a:r>
            <a:r>
              <a:rPr i="1" lang="en"/>
              <a:t>(s,t)</a:t>
            </a:r>
            <a:r>
              <a:rPr lang="en"/>
              <a:t> crosses over.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quality of the lower bound depends on </a:t>
            </a:r>
            <a:r>
              <a:rPr b="1" i="1" lang="en"/>
              <a:t>θ</a:t>
            </a:r>
            <a:r>
              <a:rPr b="1" baseline="-25000" i="1" lang="en"/>
              <a:t>m</a:t>
            </a:r>
            <a:r>
              <a:rPr lang="en"/>
              <a:t>  </a:t>
            </a:r>
          </a:p>
        </p:txBody>
      </p:sp>
      <p:cxnSp>
        <p:nvCxnSpPr>
          <p:cNvPr id="222" name="Shape 222"/>
          <p:cNvCxnSpPr/>
          <p:nvPr/>
        </p:nvCxnSpPr>
        <p:spPr>
          <a:xfrm flipH="1" rot="10800000">
            <a:off x="714475" y="3164274"/>
            <a:ext cx="2692799" cy="41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23" name="Shape 223"/>
          <p:cNvCxnSpPr/>
          <p:nvPr/>
        </p:nvCxnSpPr>
        <p:spPr>
          <a:xfrm>
            <a:off x="3407375" y="3164400"/>
            <a:ext cx="2888400" cy="121199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24" name="Shape 224"/>
          <p:cNvCxnSpPr/>
          <p:nvPr/>
        </p:nvCxnSpPr>
        <p:spPr>
          <a:xfrm flipH="1" rot="10800000">
            <a:off x="751750" y="3285475"/>
            <a:ext cx="5544299" cy="2888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25" name="Shape 225"/>
          <p:cNvCxnSpPr/>
          <p:nvPr/>
        </p:nvCxnSpPr>
        <p:spPr>
          <a:xfrm>
            <a:off x="742425" y="3574375"/>
            <a:ext cx="3047099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26" name="Shape 226"/>
          <p:cNvCxnSpPr/>
          <p:nvPr/>
        </p:nvCxnSpPr>
        <p:spPr>
          <a:xfrm flipH="1" rot="10800000">
            <a:off x="3789400" y="3294800"/>
            <a:ext cx="2469599" cy="288899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27" name="Shape 227"/>
          <p:cNvCxnSpPr/>
          <p:nvPr/>
        </p:nvCxnSpPr>
        <p:spPr>
          <a:xfrm>
            <a:off x="723800" y="3574375"/>
            <a:ext cx="2282999" cy="108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28" name="Shape 228"/>
          <p:cNvCxnSpPr/>
          <p:nvPr/>
        </p:nvCxnSpPr>
        <p:spPr>
          <a:xfrm flipH="1" rot="10800000">
            <a:off x="4357800" y="3285274"/>
            <a:ext cx="1928699" cy="126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29" name="Shape 229"/>
          <p:cNvCxnSpPr/>
          <p:nvPr/>
        </p:nvCxnSpPr>
        <p:spPr>
          <a:xfrm flipH="1" rot="10800000">
            <a:off x="3016025" y="4552649"/>
            <a:ext cx="1341600" cy="10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30" name="Shape 230"/>
          <p:cNvCxnSpPr/>
          <p:nvPr/>
        </p:nvCxnSpPr>
        <p:spPr>
          <a:xfrm flipH="1" rot="10800000">
            <a:off x="2978750" y="3565049"/>
            <a:ext cx="819899" cy="109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31" name="Shape 231"/>
          <p:cNvCxnSpPr/>
          <p:nvPr/>
        </p:nvCxnSpPr>
        <p:spPr>
          <a:xfrm>
            <a:off x="3808025" y="3602325"/>
            <a:ext cx="549900" cy="96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32" name="Shape 232"/>
          <p:cNvSpPr txBox="1"/>
          <p:nvPr/>
        </p:nvSpPr>
        <p:spPr>
          <a:xfrm>
            <a:off x="379050" y="3294800"/>
            <a:ext cx="3915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>
                <a:latin typeface="Droid Sans"/>
                <a:ea typeface="Droid Sans"/>
                <a:cs typeface="Droid Sans"/>
                <a:sym typeface="Droid Sans"/>
              </a:rPr>
              <a:t>A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6193350" y="3019950"/>
            <a:ext cx="3915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>
                <a:latin typeface="Droid Sans"/>
                <a:ea typeface="Droid Sans"/>
                <a:cs typeface="Droid Sans"/>
                <a:sym typeface="Droid Sans"/>
              </a:rPr>
              <a:t>B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3192950" y="2808437"/>
            <a:ext cx="3915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>
                <a:latin typeface="Droid Sans"/>
                <a:ea typeface="Droid Sans"/>
                <a:cs typeface="Droid Sans"/>
                <a:sym typeface="Droid Sans"/>
              </a:rPr>
              <a:t>s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3566375" y="3522325"/>
            <a:ext cx="3915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>
                <a:latin typeface="Droid Sans"/>
                <a:ea typeface="Droid Sans"/>
                <a:cs typeface="Droid Sans"/>
                <a:sym typeface="Droid Sans"/>
              </a:rPr>
              <a:t>t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5485275" y="4090850"/>
            <a:ext cx="3167999" cy="41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1400"/>
              <a:t>Degenerate Triangles: </a:t>
            </a:r>
            <a:r>
              <a:rPr b="1" i="1" lang="en" sz="1400"/>
              <a:t>AsB</a:t>
            </a:r>
            <a:r>
              <a:rPr lang="en" sz="1400"/>
              <a:t> and </a:t>
            </a:r>
            <a:r>
              <a:rPr b="1" i="1" lang="en" sz="1400"/>
              <a:t>AtB</a:t>
            </a:r>
            <a:r>
              <a:rPr lang="en" sz="1400"/>
              <a:t> </a:t>
            </a:r>
            <a:r>
              <a:rPr b="1" lang="en" sz="14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i="1"/>
          </a:p>
        </p:txBody>
      </p:sp>
      <p:cxnSp>
        <p:nvCxnSpPr>
          <p:cNvPr id="237" name="Shape 237"/>
          <p:cNvCxnSpPr/>
          <p:nvPr/>
        </p:nvCxnSpPr>
        <p:spPr>
          <a:xfrm>
            <a:off x="3407375" y="3164275"/>
            <a:ext cx="391500" cy="410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238" name="Shape 238"/>
          <p:cNvSpPr txBox="1"/>
          <p:nvPr>
            <p:ph idx="1" type="body"/>
          </p:nvPr>
        </p:nvSpPr>
        <p:spPr>
          <a:xfrm>
            <a:off x="989350" y="2668662"/>
            <a:ext cx="1928699" cy="41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>
                <a:solidFill>
                  <a:srgbClr val="FF9900"/>
                </a:solidFill>
              </a:rPr>
              <a:t>𝛱</a:t>
            </a:r>
            <a:r>
              <a:rPr b="1" baseline="-25000" i="1" lang="en">
                <a:solidFill>
                  <a:srgbClr val="FF9900"/>
                </a:solidFill>
              </a:rPr>
              <a:t>s</a:t>
            </a:r>
            <a:r>
              <a:rPr i="1" lang="en">
                <a:solidFill>
                  <a:srgbClr val="FF9900"/>
                </a:solidFill>
              </a:rPr>
              <a:t>(s,t)  </a:t>
            </a:r>
            <a:r>
              <a:rPr lang="en">
                <a:solidFill>
                  <a:srgbClr val="FF9900"/>
                </a:solidFill>
              </a:rPr>
              <a:t>= &lt; </a:t>
            </a:r>
            <a:r>
              <a:rPr b="1" i="1" lang="en">
                <a:solidFill>
                  <a:srgbClr val="FF9900"/>
                </a:solidFill>
              </a:rPr>
              <a:t>s</a:t>
            </a:r>
            <a:r>
              <a:rPr lang="en">
                <a:solidFill>
                  <a:srgbClr val="FF9900"/>
                </a:solidFill>
              </a:rPr>
              <a:t>,</a:t>
            </a:r>
            <a:r>
              <a:rPr b="1" i="1" lang="en">
                <a:solidFill>
                  <a:srgbClr val="FF9900"/>
                </a:solidFill>
              </a:rPr>
              <a:t>t </a:t>
            </a:r>
            <a:r>
              <a:rPr lang="en">
                <a:solidFill>
                  <a:srgbClr val="FF9900"/>
                </a:solidFill>
              </a:rPr>
              <a:t>&gt; </a:t>
            </a:r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4775750" y="2673325"/>
            <a:ext cx="2166000" cy="41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>
                <a:solidFill>
                  <a:srgbClr val="FF0000"/>
                </a:solidFill>
              </a:rPr>
              <a:t>𝛱</a:t>
            </a:r>
            <a:r>
              <a:rPr b="1" baseline="-25000" i="1" lang="en">
                <a:solidFill>
                  <a:srgbClr val="FF0000"/>
                </a:solidFill>
              </a:rPr>
              <a:t>n</a:t>
            </a:r>
            <a:r>
              <a:rPr i="1" lang="en">
                <a:solidFill>
                  <a:srgbClr val="FF0000"/>
                </a:solidFill>
              </a:rPr>
              <a:t>(s,t)  </a:t>
            </a:r>
            <a:r>
              <a:rPr lang="en">
                <a:solidFill>
                  <a:srgbClr val="FF0000"/>
                </a:solidFill>
              </a:rPr>
              <a:t>= &lt; </a:t>
            </a:r>
            <a:r>
              <a:rPr b="1" i="1" lang="en">
                <a:solidFill>
                  <a:srgbClr val="FF0000"/>
                </a:solidFill>
              </a:rPr>
              <a:t>s</a:t>
            </a:r>
            <a:r>
              <a:rPr lang="en">
                <a:solidFill>
                  <a:srgbClr val="FF0000"/>
                </a:solidFill>
              </a:rPr>
              <a:t>,</a:t>
            </a:r>
            <a:r>
              <a:rPr b="1" i="1" lang="en">
                <a:solidFill>
                  <a:srgbClr val="FF0000"/>
                </a:solidFill>
              </a:rPr>
              <a:t>B,t </a:t>
            </a:r>
            <a:r>
              <a:rPr lang="en">
                <a:solidFill>
                  <a:srgbClr val="FF0000"/>
                </a:solidFill>
              </a:rPr>
              <a:t>&gt;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does a </a:t>
            </a:r>
            <a:r>
              <a:rPr b="1" lang="en"/>
              <a:t>Terrain</a:t>
            </a:r>
            <a:r>
              <a:rPr lang="en"/>
              <a:t> look like?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266675" y="596400"/>
            <a:ext cx="8520599" cy="425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Note</a:t>
            </a:r>
            <a:r>
              <a:rPr lang="en"/>
              <a:t>: A triangulation can also be seen as a “</a:t>
            </a:r>
            <a:r>
              <a:rPr b="1" lang="en"/>
              <a:t>Geometric Graph</a:t>
            </a:r>
            <a:r>
              <a:rPr lang="en"/>
              <a:t>” </a:t>
            </a:r>
            <a:r>
              <a:rPr b="1" lang="en"/>
              <a:t>G=(V,E,V</a:t>
            </a:r>
            <a:r>
              <a:rPr b="1" baseline="-25000" lang="en"/>
              <a:t>w</a:t>
            </a:r>
            <a:r>
              <a:rPr b="1" lang="en"/>
              <a:t>,E</a:t>
            </a:r>
            <a:r>
              <a:rPr b="1" baseline="-25000" lang="en"/>
              <a:t>w</a:t>
            </a:r>
            <a:r>
              <a:rPr b="1" lang="en"/>
              <a:t>) </a:t>
            </a:r>
            <a:r>
              <a:rPr lang="en"/>
              <a:t>with (x,y,z) coordinates as vertex weights and the 3D Euclidean distance between vertices as edge weights.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075" y="1632275"/>
            <a:ext cx="7795026" cy="316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Solution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266675" y="596400"/>
            <a:ext cx="8520599" cy="425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Introduce additional vertices (cut-vertices) and edges (cut-edges) along each edge of the triangulation.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</a:t>
            </a:r>
            <a:r>
              <a:rPr i="1" lang="en"/>
              <a:t>shortest face-crossing path</a:t>
            </a:r>
            <a:r>
              <a:rPr lang="en"/>
              <a:t> denoted by </a:t>
            </a:r>
            <a:r>
              <a:rPr b="1" i="1" lang="en"/>
              <a:t>𝛱</a:t>
            </a:r>
            <a:r>
              <a:rPr b="1" baseline="-25000" i="1" lang="en"/>
              <a:t>FC</a:t>
            </a:r>
            <a:r>
              <a:rPr i="1" lang="en"/>
              <a:t>(s,t)</a:t>
            </a:r>
            <a:r>
              <a:rPr lang="en"/>
              <a:t> was now a tighter approximation to shortest surface path </a:t>
            </a:r>
            <a:r>
              <a:rPr b="1" i="1" lang="en"/>
              <a:t>𝛱</a:t>
            </a:r>
            <a:r>
              <a:rPr b="1" baseline="-25000" i="1" lang="en"/>
              <a:t>s</a:t>
            </a:r>
            <a:r>
              <a:rPr i="1" lang="en"/>
              <a:t>(s,t)</a:t>
            </a:r>
            <a:r>
              <a:rPr lang="en"/>
              <a:t>.     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4523" y="2679800"/>
            <a:ext cx="2984450" cy="212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Solution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266675" y="596400"/>
            <a:ext cx="8520599" cy="425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Introduce additional vertices (cut-vertices) and edges (cut-edges) along each edge of the triangulation.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</a:t>
            </a:r>
            <a:r>
              <a:rPr i="1" lang="en"/>
              <a:t>shortest face-crossing path</a:t>
            </a:r>
            <a:r>
              <a:rPr lang="en"/>
              <a:t> denoted by </a:t>
            </a:r>
            <a:r>
              <a:rPr b="1" i="1" lang="en"/>
              <a:t>𝛱</a:t>
            </a:r>
            <a:r>
              <a:rPr b="1" baseline="-25000" i="1" lang="en"/>
              <a:t>FC</a:t>
            </a:r>
            <a:r>
              <a:rPr i="1" lang="en"/>
              <a:t>(s,t)</a:t>
            </a:r>
            <a:r>
              <a:rPr lang="en"/>
              <a:t> was now a tighter approximation to shortest surface path </a:t>
            </a:r>
            <a:r>
              <a:rPr b="1" i="1" lang="en"/>
              <a:t>𝛱</a:t>
            </a:r>
            <a:r>
              <a:rPr b="1" baseline="-25000" i="1" lang="en"/>
              <a:t>s</a:t>
            </a:r>
            <a:r>
              <a:rPr i="1" lang="en"/>
              <a:t>(s,t)</a:t>
            </a:r>
            <a:r>
              <a:rPr lang="en"/>
              <a:t>.    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4523" y="2679800"/>
            <a:ext cx="2984450" cy="212387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>
            <p:ph idx="1" type="body"/>
          </p:nvPr>
        </p:nvSpPr>
        <p:spPr>
          <a:xfrm>
            <a:off x="5221200" y="2831875"/>
            <a:ext cx="3922800" cy="1736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Setting the number of cut-vertices per edge to </a:t>
            </a:r>
            <a:r>
              <a:rPr b="1" lang="en" sz="1400"/>
              <a:t>infinity</a:t>
            </a:r>
            <a:r>
              <a:rPr lang="en" sz="1400"/>
              <a:t> makes </a:t>
            </a:r>
            <a:r>
              <a:rPr b="1" i="1" lang="en" sz="1400"/>
              <a:t>𝛱</a:t>
            </a:r>
            <a:r>
              <a:rPr b="1" baseline="-25000" i="1" lang="en" sz="1400"/>
              <a:t>FC</a:t>
            </a:r>
            <a:r>
              <a:rPr i="1" lang="en" sz="1400"/>
              <a:t>(s,t) </a:t>
            </a:r>
            <a:r>
              <a:rPr lang="en" sz="1400"/>
              <a:t>tend to </a:t>
            </a:r>
            <a:r>
              <a:rPr b="1" i="1" lang="en" sz="1400"/>
              <a:t>𝛱</a:t>
            </a:r>
            <a:r>
              <a:rPr b="1" baseline="-25000" i="1" lang="en" sz="1400"/>
              <a:t>s</a:t>
            </a:r>
            <a:r>
              <a:rPr i="1" lang="en" sz="1400"/>
              <a:t>(s,t).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Setting the number of cut-vertices per edge to </a:t>
            </a:r>
            <a:r>
              <a:rPr b="1" lang="en" sz="1400"/>
              <a:t>zero</a:t>
            </a:r>
            <a:r>
              <a:rPr lang="en" sz="1400"/>
              <a:t> makes </a:t>
            </a:r>
            <a:r>
              <a:rPr b="1" i="1" lang="en" sz="1400"/>
              <a:t>𝛱</a:t>
            </a:r>
            <a:r>
              <a:rPr b="1" baseline="-25000" i="1" lang="en" sz="1400"/>
              <a:t>FC</a:t>
            </a:r>
            <a:r>
              <a:rPr i="1" lang="en" sz="1400"/>
              <a:t>(s,t) </a:t>
            </a:r>
            <a:r>
              <a:rPr lang="en" sz="1400"/>
              <a:t>tend to </a:t>
            </a:r>
            <a:r>
              <a:rPr b="1" i="1" lang="en" sz="1400"/>
              <a:t>𝛱</a:t>
            </a:r>
            <a:r>
              <a:rPr b="1" baseline="-25000" i="1" lang="en" sz="1400"/>
              <a:t>n</a:t>
            </a:r>
            <a:r>
              <a:rPr i="1" lang="en" sz="1400"/>
              <a:t>(s,t).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/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Contribution 1</a:t>
            </a:r>
            <a:r>
              <a:rPr lang="en"/>
              <a:t>: Tighter Constant-Ratio Bounds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266675" y="596400"/>
            <a:ext cx="8520599" cy="425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 </a:t>
            </a:r>
            <a:r>
              <a:rPr b="1" i="1" lang="en"/>
              <a:t>𝛱</a:t>
            </a:r>
            <a:r>
              <a:rPr b="1" baseline="-25000" i="1" lang="en"/>
              <a:t>fc</a:t>
            </a:r>
            <a:r>
              <a:rPr i="1" lang="en"/>
              <a:t>(s,t), </a:t>
            </a:r>
            <a:r>
              <a:rPr b="1" i="1" lang="en"/>
              <a:t>𝛱</a:t>
            </a:r>
            <a:r>
              <a:rPr b="1" baseline="-25000" i="1" lang="en"/>
              <a:t>s</a:t>
            </a:r>
            <a:r>
              <a:rPr i="1" lang="en"/>
              <a:t>(s,t), </a:t>
            </a:r>
            <a:r>
              <a:rPr lang="en"/>
              <a:t> and </a:t>
            </a:r>
            <a:r>
              <a:rPr b="1" i="1" lang="en"/>
              <a:t>𝛱</a:t>
            </a:r>
            <a:r>
              <a:rPr b="1" baseline="-25000" i="1" lang="en"/>
              <a:t>n</a:t>
            </a:r>
            <a:r>
              <a:rPr i="1" lang="en"/>
              <a:t>(s,t)</a:t>
            </a:r>
            <a:r>
              <a:rPr lang="en"/>
              <a:t> be the </a:t>
            </a:r>
            <a:r>
              <a:rPr b="1" lang="en"/>
              <a:t>shortest surface face-crossing path</a:t>
            </a:r>
            <a:r>
              <a:rPr lang="en"/>
              <a:t>, </a:t>
            </a:r>
            <a:r>
              <a:rPr b="1" lang="en"/>
              <a:t>shortest surface path</a:t>
            </a:r>
            <a:r>
              <a:rPr lang="en"/>
              <a:t> and the </a:t>
            </a:r>
            <a:r>
              <a:rPr b="1" lang="en"/>
              <a:t>shortest network path</a:t>
            </a:r>
            <a:r>
              <a:rPr lang="en"/>
              <a:t> between source </a:t>
            </a:r>
            <a:r>
              <a:rPr b="1" i="1" lang="en"/>
              <a:t>s</a:t>
            </a:r>
            <a:r>
              <a:rPr lang="en"/>
              <a:t> and destination </a:t>
            </a:r>
            <a:r>
              <a:rPr b="1" i="1" lang="en"/>
              <a:t>t</a:t>
            </a:r>
            <a:r>
              <a:rPr b="1" lang="en"/>
              <a:t> </a:t>
            </a:r>
            <a:r>
              <a:rPr lang="en"/>
              <a:t>on terrain </a:t>
            </a:r>
            <a:r>
              <a:rPr b="1" i="1" lang="en"/>
              <a:t>Ρ</a:t>
            </a:r>
            <a:r>
              <a:rPr lang="en"/>
              <a:t>, respectively. Then,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i="1" lang="en"/>
              <a:t>      𝛌</a:t>
            </a:r>
            <a:r>
              <a:rPr i="1" lang="en"/>
              <a:t>|</a:t>
            </a:r>
            <a:r>
              <a:rPr b="1" i="1" lang="en"/>
              <a:t>𝛱</a:t>
            </a:r>
            <a:r>
              <a:rPr b="1" baseline="-25000" i="1" lang="en"/>
              <a:t>fc</a:t>
            </a:r>
            <a:r>
              <a:rPr i="1" lang="en"/>
              <a:t>(s,t)|   ≤    |</a:t>
            </a:r>
            <a:r>
              <a:rPr b="1" i="1" lang="en"/>
              <a:t>𝛱</a:t>
            </a:r>
            <a:r>
              <a:rPr b="1" baseline="-25000" i="1" lang="en"/>
              <a:t>s</a:t>
            </a:r>
            <a:r>
              <a:rPr i="1" lang="en"/>
              <a:t>(s,t)|  ≤     |</a:t>
            </a:r>
            <a:r>
              <a:rPr b="1" i="1" lang="en"/>
              <a:t>𝛱</a:t>
            </a:r>
            <a:r>
              <a:rPr b="1" baseline="-25000" i="1" lang="en"/>
              <a:t>fc</a:t>
            </a:r>
            <a:r>
              <a:rPr i="1" lang="en"/>
              <a:t>(s,t)|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where </a:t>
            </a:r>
            <a:r>
              <a:rPr b="1" i="1" lang="en"/>
              <a:t>𝛌 = (1 - 1 / K)</a:t>
            </a:r>
            <a:r>
              <a:rPr lang="en"/>
              <a:t>  and </a:t>
            </a:r>
            <a:r>
              <a:rPr b="1" i="1" lang="en"/>
              <a:t>K &gt;= 10  </a:t>
            </a:r>
            <a:r>
              <a:rPr lang="en"/>
              <a:t>(Real-Valued Constant).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/>
        </p:nvSpPr>
        <p:spPr>
          <a:xfrm rot="-5400000">
            <a:off x="1068957" y="1632925"/>
            <a:ext cx="195600" cy="1175399"/>
          </a:xfrm>
          <a:prstGeom prst="leftBrace">
            <a:avLst>
              <a:gd fmla="val 8333" name="adj1"/>
              <a:gd fmla="val 47184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 txBox="1"/>
          <p:nvPr/>
        </p:nvSpPr>
        <p:spPr>
          <a:xfrm>
            <a:off x="423500" y="2204950"/>
            <a:ext cx="1486499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Lower Bound </a:t>
            </a:r>
          </a:p>
        </p:txBody>
      </p:sp>
      <p:sp>
        <p:nvSpPr>
          <p:cNvPr id="263" name="Shape 263"/>
          <p:cNvSpPr/>
          <p:nvPr/>
        </p:nvSpPr>
        <p:spPr>
          <a:xfrm rot="-5400000">
            <a:off x="4094132" y="1632925"/>
            <a:ext cx="195600" cy="1175399"/>
          </a:xfrm>
          <a:prstGeom prst="leftBrace">
            <a:avLst>
              <a:gd fmla="val 8333" name="adj1"/>
              <a:gd fmla="val 47184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 txBox="1"/>
          <p:nvPr/>
        </p:nvSpPr>
        <p:spPr>
          <a:xfrm>
            <a:off x="3517150" y="2204950"/>
            <a:ext cx="1486499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Upper Bound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Contribution 1</a:t>
            </a:r>
            <a:r>
              <a:rPr lang="en"/>
              <a:t>: Tighter Constant-Ratio Bounds</a:t>
            </a: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266675" y="596400"/>
            <a:ext cx="8520599" cy="425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 </a:t>
            </a:r>
            <a:r>
              <a:rPr b="1" i="1" lang="en"/>
              <a:t>𝛱</a:t>
            </a:r>
            <a:r>
              <a:rPr b="1" baseline="-25000" i="1" lang="en"/>
              <a:t>fc</a:t>
            </a:r>
            <a:r>
              <a:rPr i="1" lang="en"/>
              <a:t>(s,t), </a:t>
            </a:r>
            <a:r>
              <a:rPr b="1" i="1" lang="en"/>
              <a:t>𝛱</a:t>
            </a:r>
            <a:r>
              <a:rPr b="1" baseline="-25000" i="1" lang="en"/>
              <a:t>s</a:t>
            </a:r>
            <a:r>
              <a:rPr i="1" lang="en"/>
              <a:t>(s,t), </a:t>
            </a:r>
            <a:r>
              <a:rPr lang="en"/>
              <a:t> and </a:t>
            </a:r>
            <a:r>
              <a:rPr b="1" i="1" lang="en"/>
              <a:t>𝛱</a:t>
            </a:r>
            <a:r>
              <a:rPr b="1" baseline="-25000" i="1" lang="en"/>
              <a:t>n</a:t>
            </a:r>
            <a:r>
              <a:rPr i="1" lang="en"/>
              <a:t>(s,t)</a:t>
            </a:r>
            <a:r>
              <a:rPr lang="en"/>
              <a:t> be the </a:t>
            </a:r>
            <a:r>
              <a:rPr b="1" lang="en"/>
              <a:t>shortest surface face-crossing path</a:t>
            </a:r>
            <a:r>
              <a:rPr lang="en"/>
              <a:t>, </a:t>
            </a:r>
            <a:r>
              <a:rPr b="1" lang="en"/>
              <a:t>shortest surface path</a:t>
            </a:r>
            <a:r>
              <a:rPr lang="en"/>
              <a:t> and the </a:t>
            </a:r>
            <a:r>
              <a:rPr b="1" lang="en"/>
              <a:t>shortest network path</a:t>
            </a:r>
            <a:r>
              <a:rPr lang="en"/>
              <a:t> between source </a:t>
            </a:r>
            <a:r>
              <a:rPr b="1" i="1" lang="en"/>
              <a:t>s</a:t>
            </a:r>
            <a:r>
              <a:rPr lang="en"/>
              <a:t> and destination </a:t>
            </a:r>
            <a:r>
              <a:rPr b="1" i="1" lang="en"/>
              <a:t>t</a:t>
            </a:r>
            <a:r>
              <a:rPr b="1" lang="en"/>
              <a:t> </a:t>
            </a:r>
            <a:r>
              <a:rPr lang="en"/>
              <a:t>on terrain </a:t>
            </a:r>
            <a:r>
              <a:rPr b="1" i="1" lang="en"/>
              <a:t>Ρ</a:t>
            </a:r>
            <a:r>
              <a:rPr lang="en"/>
              <a:t>, respectively. Then,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i="1" lang="en"/>
              <a:t>      𝛌</a:t>
            </a:r>
            <a:r>
              <a:rPr i="1" lang="en"/>
              <a:t>|</a:t>
            </a:r>
            <a:r>
              <a:rPr b="1" i="1" lang="en"/>
              <a:t>𝛱</a:t>
            </a:r>
            <a:r>
              <a:rPr b="1" baseline="-25000" i="1" lang="en"/>
              <a:t>fc</a:t>
            </a:r>
            <a:r>
              <a:rPr i="1" lang="en"/>
              <a:t>(s,t)|   ≤    |</a:t>
            </a:r>
            <a:r>
              <a:rPr b="1" i="1" lang="en"/>
              <a:t>𝛱</a:t>
            </a:r>
            <a:r>
              <a:rPr b="1" baseline="-25000" i="1" lang="en"/>
              <a:t>s</a:t>
            </a:r>
            <a:r>
              <a:rPr i="1" lang="en"/>
              <a:t>(s,t)|  ≤     |</a:t>
            </a:r>
            <a:r>
              <a:rPr b="1" i="1" lang="en"/>
              <a:t>𝛱</a:t>
            </a:r>
            <a:r>
              <a:rPr b="1" baseline="-25000" i="1" lang="en"/>
              <a:t>fc</a:t>
            </a:r>
            <a:r>
              <a:rPr i="1" lang="en"/>
              <a:t>(s,t)|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where </a:t>
            </a:r>
            <a:r>
              <a:rPr b="1" i="1" lang="en"/>
              <a:t>𝛌 = (1 - 1 / K)</a:t>
            </a:r>
            <a:r>
              <a:rPr lang="en"/>
              <a:t>  and </a:t>
            </a:r>
            <a:r>
              <a:rPr b="1" i="1" lang="en"/>
              <a:t>K &gt;= 10  </a:t>
            </a:r>
            <a:r>
              <a:rPr lang="en"/>
              <a:t>(Real-Valued Constant).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Note: 𝝙I is </a:t>
            </a:r>
            <a:r>
              <a:rPr b="1" lang="en"/>
              <a:t>at most  </a:t>
            </a:r>
            <a:r>
              <a:rPr lang="en"/>
              <a:t> </a:t>
            </a:r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8250" y="3820775"/>
            <a:ext cx="2210024" cy="57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>
            <p:ph idx="1" type="body"/>
          </p:nvPr>
        </p:nvSpPr>
        <p:spPr>
          <a:xfrm>
            <a:off x="311700" y="4513600"/>
            <a:ext cx="8118900" cy="629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1400"/>
              <a:t>θ</a:t>
            </a:r>
            <a:r>
              <a:rPr b="1" baseline="-25000" i="1" lang="en" sz="1400"/>
              <a:t>min</a:t>
            </a:r>
            <a:r>
              <a:rPr lang="en" sz="1400"/>
              <a:t> :Minimum interior angle of single face, </a:t>
            </a:r>
            <a:r>
              <a:rPr b="1" i="1" lang="en" sz="1400"/>
              <a:t>l</a:t>
            </a:r>
            <a:r>
              <a:rPr b="1" baseline="-25000" i="1" lang="en" sz="1400"/>
              <a:t>min</a:t>
            </a:r>
            <a:r>
              <a:rPr lang="en" sz="1400"/>
              <a:t>:Length of smallest edge in </a:t>
            </a:r>
            <a:r>
              <a:rPr b="1" i="1" lang="en" sz="1400"/>
              <a:t>P,  </a:t>
            </a:r>
            <a:r>
              <a:rPr lang="en" sz="1400"/>
              <a:t>𝝙I :Gap between cut-vertices on an edge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400"/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273" name="Shape 273"/>
          <p:cNvSpPr/>
          <p:nvPr/>
        </p:nvSpPr>
        <p:spPr>
          <a:xfrm rot="-5400000">
            <a:off x="1068957" y="1632925"/>
            <a:ext cx="195600" cy="1175399"/>
          </a:xfrm>
          <a:prstGeom prst="leftBrace">
            <a:avLst>
              <a:gd fmla="val 8333" name="adj1"/>
              <a:gd fmla="val 47184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 txBox="1"/>
          <p:nvPr/>
        </p:nvSpPr>
        <p:spPr>
          <a:xfrm>
            <a:off x="423500" y="2204950"/>
            <a:ext cx="1486499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Lower Bound </a:t>
            </a:r>
          </a:p>
        </p:txBody>
      </p:sp>
      <p:sp>
        <p:nvSpPr>
          <p:cNvPr id="275" name="Shape 275"/>
          <p:cNvSpPr/>
          <p:nvPr/>
        </p:nvSpPr>
        <p:spPr>
          <a:xfrm rot="-5400000">
            <a:off x="4094132" y="1632925"/>
            <a:ext cx="195600" cy="1175399"/>
          </a:xfrm>
          <a:prstGeom prst="leftBrace">
            <a:avLst>
              <a:gd fmla="val 8333" name="adj1"/>
              <a:gd fmla="val 47184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 txBox="1"/>
          <p:nvPr/>
        </p:nvSpPr>
        <p:spPr>
          <a:xfrm>
            <a:off x="3517150" y="2204950"/>
            <a:ext cx="1486499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Upper Bound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266675" y="596400"/>
            <a:ext cx="8520599" cy="425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 </a:t>
            </a:r>
            <a:r>
              <a:rPr b="1" i="1" lang="en"/>
              <a:t>𝛱</a:t>
            </a:r>
            <a:r>
              <a:rPr b="1" baseline="-25000" i="1" lang="en"/>
              <a:t>fc</a:t>
            </a:r>
            <a:r>
              <a:rPr i="1" lang="en"/>
              <a:t>(s,t), </a:t>
            </a:r>
            <a:r>
              <a:rPr b="1" i="1" lang="en"/>
              <a:t>𝛱</a:t>
            </a:r>
            <a:r>
              <a:rPr b="1" baseline="-25000" i="1" lang="en"/>
              <a:t>s</a:t>
            </a:r>
            <a:r>
              <a:rPr i="1" lang="en"/>
              <a:t>(s,t), </a:t>
            </a:r>
            <a:r>
              <a:rPr lang="en"/>
              <a:t> and </a:t>
            </a:r>
            <a:r>
              <a:rPr b="1" i="1" lang="en"/>
              <a:t>𝛱</a:t>
            </a:r>
            <a:r>
              <a:rPr b="1" baseline="-25000" i="1" lang="en"/>
              <a:t>n</a:t>
            </a:r>
            <a:r>
              <a:rPr i="1" lang="en"/>
              <a:t>(s,t)</a:t>
            </a:r>
            <a:r>
              <a:rPr lang="en"/>
              <a:t> be the </a:t>
            </a:r>
            <a:r>
              <a:rPr b="1" lang="en"/>
              <a:t>shortest surface face-crossing path</a:t>
            </a:r>
            <a:r>
              <a:rPr lang="en"/>
              <a:t>, </a:t>
            </a:r>
            <a:r>
              <a:rPr b="1" lang="en"/>
              <a:t>shortest surface path</a:t>
            </a:r>
            <a:r>
              <a:rPr lang="en"/>
              <a:t> and the </a:t>
            </a:r>
            <a:r>
              <a:rPr b="1" lang="en"/>
              <a:t>shortest network path</a:t>
            </a:r>
            <a:r>
              <a:rPr lang="en"/>
              <a:t> between source </a:t>
            </a:r>
            <a:r>
              <a:rPr b="1" i="1" lang="en"/>
              <a:t>s</a:t>
            </a:r>
            <a:r>
              <a:rPr lang="en"/>
              <a:t> and destination </a:t>
            </a:r>
            <a:r>
              <a:rPr b="1" i="1" lang="en"/>
              <a:t>t</a:t>
            </a:r>
            <a:r>
              <a:rPr b="1" lang="en"/>
              <a:t> </a:t>
            </a:r>
            <a:r>
              <a:rPr lang="en"/>
              <a:t>on terrain </a:t>
            </a:r>
            <a:r>
              <a:rPr b="1" i="1" lang="en"/>
              <a:t>Ρ</a:t>
            </a:r>
            <a:r>
              <a:rPr lang="en"/>
              <a:t>, respectively. Then,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i="1" lang="en"/>
              <a:t>      𝛌</a:t>
            </a:r>
            <a:r>
              <a:rPr i="1" lang="en"/>
              <a:t>|</a:t>
            </a:r>
            <a:r>
              <a:rPr b="1" i="1" lang="en"/>
              <a:t>𝛱</a:t>
            </a:r>
            <a:r>
              <a:rPr b="1" baseline="-25000" i="1" lang="en"/>
              <a:t>fc</a:t>
            </a:r>
            <a:r>
              <a:rPr i="1" lang="en"/>
              <a:t>(s,t)|   ≤    |</a:t>
            </a:r>
            <a:r>
              <a:rPr b="1" i="1" lang="en"/>
              <a:t>𝛱</a:t>
            </a:r>
            <a:r>
              <a:rPr b="1" baseline="-25000" i="1" lang="en"/>
              <a:t>s</a:t>
            </a:r>
            <a:r>
              <a:rPr i="1" lang="en"/>
              <a:t>(s,t)|  ≤     |</a:t>
            </a:r>
            <a:r>
              <a:rPr b="1" i="1" lang="en"/>
              <a:t>𝛱</a:t>
            </a:r>
            <a:r>
              <a:rPr b="1" baseline="-25000" i="1" lang="en"/>
              <a:t>fc</a:t>
            </a:r>
            <a:r>
              <a:rPr i="1" lang="en"/>
              <a:t>(s,t)|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where </a:t>
            </a:r>
            <a:r>
              <a:rPr b="1" i="1" lang="en"/>
              <a:t>𝛌 = (1 - 1 / K)</a:t>
            </a:r>
            <a:r>
              <a:rPr lang="en"/>
              <a:t>  and </a:t>
            </a:r>
            <a:r>
              <a:rPr b="1" i="1" lang="en"/>
              <a:t>K &gt;= 10  </a:t>
            </a:r>
            <a:r>
              <a:rPr lang="en"/>
              <a:t>(Real-Valued Constant).</a:t>
            </a:r>
            <a:r>
              <a:rPr b="1" i="1" lang="en"/>
              <a:t> 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Note: 𝝙I is </a:t>
            </a:r>
            <a:r>
              <a:rPr b="1" lang="en"/>
              <a:t>at most  </a:t>
            </a:r>
            <a:r>
              <a:rPr lang="en"/>
              <a:t> </a:t>
            </a:r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8250" y="3820775"/>
            <a:ext cx="2210024" cy="57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>
            <p:ph idx="1" type="body"/>
          </p:nvPr>
        </p:nvSpPr>
        <p:spPr>
          <a:xfrm>
            <a:off x="311700" y="4513600"/>
            <a:ext cx="8118900" cy="629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1400"/>
              <a:t>θ</a:t>
            </a:r>
            <a:r>
              <a:rPr b="1" baseline="-25000" i="1" lang="en" sz="1400"/>
              <a:t>min</a:t>
            </a:r>
            <a:r>
              <a:rPr lang="en" sz="1400"/>
              <a:t> :Minimum interior angle of single face, </a:t>
            </a:r>
            <a:r>
              <a:rPr b="1" i="1" lang="en" sz="1400"/>
              <a:t>l</a:t>
            </a:r>
            <a:r>
              <a:rPr b="1" baseline="-25000" i="1" lang="en" sz="1400"/>
              <a:t>min</a:t>
            </a:r>
            <a:r>
              <a:rPr lang="en" sz="1400"/>
              <a:t>:Length of smallest edge in </a:t>
            </a:r>
            <a:r>
              <a:rPr b="1" i="1" lang="en" sz="1400"/>
              <a:t>P,  </a:t>
            </a:r>
            <a:r>
              <a:rPr lang="en" sz="1400"/>
              <a:t>𝝙I :Gap between cut-vertices on an edge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400"/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5267775" y="3391387"/>
            <a:ext cx="3407099" cy="1171199"/>
          </a:xfrm>
          <a:prstGeom prst="rect">
            <a:avLst/>
          </a:prstGeom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For lower </a:t>
            </a:r>
            <a:r>
              <a:rPr b="1" i="1" lang="en" sz="1400"/>
              <a:t>θ</a:t>
            </a:r>
            <a:r>
              <a:rPr b="1" baseline="-25000" i="1" lang="en" sz="1400"/>
              <a:t>min</a:t>
            </a:r>
            <a:r>
              <a:rPr lang="en" sz="1400"/>
              <a:t>, we have</a:t>
            </a:r>
            <a:r>
              <a:rPr b="1" baseline="-25000" i="1" lang="en" sz="1400"/>
              <a:t>  </a:t>
            </a:r>
            <a:r>
              <a:rPr lang="en" sz="1400"/>
              <a:t>𝝙I also getting lowered =&gt; On skinny triangles we automatically introduce more cut-vertices!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285" name="Shape 285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Contribution 1</a:t>
            </a:r>
            <a:r>
              <a:rPr lang="en"/>
              <a:t>: Tighter Constant-Ratio Bounds</a:t>
            </a:r>
          </a:p>
        </p:txBody>
      </p:sp>
      <p:sp>
        <p:nvSpPr>
          <p:cNvPr id="286" name="Shape 286"/>
          <p:cNvSpPr/>
          <p:nvPr/>
        </p:nvSpPr>
        <p:spPr>
          <a:xfrm rot="-5400000">
            <a:off x="1068957" y="1632925"/>
            <a:ext cx="195600" cy="1175399"/>
          </a:xfrm>
          <a:prstGeom prst="leftBrace">
            <a:avLst>
              <a:gd fmla="val 8333" name="adj1"/>
              <a:gd fmla="val 47184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 txBox="1"/>
          <p:nvPr/>
        </p:nvSpPr>
        <p:spPr>
          <a:xfrm>
            <a:off x="423500" y="2204950"/>
            <a:ext cx="1486499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Lower Bound </a:t>
            </a:r>
          </a:p>
        </p:txBody>
      </p:sp>
      <p:sp>
        <p:nvSpPr>
          <p:cNvPr id="288" name="Shape 288"/>
          <p:cNvSpPr/>
          <p:nvPr/>
        </p:nvSpPr>
        <p:spPr>
          <a:xfrm rot="-5400000">
            <a:off x="4094132" y="1632925"/>
            <a:ext cx="195600" cy="1175399"/>
          </a:xfrm>
          <a:prstGeom prst="leftBrace">
            <a:avLst>
              <a:gd fmla="val 8333" name="adj1"/>
              <a:gd fmla="val 47184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 txBox="1"/>
          <p:nvPr/>
        </p:nvSpPr>
        <p:spPr>
          <a:xfrm>
            <a:off x="3517150" y="2204950"/>
            <a:ext cx="1486499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Upper Bound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Contribution 2</a:t>
            </a:r>
            <a:r>
              <a:rPr lang="en"/>
              <a:t>: Proving their Tightness.</a:t>
            </a:r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266675" y="596400"/>
            <a:ext cx="8520599" cy="425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The lower bound proposed </a:t>
            </a:r>
            <a:r>
              <a:rPr b="1" i="1" lang="en"/>
              <a:t>ℒ</a:t>
            </a:r>
            <a:r>
              <a:rPr b="1" baseline="-25000" i="1" lang="en"/>
              <a:t>old </a:t>
            </a:r>
            <a:r>
              <a:rPr lang="en"/>
              <a:t>in the state-of-the-art [prev-work] based on </a:t>
            </a:r>
            <a:r>
              <a:rPr b="1" i="1" lang="en"/>
              <a:t>𝛱</a:t>
            </a:r>
            <a:r>
              <a:rPr b="1" baseline="-25000" i="1" lang="en"/>
              <a:t>n</a:t>
            </a:r>
            <a:r>
              <a:rPr i="1" lang="en"/>
              <a:t>(s,t) </a:t>
            </a:r>
            <a:r>
              <a:rPr lang="en"/>
              <a:t>is always </a:t>
            </a:r>
            <a:r>
              <a:rPr b="1" lang="en"/>
              <a:t>smaller</a:t>
            </a:r>
            <a:r>
              <a:rPr lang="en"/>
              <a:t> than </a:t>
            </a:r>
            <a:r>
              <a:rPr b="1" i="1" lang="en"/>
              <a:t>ℒ</a:t>
            </a:r>
            <a:r>
              <a:rPr b="1" baseline="-25000" i="1" lang="en"/>
              <a:t>new </a:t>
            </a:r>
            <a:r>
              <a:rPr lang="en"/>
              <a:t>(our new constant-ratio lower bound) for any value of </a:t>
            </a:r>
            <a:r>
              <a:rPr b="1" i="1" lang="en"/>
              <a:t>θ</a:t>
            </a:r>
            <a:r>
              <a:rPr b="1" baseline="-25000" i="1" lang="en"/>
              <a:t>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upper bound proposed </a:t>
            </a:r>
            <a:r>
              <a:rPr b="1" i="1" lang="en"/>
              <a:t>U</a:t>
            </a:r>
            <a:r>
              <a:rPr b="1" baseline="-25000" i="1" lang="en"/>
              <a:t>old </a:t>
            </a:r>
            <a:r>
              <a:rPr lang="en"/>
              <a:t>in the state-of-the-art [prev-work] based on </a:t>
            </a:r>
            <a:r>
              <a:rPr b="1" i="1" lang="en"/>
              <a:t>𝛱</a:t>
            </a:r>
            <a:r>
              <a:rPr b="1" baseline="-25000" i="1" lang="en"/>
              <a:t>n</a:t>
            </a:r>
            <a:r>
              <a:rPr i="1" lang="en"/>
              <a:t>(s,t)  </a:t>
            </a:r>
            <a:r>
              <a:rPr lang="en"/>
              <a:t>is always </a:t>
            </a:r>
            <a:r>
              <a:rPr b="1" lang="en"/>
              <a:t>larger</a:t>
            </a:r>
            <a:r>
              <a:rPr lang="en"/>
              <a:t> than </a:t>
            </a:r>
            <a:r>
              <a:rPr b="1" i="1" lang="en"/>
              <a:t>U</a:t>
            </a:r>
            <a:r>
              <a:rPr b="1" baseline="-25000" i="1" lang="en"/>
              <a:t>new</a:t>
            </a:r>
            <a:r>
              <a:rPr lang="en"/>
              <a:t> = </a:t>
            </a:r>
            <a:r>
              <a:rPr b="1" i="1" lang="en"/>
              <a:t>𝛱</a:t>
            </a:r>
            <a:r>
              <a:rPr b="1" baseline="-25000" i="1" lang="en"/>
              <a:t>fc</a:t>
            </a:r>
            <a:r>
              <a:rPr i="1" lang="en"/>
              <a:t>(s,t) 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Algorithm Overview</a:t>
            </a:r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266675" y="596400"/>
            <a:ext cx="8520599" cy="425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Dijkstra-like: Propagate outwards like a wavefront from the edges of the adjacent faces that are opposite to vertex </a:t>
            </a:r>
            <a:r>
              <a:rPr b="1" i="1" lang="en"/>
              <a:t>s</a:t>
            </a:r>
            <a:r>
              <a:rPr lang="en"/>
              <a:t>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Place cut-vertices and cut-edges on-the-fly on the propagation barrier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Cut-vertices are only placed on edges whose Euclidean distance to the target </a:t>
            </a:r>
            <a:r>
              <a:rPr b="1" i="1" lang="en"/>
              <a:t>t </a:t>
            </a:r>
            <a:r>
              <a:rPr lang="en"/>
              <a:t>is shorter than Euclidean distance between </a:t>
            </a:r>
            <a:r>
              <a:rPr b="1" i="1" lang="en"/>
              <a:t>s</a:t>
            </a:r>
            <a:r>
              <a:rPr lang="en"/>
              <a:t> and </a:t>
            </a:r>
            <a:r>
              <a:rPr b="1" i="1" lang="en"/>
              <a:t>t</a:t>
            </a:r>
            <a:r>
              <a:rPr lang="en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Running Example</a:t>
            </a:r>
          </a:p>
        </p:txBody>
      </p:sp>
      <p:pic>
        <p:nvPicPr>
          <p:cNvPr id="307" name="Shape 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00" y="1235550"/>
            <a:ext cx="5155525" cy="35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Running Example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13" name="Shape 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600" y="1170350"/>
            <a:ext cx="7822100" cy="382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Running Example</a:t>
            </a:r>
          </a:p>
        </p:txBody>
      </p:sp>
      <p:pic>
        <p:nvPicPr>
          <p:cNvPr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800" y="1086475"/>
            <a:ext cx="7934749" cy="397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Google’s Driverless Cars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266675" y="596400"/>
            <a:ext cx="8520599" cy="425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Google’s driverless vehicles using 3D terrain data for positioning on the roads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350" y="1179649"/>
            <a:ext cx="5706200" cy="359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Running Example</a:t>
            </a:r>
          </a:p>
        </p:txBody>
      </p:sp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" y="1133050"/>
            <a:ext cx="8210724" cy="377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Running Example</a:t>
            </a:r>
          </a:p>
        </p:txBody>
      </p:sp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800" y="1123750"/>
            <a:ext cx="7812350" cy="393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Experimental Summary</a:t>
            </a:r>
          </a:p>
        </p:txBody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266675" y="596400"/>
            <a:ext cx="8520599" cy="425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Our lower bound is </a:t>
            </a:r>
            <a:r>
              <a:rPr b="1" lang="en"/>
              <a:t>up to 3.1</a:t>
            </a:r>
            <a:r>
              <a:rPr lang="en"/>
              <a:t> times </a:t>
            </a:r>
            <a:r>
              <a:rPr b="1" lang="en"/>
              <a:t>larger</a:t>
            </a:r>
            <a:r>
              <a:rPr lang="en"/>
              <a:t> (or better) than the our previously proposed lower bound.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Our upper bound is </a:t>
            </a:r>
            <a:r>
              <a:rPr b="1" lang="en"/>
              <a:t>up to 1.13</a:t>
            </a:r>
            <a:r>
              <a:rPr lang="en"/>
              <a:t> times </a:t>
            </a:r>
            <a:r>
              <a:rPr b="1" lang="en"/>
              <a:t>smaller</a:t>
            </a:r>
            <a:r>
              <a:rPr lang="en"/>
              <a:t> (or better) than the our previously proposed upper bound.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"/>
              <a:t>Speedups Achieved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3475" y="2764125"/>
            <a:ext cx="5811750" cy="187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ctrTitle"/>
          </p:nvPr>
        </p:nvSpPr>
        <p:spPr>
          <a:xfrm>
            <a:off x="594025" y="662725"/>
            <a:ext cx="81413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/>
              <a:t>Thank You! </a:t>
            </a:r>
          </a:p>
        </p:txBody>
      </p:sp>
      <p:pic>
        <p:nvPicPr>
          <p:cNvPr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6275" y="141825"/>
            <a:ext cx="4569625" cy="24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Google Maps (Terrain View)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266675" y="596400"/>
            <a:ext cx="8520599" cy="425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Google Bicycle Paths Avoiding Steep Slopes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1900" y="1291475"/>
            <a:ext cx="6212725" cy="351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Robot Path Planning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266675" y="596400"/>
            <a:ext cx="8520599" cy="425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Military Planning, Robot Path Planning and Geo-Realistic Computer games. 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725" y="1216925"/>
            <a:ext cx="5478949" cy="37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266675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Many More Interesting Applications Exist...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637" y="1300775"/>
            <a:ext cx="221932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4875" y="1300775"/>
            <a:ext cx="2219325" cy="20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8425" y="1273762"/>
            <a:ext cx="3149075" cy="20573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512474" y="3464650"/>
            <a:ext cx="19755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Human Brain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(Tumour Detection)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3380137" y="3464650"/>
            <a:ext cx="17688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Facial Recognition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6078400" y="3464650"/>
            <a:ext cx="19041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3D Kinodynamics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(Collision Avoidance)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Finding Shortest Surface Paths for Spatial Queries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266675" y="596400"/>
            <a:ext cx="8520599" cy="425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Finding Shortest Paths on Terrains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Surface k Nearest Neighbor Queries ( </a:t>
            </a:r>
            <a:r>
              <a:rPr b="1" lang="en"/>
              <a:t>VLDBJ</a:t>
            </a:r>
            <a:r>
              <a:rPr lang="en"/>
              <a:t> </a:t>
            </a:r>
            <a:r>
              <a:rPr b="1" lang="en"/>
              <a:t>08, VLDB 08, VLDB 09</a:t>
            </a:r>
            <a:r>
              <a:rPr lang="en"/>
              <a:t> 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Surface Range Queries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Surface Reverse Nearest Neighbor Queries ( </a:t>
            </a:r>
            <a:r>
              <a:rPr b="1" lang="en"/>
              <a:t>CIKM 12 </a:t>
            </a:r>
            <a:r>
              <a:rPr lang="en"/>
              <a:t>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Shortest “Gentle” Paths ( </a:t>
            </a:r>
            <a:r>
              <a:rPr b="1" lang="en"/>
              <a:t>SIGMOD 11</a:t>
            </a:r>
            <a:r>
              <a:rPr lang="en"/>
              <a:t>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All above queries rely on efficient computation of shortest surface paths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Computing the </a:t>
            </a:r>
            <a:r>
              <a:rPr b="1" lang="en"/>
              <a:t>EXACT</a:t>
            </a:r>
            <a:r>
              <a:rPr lang="en"/>
              <a:t> shortest surface path is expensive!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State of art algorithm by </a:t>
            </a:r>
            <a:r>
              <a:rPr b="1" lang="en"/>
              <a:t>Chen &amp; Han</a:t>
            </a:r>
            <a:r>
              <a:rPr lang="en"/>
              <a:t> has time complexity of </a:t>
            </a:r>
            <a:r>
              <a:rPr b="1" lang="en"/>
              <a:t>O(n</a:t>
            </a:r>
            <a:r>
              <a:rPr b="1" baseline="30000" lang="en"/>
              <a:t>2</a:t>
            </a:r>
            <a:r>
              <a:rPr b="1" lang="en"/>
              <a:t>)</a:t>
            </a:r>
            <a:r>
              <a:rPr lang="en"/>
              <a:t> ; where n is the number of faces in the terrain.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So find cheaper bounds...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Effect of Bounds on Well-Known Spatial Queries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266675" y="596400"/>
            <a:ext cx="8520599" cy="425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Spatial Queries on a surface (E.g. sk-NN and s-Range) are composed of numerous shortest surface path queries.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925" y="1897100"/>
            <a:ext cx="5318925" cy="308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2666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Effect of Bounds on Well-Known Spatial Queries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266675" y="596400"/>
            <a:ext cx="8520599" cy="425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Spatial Queries on a surface (E.g. sk-NN and s-Range) are composed of numerous shortest surface path queries.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900" y="1915775"/>
            <a:ext cx="5300275" cy="307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