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7"/>
  </p:notesMasterIdLst>
  <p:handoutMasterIdLst>
    <p:handoutMasterId r:id="rId48"/>
  </p:handoutMasterIdLst>
  <p:sldIdLst>
    <p:sldId id="256" r:id="rId2"/>
    <p:sldId id="565" r:id="rId3"/>
    <p:sldId id="566" r:id="rId4"/>
    <p:sldId id="567" r:id="rId5"/>
    <p:sldId id="568" r:id="rId6"/>
    <p:sldId id="562" r:id="rId7"/>
    <p:sldId id="570" r:id="rId8"/>
    <p:sldId id="571" r:id="rId9"/>
    <p:sldId id="572" r:id="rId10"/>
    <p:sldId id="563" r:id="rId11"/>
    <p:sldId id="574" r:id="rId12"/>
    <p:sldId id="575" r:id="rId13"/>
    <p:sldId id="614" r:id="rId14"/>
    <p:sldId id="576" r:id="rId15"/>
    <p:sldId id="564" r:id="rId16"/>
    <p:sldId id="594" r:id="rId17"/>
    <p:sldId id="596" r:id="rId18"/>
    <p:sldId id="597" r:id="rId19"/>
    <p:sldId id="579" r:id="rId20"/>
    <p:sldId id="580" r:id="rId21"/>
    <p:sldId id="581" r:id="rId22"/>
    <p:sldId id="622" r:id="rId23"/>
    <p:sldId id="608" r:id="rId24"/>
    <p:sldId id="609" r:id="rId25"/>
    <p:sldId id="610" r:id="rId26"/>
    <p:sldId id="611" r:id="rId27"/>
    <p:sldId id="612" r:id="rId28"/>
    <p:sldId id="613" r:id="rId29"/>
    <p:sldId id="598" r:id="rId30"/>
    <p:sldId id="599" r:id="rId31"/>
    <p:sldId id="600" r:id="rId32"/>
    <p:sldId id="601" r:id="rId33"/>
    <p:sldId id="602" r:id="rId34"/>
    <p:sldId id="603" r:id="rId35"/>
    <p:sldId id="604" r:id="rId36"/>
    <p:sldId id="605" r:id="rId37"/>
    <p:sldId id="606" r:id="rId38"/>
    <p:sldId id="607" r:id="rId39"/>
    <p:sldId id="618" r:id="rId40"/>
    <p:sldId id="615" r:id="rId41"/>
    <p:sldId id="616" r:id="rId42"/>
    <p:sldId id="617" r:id="rId43"/>
    <p:sldId id="619" r:id="rId44"/>
    <p:sldId id="620" r:id="rId45"/>
    <p:sldId id="621" r:id="rId46"/>
  </p:sldIdLst>
  <p:sldSz cx="9144000" cy="6858000" type="screen4x3"/>
  <p:notesSz cx="906145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0000"/>
    <a:srgbClr val="FFFF99"/>
    <a:srgbClr val="CCECFF"/>
    <a:srgbClr val="FEFEFE"/>
    <a:srgbClr val="CCCCFF"/>
    <a:srgbClr val="FFFFCC"/>
    <a:srgbClr val="3366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449" autoAdjust="0"/>
  </p:normalViewPr>
  <p:slideViewPr>
    <p:cSldViewPr>
      <p:cViewPr varScale="1">
        <p:scale>
          <a:sx n="104" d="100"/>
          <a:sy n="104" d="100"/>
        </p:scale>
        <p:origin x="2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25888" cy="342900"/>
          </a:xfrm>
          <a:prstGeom prst="rect">
            <a:avLst/>
          </a:prstGeom>
        </p:spPr>
        <p:txBody>
          <a:bodyPr vert="horz" wrap="square" lIns="90960" tIns="45480" rIns="90960" bIns="454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32388" y="0"/>
            <a:ext cx="3927475" cy="342900"/>
          </a:xfrm>
          <a:prstGeom prst="rect">
            <a:avLst/>
          </a:prstGeom>
        </p:spPr>
        <p:txBody>
          <a:bodyPr vert="horz" wrap="square" lIns="90960" tIns="45480" rIns="90960" bIns="454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2BF4B5-FC7D-4552-948C-B59239BB2B7F}" type="datetimeFigureOut">
              <a:rPr lang="zh-HK" altLang="en-US"/>
              <a:pPr>
                <a:defRPr/>
              </a:pPr>
              <a:t>2/9/2014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25888" cy="342900"/>
          </a:xfrm>
          <a:prstGeom prst="rect">
            <a:avLst/>
          </a:prstGeom>
        </p:spPr>
        <p:txBody>
          <a:bodyPr vert="horz" wrap="square" lIns="90960" tIns="45480" rIns="90960" bIns="454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32388" y="6513513"/>
            <a:ext cx="3927475" cy="342900"/>
          </a:xfrm>
          <a:prstGeom prst="rect">
            <a:avLst/>
          </a:prstGeom>
        </p:spPr>
        <p:txBody>
          <a:bodyPr vert="horz" wrap="square" lIns="90960" tIns="45480" rIns="90960" bIns="454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FFD172-5ABE-413F-A565-296563353D31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4966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258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0" tIns="45480" rIns="90960" bIns="454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32388" y="0"/>
            <a:ext cx="39274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0" tIns="45480" rIns="90960" bIns="454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16225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3257550"/>
            <a:ext cx="7250112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0" tIns="45480" rIns="90960" bIns="45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258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0" tIns="45480" rIns="90960" bIns="454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32388" y="6513513"/>
            <a:ext cx="39274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60" tIns="45480" rIns="90960" bIns="454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86EAD2-C5CC-4B68-BE37-B95A6DD518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3483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HK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HK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HK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HK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794DB71-B927-49F4-AC91-ED0C982814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729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D5FBF-2FCF-40A8-8BD6-C83B713F25E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595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85A7B-6AFF-4B73-A491-969602443F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1295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HK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B7902-98BF-40D6-B764-62B0DED765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275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7992B-D823-4B2B-A049-FB413CE1990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467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C08BC-1B91-43D3-AE10-B22A22B1855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966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1CA60-30A5-437C-A026-858B8E5B89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833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F29A2-D0EF-4907-9314-9D9A423800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067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47517-0A34-4F89-A96B-0EC1B7FE00E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09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E748-6979-4852-B348-45424F7EDDD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618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AB68-BAE5-423D-99CA-4D54FE49C41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542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854DD-BC13-47D9-90BA-05F270150FF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65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62B04-D335-4825-9521-EC35466344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555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48E41ED8-9E28-4FDC-A1B2-A704798064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A35F41-87B0-4282-A4BF-C483AE89560D}" type="slidenum">
              <a:rPr kumimoji="0" lang="zh-TW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bg2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Finding Shortest Paths on Terrains by Killing Two Birds with One Stone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8351837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Manohar Kaul (Aarhus University)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b="1" smtClean="0"/>
              <a:t>Raymond Chi-Wing Wong</a:t>
            </a:r>
            <a:r>
              <a:rPr lang="en-US" altLang="zh-TW" sz="1800" smtClean="0"/>
              <a:t> (Hong Kong University of Science and Technology)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Bin Yang (Aarhus University)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Christian S. Jensen (Aarhus University)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859338" y="5949950"/>
            <a:ext cx="41544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Presented by Raymond Chi-Wing Wong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Prepared by Raymond Chi-Wing Wong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2. Finding Lower Bound</a:t>
            </a:r>
            <a:endParaRPr lang="zh-HK" altLang="en-US" smtClean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u="sng" dirty="0" smtClean="0"/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13563" y="6202363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4F5EE7-3577-4EFD-9A89-B7EC643A3904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 smtClean="0"/>
          </a:p>
        </p:txBody>
      </p:sp>
      <p:grpSp>
        <p:nvGrpSpPr>
          <p:cNvPr id="15365" name="群組 84"/>
          <p:cNvGrpSpPr>
            <a:grpSpLocks/>
          </p:cNvGrpSpPr>
          <p:nvPr/>
        </p:nvGrpSpPr>
        <p:grpSpPr bwMode="auto">
          <a:xfrm>
            <a:off x="684213" y="2689225"/>
            <a:ext cx="3095625" cy="1368425"/>
            <a:chOff x="683568" y="3692479"/>
            <a:chExt cx="3096344" cy="1368152"/>
          </a:xfrm>
        </p:grpSpPr>
        <p:cxnSp>
          <p:nvCxnSpPr>
            <p:cNvPr id="82" name="直線接點 85"/>
            <p:cNvCxnSpPr/>
            <p:nvPr/>
          </p:nvCxnSpPr>
          <p:spPr>
            <a:xfrm flipH="1">
              <a:off x="1115468" y="3692479"/>
              <a:ext cx="287404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接點 86"/>
            <p:cNvCxnSpPr/>
            <p:nvPr/>
          </p:nvCxnSpPr>
          <p:spPr>
            <a:xfrm>
              <a:off x="1402872" y="3692479"/>
              <a:ext cx="73042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8"/>
            <p:cNvCxnSpPr/>
            <p:nvPr/>
          </p:nvCxnSpPr>
          <p:spPr>
            <a:xfrm>
              <a:off x="1115468" y="4052770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接點 90"/>
            <p:cNvCxnSpPr/>
            <p:nvPr/>
          </p:nvCxnSpPr>
          <p:spPr>
            <a:xfrm>
              <a:off x="1402872" y="3692479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接點 92"/>
            <p:cNvCxnSpPr/>
            <p:nvPr/>
          </p:nvCxnSpPr>
          <p:spPr>
            <a:xfrm flipV="1">
              <a:off x="1439394" y="3692479"/>
              <a:ext cx="252471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接點 94"/>
            <p:cNvCxnSpPr/>
            <p:nvPr/>
          </p:nvCxnSpPr>
          <p:spPr>
            <a:xfrm>
              <a:off x="1691864" y="3692479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96"/>
            <p:cNvCxnSpPr/>
            <p:nvPr/>
          </p:nvCxnSpPr>
          <p:spPr>
            <a:xfrm flipV="1">
              <a:off x="1439394" y="4155937"/>
              <a:ext cx="468421" cy="1031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接點 98"/>
            <p:cNvCxnSpPr/>
            <p:nvPr/>
          </p:nvCxnSpPr>
          <p:spPr>
            <a:xfrm>
              <a:off x="1907814" y="4155937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接點 100"/>
            <p:cNvCxnSpPr/>
            <p:nvPr/>
          </p:nvCxnSpPr>
          <p:spPr>
            <a:xfrm flipV="1">
              <a:off x="2268261" y="4052770"/>
              <a:ext cx="358858" cy="3190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接點 101"/>
            <p:cNvCxnSpPr/>
            <p:nvPr/>
          </p:nvCxnSpPr>
          <p:spPr>
            <a:xfrm>
              <a:off x="2627119" y="4052770"/>
              <a:ext cx="144496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接點 102"/>
            <p:cNvCxnSpPr/>
            <p:nvPr/>
          </p:nvCxnSpPr>
          <p:spPr>
            <a:xfrm flipV="1">
              <a:off x="2627119" y="3692479"/>
              <a:ext cx="144496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接點 103"/>
            <p:cNvCxnSpPr/>
            <p:nvPr/>
          </p:nvCxnSpPr>
          <p:spPr>
            <a:xfrm>
              <a:off x="2771615" y="3692479"/>
              <a:ext cx="215950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接點 104"/>
            <p:cNvCxnSpPr/>
            <p:nvPr/>
          </p:nvCxnSpPr>
          <p:spPr>
            <a:xfrm>
              <a:off x="2771615" y="3692479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接點 106"/>
            <p:cNvCxnSpPr/>
            <p:nvPr/>
          </p:nvCxnSpPr>
          <p:spPr>
            <a:xfrm flipV="1">
              <a:off x="2987565" y="3692479"/>
              <a:ext cx="0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接點 107"/>
            <p:cNvCxnSpPr/>
            <p:nvPr/>
          </p:nvCxnSpPr>
          <p:spPr>
            <a:xfrm>
              <a:off x="2987565" y="3692479"/>
              <a:ext cx="288992" cy="1793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直線接點 108"/>
            <p:cNvCxnSpPr/>
            <p:nvPr/>
          </p:nvCxnSpPr>
          <p:spPr>
            <a:xfrm flipV="1">
              <a:off x="2987565" y="3871831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接點 109"/>
            <p:cNvCxnSpPr/>
            <p:nvPr/>
          </p:nvCxnSpPr>
          <p:spPr>
            <a:xfrm>
              <a:off x="3276557" y="3871831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接點 110"/>
            <p:cNvCxnSpPr/>
            <p:nvPr/>
          </p:nvCxnSpPr>
          <p:spPr>
            <a:xfrm>
              <a:off x="2987565" y="4259104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接點 111"/>
            <p:cNvCxnSpPr/>
            <p:nvPr/>
          </p:nvCxnSpPr>
          <p:spPr>
            <a:xfrm>
              <a:off x="2627119" y="4065468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接點 112"/>
            <p:cNvCxnSpPr/>
            <p:nvPr/>
          </p:nvCxnSpPr>
          <p:spPr>
            <a:xfrm flipH="1">
              <a:off x="2771615" y="4259104"/>
              <a:ext cx="215950" cy="3698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接點 113"/>
            <p:cNvCxnSpPr/>
            <p:nvPr/>
          </p:nvCxnSpPr>
          <p:spPr>
            <a:xfrm flipV="1">
              <a:off x="2771615" y="4484484"/>
              <a:ext cx="792347" cy="144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接點 114"/>
            <p:cNvCxnSpPr/>
            <p:nvPr/>
          </p:nvCxnSpPr>
          <p:spPr>
            <a:xfrm>
              <a:off x="3563962" y="4484484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接點 115"/>
            <p:cNvCxnSpPr/>
            <p:nvPr/>
          </p:nvCxnSpPr>
          <p:spPr>
            <a:xfrm>
              <a:off x="2771615" y="4628917"/>
              <a:ext cx="1008297" cy="2682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接點 116"/>
            <p:cNvCxnSpPr/>
            <p:nvPr/>
          </p:nvCxnSpPr>
          <p:spPr>
            <a:xfrm>
              <a:off x="2268261" y="4371793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接點 117"/>
            <p:cNvCxnSpPr/>
            <p:nvPr/>
          </p:nvCxnSpPr>
          <p:spPr>
            <a:xfrm flipH="1">
              <a:off x="899518" y="4052770"/>
              <a:ext cx="215950" cy="2872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接點 118"/>
            <p:cNvCxnSpPr/>
            <p:nvPr/>
          </p:nvCxnSpPr>
          <p:spPr>
            <a:xfrm flipV="1">
              <a:off x="899518" y="4268627"/>
              <a:ext cx="576396" cy="714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接點 119"/>
            <p:cNvCxnSpPr/>
            <p:nvPr/>
          </p:nvCxnSpPr>
          <p:spPr>
            <a:xfrm flipH="1">
              <a:off x="683568" y="4340050"/>
              <a:ext cx="215950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接點 120"/>
            <p:cNvCxnSpPr/>
            <p:nvPr/>
          </p:nvCxnSpPr>
          <p:spPr>
            <a:xfrm>
              <a:off x="899518" y="4340050"/>
              <a:ext cx="792346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接點 121"/>
            <p:cNvCxnSpPr/>
            <p:nvPr/>
          </p:nvCxnSpPr>
          <p:spPr>
            <a:xfrm>
              <a:off x="683568" y="4897152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接點 122"/>
            <p:cNvCxnSpPr/>
            <p:nvPr/>
          </p:nvCxnSpPr>
          <p:spPr>
            <a:xfrm>
              <a:off x="1475914" y="4268627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接點 123"/>
            <p:cNvCxnSpPr/>
            <p:nvPr/>
          </p:nvCxnSpPr>
          <p:spPr>
            <a:xfrm flipV="1">
              <a:off x="1691864" y="4371793"/>
              <a:ext cx="576397" cy="5253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接點 124"/>
            <p:cNvCxnSpPr/>
            <p:nvPr/>
          </p:nvCxnSpPr>
          <p:spPr>
            <a:xfrm flipV="1">
              <a:off x="1691864" y="4619394"/>
              <a:ext cx="1116272" cy="2777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線接點 125"/>
            <p:cNvCxnSpPr/>
            <p:nvPr/>
          </p:nvCxnSpPr>
          <p:spPr>
            <a:xfrm>
              <a:off x="1691864" y="4897152"/>
              <a:ext cx="1116272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直線接點 126"/>
            <p:cNvCxnSpPr/>
            <p:nvPr/>
          </p:nvCxnSpPr>
          <p:spPr>
            <a:xfrm flipV="1">
              <a:off x="2789082" y="4897152"/>
              <a:ext cx="990830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直線接點 127"/>
            <p:cNvCxnSpPr/>
            <p:nvPr/>
          </p:nvCxnSpPr>
          <p:spPr>
            <a:xfrm>
              <a:off x="2771615" y="4619394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接點 128"/>
            <p:cNvCxnSpPr/>
            <p:nvPr/>
          </p:nvCxnSpPr>
          <p:spPr>
            <a:xfrm flipV="1">
              <a:off x="1691864" y="4155937"/>
              <a:ext cx="215950" cy="741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366" name="群組 6"/>
          <p:cNvGrpSpPr>
            <a:grpSpLocks/>
          </p:cNvGrpSpPr>
          <p:nvPr/>
        </p:nvGrpSpPr>
        <p:grpSpPr bwMode="auto">
          <a:xfrm>
            <a:off x="1214438" y="2263775"/>
            <a:ext cx="287337" cy="496888"/>
            <a:chOff x="1214783" y="3266639"/>
            <a:chExt cx="287258" cy="497848"/>
          </a:xfrm>
        </p:grpSpPr>
        <p:sp>
          <p:nvSpPr>
            <p:cNvPr id="119" name="橢圓 4"/>
            <p:cNvSpPr/>
            <p:nvPr/>
          </p:nvSpPr>
          <p:spPr>
            <a:xfrm>
              <a:off x="1332226" y="3619745"/>
              <a:ext cx="142836" cy="144742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  <p:sp>
          <p:nvSpPr>
            <p:cNvPr id="15417" name="文字方塊 5"/>
            <p:cNvSpPr txBox="1">
              <a:spLocks noChangeArrowheads="1"/>
            </p:cNvSpPr>
            <p:nvPr/>
          </p:nvSpPr>
          <p:spPr bwMode="auto">
            <a:xfrm>
              <a:off x="1214783" y="3266639"/>
              <a:ext cx="2872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s</a:t>
              </a:r>
              <a:endParaRPr lang="zh-HK" altLang="en-US" sz="1800"/>
            </a:p>
          </p:txBody>
        </p:sp>
      </p:grpSp>
      <p:grpSp>
        <p:nvGrpSpPr>
          <p:cNvPr id="15367" name="群組 7"/>
          <p:cNvGrpSpPr>
            <a:grpSpLocks/>
          </p:cNvGrpSpPr>
          <p:nvPr/>
        </p:nvGrpSpPr>
        <p:grpSpPr bwMode="auto">
          <a:xfrm>
            <a:off x="2862263" y="2238375"/>
            <a:ext cx="261937" cy="512763"/>
            <a:chOff x="2861914" y="3241501"/>
            <a:chExt cx="261610" cy="513348"/>
          </a:xfrm>
        </p:grpSpPr>
        <p:sp>
          <p:nvSpPr>
            <p:cNvPr id="15414" name="文字方塊 44"/>
            <p:cNvSpPr txBox="1">
              <a:spLocks noChangeArrowheads="1"/>
            </p:cNvSpPr>
            <p:nvPr/>
          </p:nvSpPr>
          <p:spPr bwMode="auto">
            <a:xfrm>
              <a:off x="2861914" y="3241501"/>
              <a:ext cx="2616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t</a:t>
              </a:r>
              <a:endParaRPr lang="zh-HK" altLang="en-US" sz="1800"/>
            </a:p>
          </p:txBody>
        </p:sp>
        <p:sp>
          <p:nvSpPr>
            <p:cNvPr id="123" name="橢圓 46"/>
            <p:cNvSpPr/>
            <p:nvPr/>
          </p:nvSpPr>
          <p:spPr>
            <a:xfrm>
              <a:off x="2915822" y="3610221"/>
              <a:ext cx="144282" cy="14462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</p:grpSp>
      <p:grpSp>
        <p:nvGrpSpPr>
          <p:cNvPr id="15368" name="群組 36"/>
          <p:cNvGrpSpPr>
            <a:grpSpLocks/>
          </p:cNvGrpSpPr>
          <p:nvPr/>
        </p:nvGrpSpPr>
        <p:grpSpPr bwMode="auto">
          <a:xfrm>
            <a:off x="1465263" y="2728913"/>
            <a:ext cx="1471612" cy="714375"/>
            <a:chOff x="1465993" y="3732111"/>
            <a:chExt cx="1470912" cy="715143"/>
          </a:xfrm>
        </p:grpSpPr>
        <p:cxnSp>
          <p:nvCxnSpPr>
            <p:cNvPr id="125" name="直線接點 9"/>
            <p:cNvCxnSpPr/>
            <p:nvPr/>
          </p:nvCxnSpPr>
          <p:spPr>
            <a:xfrm>
              <a:off x="1465993" y="3741646"/>
              <a:ext cx="128526" cy="18434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接點 51"/>
            <p:cNvCxnSpPr/>
            <p:nvPr/>
          </p:nvCxnSpPr>
          <p:spPr>
            <a:xfrm>
              <a:off x="1596106" y="3938708"/>
              <a:ext cx="190409" cy="23520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直線接點 53"/>
            <p:cNvCxnSpPr/>
            <p:nvPr/>
          </p:nvCxnSpPr>
          <p:spPr>
            <a:xfrm>
              <a:off x="1786515" y="4181856"/>
              <a:ext cx="404619" cy="26222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直線接點 55"/>
            <p:cNvCxnSpPr/>
            <p:nvPr/>
          </p:nvCxnSpPr>
          <p:spPr>
            <a:xfrm flipV="1">
              <a:off x="2191135" y="4437719"/>
              <a:ext cx="220558" cy="953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直線接點 62"/>
            <p:cNvCxnSpPr/>
            <p:nvPr/>
          </p:nvCxnSpPr>
          <p:spPr>
            <a:xfrm flipV="1">
              <a:off x="2411693" y="4181856"/>
              <a:ext cx="234838" cy="25586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直線接點 66"/>
            <p:cNvCxnSpPr/>
            <p:nvPr/>
          </p:nvCxnSpPr>
          <p:spPr>
            <a:xfrm flipV="1">
              <a:off x="2646531" y="4076968"/>
              <a:ext cx="53949" cy="1032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直線接點 69"/>
            <p:cNvCxnSpPr/>
            <p:nvPr/>
          </p:nvCxnSpPr>
          <p:spPr>
            <a:xfrm flipV="1">
              <a:off x="2689373" y="3871961"/>
              <a:ext cx="153915" cy="23202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直線接點 71"/>
            <p:cNvCxnSpPr/>
            <p:nvPr/>
          </p:nvCxnSpPr>
          <p:spPr>
            <a:xfrm flipV="1">
              <a:off x="2844874" y="3732111"/>
              <a:ext cx="92031" cy="14620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4" name="直線接點 11"/>
          <p:cNvCxnSpPr/>
          <p:nvPr/>
        </p:nvCxnSpPr>
        <p:spPr>
          <a:xfrm flipV="1">
            <a:off x="1476375" y="2660650"/>
            <a:ext cx="1439863" cy="9525"/>
          </a:xfrm>
          <a:prstGeom prst="line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8" name="群組 32"/>
          <p:cNvGrpSpPr>
            <a:grpSpLocks/>
          </p:cNvGrpSpPr>
          <p:nvPr/>
        </p:nvGrpSpPr>
        <p:grpSpPr bwMode="auto">
          <a:xfrm>
            <a:off x="1403350" y="2689225"/>
            <a:ext cx="1525588" cy="692150"/>
            <a:chOff x="1403649" y="3692479"/>
            <a:chExt cx="1525638" cy="692720"/>
          </a:xfrm>
        </p:grpSpPr>
        <p:cxnSp>
          <p:nvCxnSpPr>
            <p:cNvPr id="139" name="直線接點 70"/>
            <p:cNvCxnSpPr/>
            <p:nvPr/>
          </p:nvCxnSpPr>
          <p:spPr>
            <a:xfrm>
              <a:off x="1403649" y="3733788"/>
              <a:ext cx="71440" cy="505241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直線接點 72"/>
            <p:cNvCxnSpPr/>
            <p:nvPr/>
          </p:nvCxnSpPr>
          <p:spPr>
            <a:xfrm flipV="1">
              <a:off x="1475089" y="4156411"/>
              <a:ext cx="433401" cy="101684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直線接點 73"/>
            <p:cNvCxnSpPr/>
            <p:nvPr/>
          </p:nvCxnSpPr>
          <p:spPr>
            <a:xfrm>
              <a:off x="1894203" y="4150056"/>
              <a:ext cx="373074" cy="235143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直線接點 74"/>
            <p:cNvCxnSpPr/>
            <p:nvPr/>
          </p:nvCxnSpPr>
          <p:spPr>
            <a:xfrm flipV="1">
              <a:off x="2627652" y="3692479"/>
              <a:ext cx="139705" cy="379725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直線接點 76"/>
            <p:cNvCxnSpPr/>
            <p:nvPr/>
          </p:nvCxnSpPr>
          <p:spPr>
            <a:xfrm flipH="1">
              <a:off x="2267277" y="4065849"/>
              <a:ext cx="360375" cy="319350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直線接點 80"/>
            <p:cNvCxnSpPr/>
            <p:nvPr/>
          </p:nvCxnSpPr>
          <p:spPr>
            <a:xfrm>
              <a:off x="2781644" y="3711545"/>
              <a:ext cx="147643" cy="0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9" name="AutoShape 31"/>
          <p:cNvSpPr>
            <a:spLocks noChangeArrowheads="1"/>
          </p:cNvSpPr>
          <p:nvPr/>
        </p:nvSpPr>
        <p:spPr bwMode="auto">
          <a:xfrm>
            <a:off x="2892425" y="3198813"/>
            <a:ext cx="1049338" cy="455612"/>
          </a:xfrm>
          <a:prstGeom prst="wedgeRoundRectCallout">
            <a:avLst>
              <a:gd name="adj1" fmla="val -77046"/>
              <a:gd name="adj2" fmla="val -4036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ym typeface="Symbol" panose="05050102010706020507" pitchFamily="18" charset="2"/>
              </a:rPr>
              <a:t></a:t>
            </a:r>
            <a:r>
              <a:rPr lang="en-US" altLang="zh-TW" sz="1800" dirty="0"/>
              <a:t>(s, t)</a:t>
            </a:r>
            <a:endParaRPr lang="en-US" altLang="zh-TW" sz="1800" baseline="-25000" dirty="0"/>
          </a:p>
        </p:txBody>
      </p:sp>
      <p:sp>
        <p:nvSpPr>
          <p:cNvPr id="152" name="Text Box 27"/>
          <p:cNvSpPr txBox="1">
            <a:spLocks noChangeArrowheads="1"/>
          </p:cNvSpPr>
          <p:nvPr/>
        </p:nvSpPr>
        <p:spPr bwMode="auto">
          <a:xfrm>
            <a:off x="2936875" y="3573463"/>
            <a:ext cx="2643188" cy="3683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Shortest surface path</a:t>
            </a:r>
          </a:p>
        </p:txBody>
      </p:sp>
      <p:sp>
        <p:nvSpPr>
          <p:cNvPr id="15373" name="Text Box 27"/>
          <p:cNvSpPr txBox="1">
            <a:spLocks noChangeArrowheads="1"/>
          </p:cNvSpPr>
          <p:nvPr/>
        </p:nvSpPr>
        <p:spPr bwMode="auto">
          <a:xfrm>
            <a:off x="103188" y="96838"/>
            <a:ext cx="5138737" cy="147796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Problem 1</a:t>
            </a:r>
            <a:r>
              <a:rPr lang="en-US" altLang="zh-TW" sz="1800"/>
              <a:t>: “Finding Lower Bound”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a lower bound of the shortest surface distance which is equal to </a:t>
            </a:r>
            <a:r>
              <a:rPr lang="en-US" sz="1800"/>
              <a:t>the shortest network distance multiplied by a constant derived from the terrain.</a:t>
            </a:r>
            <a:endParaRPr lang="en-US" altLang="zh-TW" sz="1800"/>
          </a:p>
        </p:txBody>
      </p:sp>
      <p:sp>
        <p:nvSpPr>
          <p:cNvPr id="154" name="AutoShape 31"/>
          <p:cNvSpPr>
            <a:spLocks noChangeArrowheads="1"/>
          </p:cNvSpPr>
          <p:nvPr/>
        </p:nvSpPr>
        <p:spPr bwMode="auto">
          <a:xfrm>
            <a:off x="1501775" y="1700213"/>
            <a:ext cx="2927350" cy="455612"/>
          </a:xfrm>
          <a:prstGeom prst="wedgeRoundRectCallout">
            <a:avLst>
              <a:gd name="adj1" fmla="val -31898"/>
              <a:gd name="adj2" fmla="val 15030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The existing lower bound</a:t>
            </a:r>
            <a:endParaRPr lang="en-US" altLang="zh-TW" sz="1800" baseline="-25000"/>
          </a:p>
        </p:txBody>
      </p:sp>
      <p:sp>
        <p:nvSpPr>
          <p:cNvPr id="155" name="AutoShape 31"/>
          <p:cNvSpPr>
            <a:spLocks noChangeArrowheads="1"/>
          </p:cNvSpPr>
          <p:nvPr/>
        </p:nvSpPr>
        <p:spPr bwMode="auto">
          <a:xfrm>
            <a:off x="3557588" y="2300288"/>
            <a:ext cx="1125537" cy="455612"/>
          </a:xfrm>
          <a:prstGeom prst="wedgeRoundRectCallout">
            <a:avLst>
              <a:gd name="adj1" fmla="val -125852"/>
              <a:gd name="adj2" fmla="val 800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ym typeface="Symbol" panose="05050102010706020507" pitchFamily="18" charset="2"/>
              </a:rPr>
              <a:t></a:t>
            </a:r>
            <a:r>
              <a:rPr lang="en-US" altLang="zh-TW" sz="1800" baseline="-25000" dirty="0">
                <a:sym typeface="Symbol" panose="05050102010706020507" pitchFamily="18" charset="2"/>
              </a:rPr>
              <a:t>G</a:t>
            </a:r>
            <a:r>
              <a:rPr lang="en-US" altLang="zh-TW" sz="1800" dirty="0"/>
              <a:t>(s, t)</a:t>
            </a:r>
            <a:endParaRPr lang="en-US" altLang="zh-TW" sz="1800" baseline="-25000" dirty="0"/>
          </a:p>
        </p:txBody>
      </p:sp>
      <p:sp>
        <p:nvSpPr>
          <p:cNvPr id="156" name="Text Box 27"/>
          <p:cNvSpPr txBox="1">
            <a:spLocks noChangeArrowheads="1"/>
          </p:cNvSpPr>
          <p:nvPr/>
        </p:nvSpPr>
        <p:spPr bwMode="auto">
          <a:xfrm>
            <a:off x="3671888" y="2730500"/>
            <a:ext cx="2643187" cy="3683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Shortest network path</a:t>
            </a:r>
          </a:p>
        </p:txBody>
      </p:sp>
      <p:sp>
        <p:nvSpPr>
          <p:cNvPr id="158" name="Text Box 27"/>
          <p:cNvSpPr txBox="1">
            <a:spLocks noChangeArrowheads="1"/>
          </p:cNvSpPr>
          <p:nvPr/>
        </p:nvSpPr>
        <p:spPr bwMode="auto">
          <a:xfrm>
            <a:off x="3103563" y="5199063"/>
            <a:ext cx="2384425" cy="368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1800">
                <a:sym typeface="Symbol" panose="05050102010706020507" pitchFamily="18" charset="2"/>
              </a:rPr>
              <a:t>|</a:t>
            </a:r>
            <a:r>
              <a:rPr lang="en-US" altLang="zh-TW" sz="1800"/>
              <a:t>(s, t)|</a:t>
            </a:r>
            <a:r>
              <a:rPr lang="en-US" altLang="zh-TW" sz="1800">
                <a:sym typeface="Symbol" panose="05050102010706020507" pitchFamily="18" charset="2"/>
              </a:rPr>
              <a:t> ≤|</a:t>
            </a:r>
            <a:r>
              <a:rPr lang="en-US" altLang="zh-TW" sz="1800" baseline="-25000">
                <a:sym typeface="Symbol" panose="05050102010706020507" pitchFamily="18" charset="2"/>
              </a:rPr>
              <a:t>G</a:t>
            </a:r>
            <a:r>
              <a:rPr lang="en-US" altLang="zh-TW" sz="1800"/>
              <a:t>(s, t)|</a:t>
            </a:r>
            <a:endParaRPr lang="en-US" altLang="zh-TW" sz="1800" baseline="-25000"/>
          </a:p>
        </p:txBody>
      </p:sp>
      <p:sp>
        <p:nvSpPr>
          <p:cNvPr id="159" name="Oval 11"/>
          <p:cNvSpPr>
            <a:spLocks noChangeArrowheads="1"/>
          </p:cNvSpPr>
          <p:nvPr/>
        </p:nvSpPr>
        <p:spPr bwMode="auto">
          <a:xfrm>
            <a:off x="4332288" y="5143500"/>
            <a:ext cx="1087437" cy="57308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0" name="AutoShape 31"/>
          <p:cNvSpPr>
            <a:spLocks noChangeArrowheads="1"/>
          </p:cNvSpPr>
          <p:nvPr/>
        </p:nvSpPr>
        <p:spPr bwMode="auto">
          <a:xfrm>
            <a:off x="5688013" y="4868863"/>
            <a:ext cx="2928937" cy="455612"/>
          </a:xfrm>
          <a:prstGeom prst="wedgeRoundRectCallout">
            <a:avLst>
              <a:gd name="adj1" fmla="val -63912"/>
              <a:gd name="adj2" fmla="val 449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Existing upper bound</a:t>
            </a:r>
            <a:endParaRPr lang="en-US" altLang="zh-TW" sz="1800" baseline="-2500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330325" y="5199063"/>
            <a:ext cx="1890713" cy="368300"/>
            <a:chOff x="1518444" y="5527675"/>
            <a:chExt cx="1889561" cy="369332"/>
          </a:xfrm>
        </p:grpSpPr>
        <p:sp>
          <p:nvSpPr>
            <p:cNvPr id="15398" name="Text Box 27"/>
            <p:cNvSpPr txBox="1">
              <a:spLocks noChangeArrowheads="1"/>
            </p:cNvSpPr>
            <p:nvPr/>
          </p:nvSpPr>
          <p:spPr bwMode="auto">
            <a:xfrm>
              <a:off x="1518444" y="5527675"/>
              <a:ext cx="1811642" cy="3693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zh-TW" sz="1800">
                  <a:sym typeface="Symbol" panose="05050102010706020507" pitchFamily="18" charset="2"/>
                </a:rPr>
                <a:t> </a:t>
              </a:r>
              <a:r>
                <a:rPr lang="en-US" altLang="zh-TW" sz="1800" baseline="30000">
                  <a:sym typeface="Symbol" panose="05050102010706020507" pitchFamily="18" charset="2"/>
                </a:rPr>
                <a:t>.</a:t>
              </a:r>
              <a:r>
                <a:rPr lang="en-US" altLang="zh-TW" sz="1800">
                  <a:sym typeface="Symbol" panose="05050102010706020507" pitchFamily="18" charset="2"/>
                </a:rPr>
                <a:t> |</a:t>
              </a:r>
              <a:r>
                <a:rPr lang="en-US" altLang="zh-TW" sz="1800" baseline="-25000">
                  <a:sym typeface="Symbol" panose="05050102010706020507" pitchFamily="18" charset="2"/>
                </a:rPr>
                <a:t>G</a:t>
              </a:r>
              <a:r>
                <a:rPr lang="en-US" altLang="zh-TW" sz="1800"/>
                <a:t>(s, t)| ≤</a:t>
              </a:r>
              <a:endParaRPr lang="en-US" altLang="zh-TW" sz="1800" baseline="-25000"/>
            </a:p>
          </p:txBody>
        </p:sp>
        <p:sp>
          <p:nvSpPr>
            <p:cNvPr id="15399" name="Text Box 27"/>
            <p:cNvSpPr txBox="1">
              <a:spLocks noChangeArrowheads="1"/>
            </p:cNvSpPr>
            <p:nvPr/>
          </p:nvSpPr>
          <p:spPr bwMode="auto">
            <a:xfrm>
              <a:off x="3261567" y="5534429"/>
              <a:ext cx="146438" cy="356616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endParaRPr lang="en-US" altLang="zh-TW" sz="1800" baseline="-25000"/>
            </a:p>
          </p:txBody>
        </p:sp>
      </p:grpSp>
      <p:sp>
        <p:nvSpPr>
          <p:cNvPr id="165" name="Oval 11"/>
          <p:cNvSpPr>
            <a:spLocks noChangeArrowheads="1"/>
          </p:cNvSpPr>
          <p:nvPr/>
        </p:nvSpPr>
        <p:spPr bwMode="auto">
          <a:xfrm>
            <a:off x="1130300" y="5095875"/>
            <a:ext cx="1670050" cy="57308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84375" y="5594350"/>
            <a:ext cx="4171950" cy="831850"/>
            <a:chOff x="1984375" y="5594350"/>
            <a:chExt cx="4171801" cy="831850"/>
          </a:xfrm>
        </p:grpSpPr>
        <p:sp>
          <p:nvSpPr>
            <p:cNvPr id="15393" name="Text Box 27"/>
            <p:cNvSpPr txBox="1">
              <a:spLocks noChangeArrowheads="1"/>
            </p:cNvSpPr>
            <p:nvPr/>
          </p:nvSpPr>
          <p:spPr bwMode="auto">
            <a:xfrm>
              <a:off x="1984375" y="5594350"/>
              <a:ext cx="4171801" cy="8318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endParaRPr lang="en-US" altLang="zh-TW" sz="1800" dirty="0"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zh-TW" sz="1800" dirty="0">
                  <a:sym typeface="Symbol" panose="05050102010706020507" pitchFamily="18" charset="2"/>
                </a:rPr>
                <a:t>where  = min{          , sin </a:t>
              </a:r>
              <a:r>
                <a:rPr lang="en-US" altLang="zh-TW" sz="1800" baseline="-25000" dirty="0">
                  <a:sym typeface="Symbol" panose="05050102010706020507" pitchFamily="18" charset="2"/>
                </a:rPr>
                <a:t>m </a:t>
              </a:r>
              <a:r>
                <a:rPr lang="en-US" altLang="zh-TW" sz="1800" dirty="0" err="1">
                  <a:sym typeface="Symbol" panose="05050102010706020507" pitchFamily="18" charset="2"/>
                </a:rPr>
                <a:t>cos</a:t>
              </a:r>
              <a:r>
                <a:rPr lang="en-US" altLang="zh-TW" sz="1800" dirty="0">
                  <a:sym typeface="Symbol" panose="05050102010706020507" pitchFamily="18" charset="2"/>
                </a:rPr>
                <a:t> </a:t>
              </a:r>
              <a:r>
                <a:rPr lang="en-US" altLang="zh-TW" sz="1800" baseline="-25000" dirty="0">
                  <a:sym typeface="Symbol" panose="05050102010706020507" pitchFamily="18" charset="2"/>
                </a:rPr>
                <a:t>m</a:t>
              </a:r>
              <a:r>
                <a:rPr lang="en-US" altLang="zh-TW" sz="1800" dirty="0">
                  <a:sym typeface="Symbol" panose="05050102010706020507" pitchFamily="18" charset="2"/>
                </a:rPr>
                <a:t>}</a:t>
              </a:r>
              <a:br>
                <a:rPr lang="en-US" altLang="zh-TW" sz="1800" dirty="0">
                  <a:sym typeface="Symbol" panose="05050102010706020507" pitchFamily="18" charset="2"/>
                </a:rPr>
              </a:br>
              <a:endParaRPr lang="en-US" altLang="zh-TW" sz="1800" baseline="-25000" dirty="0"/>
            </a:p>
          </p:txBody>
        </p:sp>
        <p:grpSp>
          <p:nvGrpSpPr>
            <p:cNvPr id="15394" name="Group 14340"/>
            <p:cNvGrpSpPr>
              <a:grpSpLocks/>
            </p:cNvGrpSpPr>
            <p:nvPr/>
          </p:nvGrpSpPr>
          <p:grpSpPr bwMode="auto">
            <a:xfrm>
              <a:off x="3675736" y="5695208"/>
              <a:ext cx="790502" cy="725056"/>
              <a:chOff x="325412" y="2897743"/>
              <a:chExt cx="790601" cy="724421"/>
            </a:xfrm>
          </p:grpSpPr>
          <p:sp>
            <p:nvSpPr>
              <p:cNvPr id="15395" name="TextBox 3"/>
              <p:cNvSpPr txBox="1">
                <a:spLocks noChangeArrowheads="1"/>
              </p:cNvSpPr>
              <p:nvPr/>
            </p:nvSpPr>
            <p:spPr bwMode="auto">
              <a:xfrm>
                <a:off x="325412" y="2897743"/>
                <a:ext cx="79060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sin </a:t>
                </a:r>
                <a:r>
                  <a:rPr lang="en-US" altLang="zh-TW" sz="1800">
                    <a:sym typeface="Symbol" panose="05050102010706020507" pitchFamily="18" charset="2"/>
                  </a:rPr>
                  <a:t></a:t>
                </a:r>
                <a:r>
                  <a:rPr lang="en-US" altLang="zh-TW" sz="1800" baseline="-25000">
                    <a:sym typeface="Symbol" panose="05050102010706020507" pitchFamily="18" charset="2"/>
                  </a:rPr>
                  <a:t>m</a:t>
                </a:r>
                <a:endParaRPr lang="en-US" sz="1800"/>
              </a:p>
            </p:txBody>
          </p:sp>
          <p:sp>
            <p:nvSpPr>
              <p:cNvPr id="15396" name="TextBox 168"/>
              <p:cNvSpPr txBox="1">
                <a:spLocks noChangeArrowheads="1"/>
              </p:cNvSpPr>
              <p:nvPr/>
            </p:nvSpPr>
            <p:spPr bwMode="auto">
              <a:xfrm>
                <a:off x="516280" y="3252832"/>
                <a:ext cx="3113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2</a:t>
                </a:r>
              </a:p>
            </p:txBody>
          </p:sp>
          <p:cxnSp>
            <p:nvCxnSpPr>
              <p:cNvPr id="14337" name="Straight Connector 14336"/>
              <p:cNvCxnSpPr/>
              <p:nvPr/>
            </p:nvCxnSpPr>
            <p:spPr>
              <a:xfrm>
                <a:off x="380246" y="3282323"/>
                <a:ext cx="641408" cy="0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4345" name="Freeform 14344"/>
          <p:cNvSpPr/>
          <p:nvPr/>
        </p:nvSpPr>
        <p:spPr>
          <a:xfrm>
            <a:off x="731838" y="3771900"/>
            <a:ext cx="100012" cy="125413"/>
          </a:xfrm>
          <a:custGeom>
            <a:avLst/>
            <a:gdLst>
              <a:gd name="connsiteX0" fmla="*/ 0 w 100847"/>
              <a:gd name="connsiteY0" fmla="*/ 0 h 125730"/>
              <a:gd name="connsiteX1" fmla="*/ 91440 w 100847"/>
              <a:gd name="connsiteY1" fmla="*/ 11430 h 125730"/>
              <a:gd name="connsiteX2" fmla="*/ 91440 w 100847"/>
              <a:gd name="connsiteY2" fmla="*/ 125730 h 12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47" h="125730">
                <a:moveTo>
                  <a:pt x="0" y="0"/>
                </a:moveTo>
                <a:lnTo>
                  <a:pt x="91440" y="11430"/>
                </a:lnTo>
                <a:cubicBezTo>
                  <a:pt x="106680" y="32385"/>
                  <a:pt x="100965" y="64770"/>
                  <a:pt x="91440" y="12573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7" name="AutoShape 31"/>
          <p:cNvSpPr>
            <a:spLocks noChangeArrowheads="1"/>
          </p:cNvSpPr>
          <p:nvPr/>
        </p:nvSpPr>
        <p:spPr bwMode="auto">
          <a:xfrm>
            <a:off x="322263" y="4157663"/>
            <a:ext cx="3235325" cy="455612"/>
          </a:xfrm>
          <a:prstGeom prst="wedgeRoundRectCallout">
            <a:avLst>
              <a:gd name="adj1" fmla="val -30819"/>
              <a:gd name="adj2" fmla="val -1230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An interior angle of a triangle</a:t>
            </a:r>
            <a:endParaRPr lang="en-US" altLang="zh-TW" sz="1800" baseline="-25000"/>
          </a:p>
        </p:txBody>
      </p:sp>
      <p:sp>
        <p:nvSpPr>
          <p:cNvPr id="118" name="Text Box 27"/>
          <p:cNvSpPr txBox="1">
            <a:spLocks noChangeArrowheads="1"/>
          </p:cNvSpPr>
          <p:nvPr/>
        </p:nvSpPr>
        <p:spPr bwMode="auto">
          <a:xfrm>
            <a:off x="3490913" y="4081463"/>
            <a:ext cx="5516562" cy="6461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1800">
                <a:sym typeface="Symbol" panose="05050102010706020507" pitchFamily="18" charset="2"/>
              </a:rPr>
              <a:t>Let </a:t>
            </a:r>
            <a:r>
              <a:rPr lang="en-US" altLang="zh-TW" sz="1800" baseline="-25000">
                <a:sym typeface="Symbol" panose="05050102010706020507" pitchFamily="18" charset="2"/>
              </a:rPr>
              <a:t>m </a:t>
            </a:r>
            <a:r>
              <a:rPr lang="en-US" altLang="zh-TW" sz="1800">
                <a:sym typeface="Symbol" panose="05050102010706020507" pitchFamily="18" charset="2"/>
              </a:rPr>
              <a:t>be the minimum interior angle of a triangle in the terrain.</a:t>
            </a:r>
            <a:endParaRPr lang="en-US" altLang="zh-TW" sz="1800" baseline="-25000"/>
          </a:p>
        </p:txBody>
      </p:sp>
      <p:sp>
        <p:nvSpPr>
          <p:cNvPr id="166" name="AutoShape 31"/>
          <p:cNvSpPr>
            <a:spLocks noChangeArrowheads="1"/>
          </p:cNvSpPr>
          <p:nvPr/>
        </p:nvSpPr>
        <p:spPr bwMode="auto">
          <a:xfrm>
            <a:off x="117475" y="6169025"/>
            <a:ext cx="1933575" cy="455613"/>
          </a:xfrm>
          <a:prstGeom prst="wedgeRoundRectCallout">
            <a:avLst>
              <a:gd name="adj1" fmla="val 27894"/>
              <a:gd name="adj2" fmla="val -18837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Our lower bound</a:t>
            </a:r>
            <a:endParaRPr lang="en-US" altLang="zh-TW" sz="1800" baseline="-25000"/>
          </a:p>
        </p:txBody>
      </p:sp>
      <p:sp>
        <p:nvSpPr>
          <p:cNvPr id="120" name="Text Box 27"/>
          <p:cNvSpPr txBox="1">
            <a:spLocks noChangeArrowheads="1"/>
          </p:cNvSpPr>
          <p:nvPr/>
        </p:nvSpPr>
        <p:spPr bwMode="auto">
          <a:xfrm>
            <a:off x="5441950" y="44450"/>
            <a:ext cx="3573463" cy="64611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If </a:t>
            </a:r>
            <a:r>
              <a:rPr lang="en-US" altLang="zh-TW" sz="1800">
                <a:sym typeface="Symbol" panose="05050102010706020507" pitchFamily="18" charset="2"/>
              </a:rPr>
              <a:t></a:t>
            </a:r>
            <a:r>
              <a:rPr lang="en-US" altLang="zh-TW" sz="1800" baseline="-25000">
                <a:sym typeface="Symbol" panose="05050102010706020507" pitchFamily="18" charset="2"/>
              </a:rPr>
              <a:t>m </a:t>
            </a:r>
            <a:r>
              <a:rPr lang="en-US" altLang="zh-TW" sz="1800"/>
              <a:t>is smaller, then </a:t>
            </a:r>
            <a:r>
              <a:rPr lang="en-US" altLang="zh-TW" sz="1800">
                <a:sym typeface="Symbol" panose="05050102010706020507" pitchFamily="18" charset="2"/>
              </a:rPr>
              <a:t> </a:t>
            </a:r>
            <a:r>
              <a:rPr lang="en-US" altLang="zh-TW" sz="1800"/>
              <a:t>is smaller.</a:t>
            </a:r>
            <a:br>
              <a:rPr lang="en-US" altLang="zh-TW" sz="1800"/>
            </a:br>
            <a:r>
              <a:rPr lang="en-US" altLang="zh-TW" sz="1800"/>
              <a:t>Thus, our lower bound is looser.</a:t>
            </a:r>
          </a:p>
        </p:txBody>
      </p:sp>
      <p:sp>
        <p:nvSpPr>
          <p:cNvPr id="121" name="Text Box 27"/>
          <p:cNvSpPr txBox="1">
            <a:spLocks noChangeArrowheads="1"/>
          </p:cNvSpPr>
          <p:nvPr/>
        </p:nvSpPr>
        <p:spPr bwMode="auto">
          <a:xfrm>
            <a:off x="5430838" y="719138"/>
            <a:ext cx="3573462" cy="9239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In Computational Geometry, there is a concept called “realistic terrain” which </a:t>
            </a:r>
            <a:r>
              <a:rPr lang="en-US" altLang="zh-TW" sz="1800" dirty="0" smtClean="0"/>
              <a:t>maximizes </a:t>
            </a:r>
            <a:r>
              <a:rPr lang="en-US" altLang="zh-TW" sz="1800" dirty="0">
                <a:sym typeface="Symbol" panose="05050102010706020507" pitchFamily="18" charset="2"/>
              </a:rPr>
              <a:t></a:t>
            </a:r>
            <a:r>
              <a:rPr lang="en-US" altLang="zh-TW" sz="1800" baseline="-25000" dirty="0">
                <a:sym typeface="Symbol" panose="05050102010706020507" pitchFamily="18" charset="2"/>
              </a:rPr>
              <a:t>m</a:t>
            </a:r>
            <a:r>
              <a:rPr lang="en-US" altLang="zh-TW" sz="1800" dirty="0"/>
              <a:t>.</a:t>
            </a:r>
          </a:p>
        </p:txBody>
      </p:sp>
      <p:sp>
        <p:nvSpPr>
          <p:cNvPr id="122" name="Text Box 27"/>
          <p:cNvSpPr txBox="1">
            <a:spLocks noChangeArrowheads="1"/>
          </p:cNvSpPr>
          <p:nvPr/>
        </p:nvSpPr>
        <p:spPr bwMode="auto">
          <a:xfrm>
            <a:off x="5407025" y="1628775"/>
            <a:ext cx="3573463" cy="64611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In our experimental results, </a:t>
            </a:r>
            <a:br>
              <a:rPr lang="en-US" altLang="zh-TW" sz="1800"/>
            </a:br>
            <a:r>
              <a:rPr lang="en-US" altLang="zh-TW" sz="1800">
                <a:sym typeface="Symbol" panose="05050102010706020507" pitchFamily="18" charset="2"/>
              </a:rPr>
              <a:t></a:t>
            </a:r>
            <a:r>
              <a:rPr lang="en-US" altLang="zh-TW" sz="1800" baseline="-25000">
                <a:sym typeface="Symbol" panose="05050102010706020507" pitchFamily="18" charset="2"/>
              </a:rPr>
              <a:t>m </a:t>
            </a:r>
            <a:r>
              <a:rPr lang="en-US" altLang="zh-TW" sz="1800"/>
              <a:t>is at least 45</a:t>
            </a:r>
            <a:r>
              <a:rPr lang="en-US" altLang="zh-TW" sz="1800" baseline="30000"/>
              <a:t>o</a:t>
            </a:r>
            <a:r>
              <a:rPr lang="en-US" altLang="zh-TW" sz="1800"/>
              <a:t>.</a:t>
            </a:r>
          </a:p>
        </p:txBody>
      </p:sp>
      <p:sp>
        <p:nvSpPr>
          <p:cNvPr id="124" name="Text Box 27"/>
          <p:cNvSpPr txBox="1">
            <a:spLocks noChangeArrowheads="1"/>
          </p:cNvSpPr>
          <p:nvPr/>
        </p:nvSpPr>
        <p:spPr bwMode="auto">
          <a:xfrm>
            <a:off x="5394325" y="2303463"/>
            <a:ext cx="3573463" cy="3698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 </a:t>
            </a:r>
            <a:r>
              <a:rPr lang="en-US" altLang="zh-TW" sz="1800"/>
              <a:t>is at least 0.35</a:t>
            </a:r>
          </a:p>
        </p:txBody>
      </p:sp>
      <p:sp>
        <p:nvSpPr>
          <p:cNvPr id="133" name="Text Box 27"/>
          <p:cNvSpPr txBox="1">
            <a:spLocks noChangeArrowheads="1"/>
          </p:cNvSpPr>
          <p:nvPr/>
        </p:nvSpPr>
        <p:spPr bwMode="auto">
          <a:xfrm>
            <a:off x="5381625" y="2794000"/>
            <a:ext cx="3573463" cy="14763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In some of our results, our lower bound is 2.8 times larger than the existing lower bound (which means that our lower bound is tighter).</a:t>
            </a:r>
            <a:endParaRPr lang="en-US" altLang="zh-TW" sz="1800"/>
          </a:p>
        </p:txBody>
      </p:sp>
      <p:sp>
        <p:nvSpPr>
          <p:cNvPr id="135" name="Text Box 27"/>
          <p:cNvSpPr txBox="1">
            <a:spLocks noChangeArrowheads="1"/>
          </p:cNvSpPr>
          <p:nvPr/>
        </p:nvSpPr>
        <p:spPr bwMode="auto">
          <a:xfrm>
            <a:off x="808038" y="4826000"/>
            <a:ext cx="1074737" cy="3698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ym typeface="Symbol" panose="05050102010706020507" pitchFamily="18" charset="2"/>
              </a:rPr>
              <a:t>Lemma</a:t>
            </a:r>
            <a:endParaRPr lang="en-US" altLang="zh-TW" sz="1800"/>
          </a:p>
        </p:txBody>
      </p:sp>
      <p:sp>
        <p:nvSpPr>
          <p:cNvPr id="136" name="AutoShape 31"/>
          <p:cNvSpPr>
            <a:spLocks noChangeArrowheads="1"/>
          </p:cNvSpPr>
          <p:nvPr/>
        </p:nvSpPr>
        <p:spPr bwMode="auto">
          <a:xfrm>
            <a:off x="6397079" y="5646055"/>
            <a:ext cx="2624684" cy="827771"/>
          </a:xfrm>
          <a:prstGeom prst="wedgeRoundRectCallout">
            <a:avLst>
              <a:gd name="adj1" fmla="val -66909"/>
              <a:gd name="adj2" fmla="val 61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 is a constant derived from the terrain.</a:t>
            </a:r>
            <a:endParaRPr lang="en-US" altLang="zh-TW" sz="1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2" grpId="0" animBg="1"/>
      <p:bldP spid="154" grpId="0" animBg="1"/>
      <p:bldP spid="155" grpId="0" animBg="1"/>
      <p:bldP spid="156" grpId="0" animBg="1"/>
      <p:bldP spid="158" grpId="0" animBg="1"/>
      <p:bldP spid="159" grpId="0" animBg="1"/>
      <p:bldP spid="160" grpId="0" animBg="1"/>
      <p:bldP spid="165" grpId="0" animBg="1"/>
      <p:bldP spid="177" grpId="0" animBg="1"/>
      <p:bldP spid="118" grpId="0" animBg="1"/>
      <p:bldP spid="166" grpId="0" animBg="1"/>
      <p:bldP spid="120" grpId="0" animBg="1"/>
      <p:bldP spid="121" grpId="0" animBg="1"/>
      <p:bldP spid="122" grpId="0" animBg="1"/>
      <p:bldP spid="124" grpId="0" animBg="1"/>
      <p:bldP spid="133" grpId="0" animBg="1"/>
      <p:bldP spid="135" grpId="0" animBg="1"/>
      <p:bldP spid="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2. Finding Lower Bound</a:t>
            </a:r>
            <a:endParaRPr lang="zh-HK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250825" y="2017713"/>
            <a:ext cx="8704263" cy="3859212"/>
          </a:xfrm>
        </p:spPr>
        <p:txBody>
          <a:bodyPr/>
          <a:lstStyle/>
          <a:p>
            <a:r>
              <a:rPr lang="en-US" altLang="zh-HK" sz="2800" dirty="0" smtClean="0"/>
              <a:t>Since our lower bound is tighter compared with existing lower bounds, existing algorithms using the lower bound for pruning can be speeded up</a:t>
            </a:r>
            <a:r>
              <a:rPr lang="en-US" altLang="zh-HK" sz="2800" dirty="0" smtClean="0"/>
              <a:t>.</a:t>
            </a:r>
            <a:endParaRPr lang="en-US" altLang="zh-HK" sz="2800" dirty="0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D49E93-4352-4441-A3F9-8BBB7CFC2721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2E6947-BD39-4305-A519-7D2064E00012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Introduction</a:t>
            </a:r>
          </a:p>
          <a:p>
            <a:pPr marL="1009650" lvl="1" indent="-609600" eaLnBrk="1" hangingPunct="1">
              <a:buSzTx/>
            </a:pPr>
            <a:r>
              <a:rPr lang="en-US" altLang="zh-TW" smtClean="0"/>
              <a:t>Related Work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1: Finding Lower Bound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2: Surface Simplification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Empirical Study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Conclusion</a:t>
            </a:r>
          </a:p>
          <a:p>
            <a:pPr marL="609600" indent="-609600" eaLnBrk="1" hangingPunct="1"/>
            <a:endParaRPr lang="en-US" altLang="zh-TW" smtClean="0"/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619250" y="3644900"/>
            <a:ext cx="6624638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C08BC-1B91-43D3-AE10-B22A22B18557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971600" y="1013022"/>
            <a:ext cx="5138737" cy="1754187"/>
            <a:chOff x="3908425" y="3933056"/>
            <a:chExt cx="5138738" cy="1754326"/>
          </a:xfrm>
        </p:grpSpPr>
        <p:sp>
          <p:nvSpPr>
            <p:cNvPr id="6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32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chemeClr val="tx2"/>
                  </a:solidFill>
                </a:rPr>
                <a:t>Problem 2</a:t>
              </a:r>
              <a:r>
                <a:rPr lang="en-US" altLang="zh-TW" sz="1800" dirty="0"/>
                <a:t>: “Surface Simplification”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Given a graph G, we want to generate a simplified graph G’ such that for 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7" name="Group 13311"/>
            <p:cNvGrpSpPr>
              <a:grpSpLocks/>
            </p:cNvGrpSpPr>
            <p:nvPr/>
          </p:nvGrpSpPr>
          <p:grpSpPr bwMode="auto">
            <a:xfrm>
              <a:off x="4418124" y="5013176"/>
              <a:ext cx="1715543" cy="590412"/>
              <a:chOff x="4247469" y="4795648"/>
              <a:chExt cx="1715543" cy="590158"/>
            </a:xfrm>
          </p:grpSpPr>
          <p:grpSp>
            <p:nvGrpSpPr>
              <p:cNvPr id="12" name="Group 198"/>
              <p:cNvGrpSpPr>
                <a:grpSpLocks/>
              </p:cNvGrpSpPr>
              <p:nvPr/>
            </p:nvGrpSpPr>
            <p:grpSpPr bwMode="auto">
              <a:xfrm>
                <a:off x="4247469" y="4795648"/>
                <a:ext cx="343364" cy="590158"/>
                <a:chOff x="7367612" y="543878"/>
                <a:chExt cx="343364" cy="590158"/>
              </a:xfrm>
            </p:grpSpPr>
            <p:sp>
              <p:nvSpPr>
                <p:cNvPr id="15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543878"/>
                  <a:ext cx="3113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16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764704"/>
                  <a:ext cx="34336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7419888" y="865493"/>
                  <a:ext cx="215900" cy="476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07558"/>
                <a:ext cx="14338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5152232" y="4923656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8" name="Group 50"/>
            <p:cNvGrpSpPr>
              <a:grpSpLocks/>
            </p:cNvGrpSpPr>
            <p:nvPr/>
          </p:nvGrpSpPr>
          <p:grpSpPr bwMode="auto">
            <a:xfrm>
              <a:off x="6641152" y="5132072"/>
              <a:ext cx="1878807" cy="375446"/>
              <a:chOff x="6470496" y="4914493"/>
              <a:chExt cx="1878807" cy="375285"/>
            </a:xfrm>
          </p:grpSpPr>
          <p:sp>
            <p:nvSpPr>
              <p:cNvPr id="10" name="TextBox 210"/>
              <p:cNvSpPr txBox="1">
                <a:spLocks noChangeArrowheads="1"/>
              </p:cNvSpPr>
              <p:nvPr/>
            </p:nvSpPr>
            <p:spPr bwMode="auto">
              <a:xfrm>
                <a:off x="6470496" y="4920446"/>
                <a:ext cx="187880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>U ≤ U ≤ </a:t>
                </a:r>
                <a:r>
                  <a:rPr lang="en-US" altLang="zh-TW" sz="1800">
                    <a:sym typeface="Symbol" panose="05050102010706020507" pitchFamily="18" charset="2"/>
                  </a:rPr>
                  <a:t></a:t>
                </a:r>
                <a:r>
                  <a:rPr lang="en-US" altLang="zh-TW" sz="1800"/>
                  <a:t> </a:t>
                </a:r>
                <a:r>
                  <a:rPr lang="en-US" altLang="zh-TW" sz="1800" baseline="30000"/>
                  <a:t>. </a:t>
                </a:r>
                <a:r>
                  <a:rPr lang="en-US" altLang="zh-TW" sz="1800"/>
                  <a:t>U</a:t>
                </a:r>
                <a:endParaRPr lang="en-US" sz="1800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7035007" y="4914134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9" name="TextBox 212"/>
            <p:cNvSpPr txBox="1">
              <a:spLocks noChangeArrowheads="1"/>
            </p:cNvSpPr>
            <p:nvPr/>
          </p:nvSpPr>
          <p:spPr bwMode="auto">
            <a:xfrm>
              <a:off x="6014777" y="5083573"/>
              <a:ext cx="757254" cy="369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46169" y="2852936"/>
            <a:ext cx="3465022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Algorithm for Generating G’</a:t>
            </a:r>
            <a:endParaRPr lang="en-US" altLang="zh-TW" sz="1800" dirty="0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1069181" y="3260322"/>
            <a:ext cx="5516562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iteratively remove a vertex from G and check whether </a:t>
            </a:r>
            <a:r>
              <a:rPr lang="en-US" altLang="zh-TW" sz="1800" dirty="0" smtClean="0">
                <a:sym typeface="Symbol" panose="05050102010706020507" pitchFamily="18" charset="2"/>
              </a:rPr>
              <a:t>the simplified graph satisfies the above conditions.</a:t>
            </a: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stops when there does not exist a vertex in G such that the resulting graph G’ after the removal of this vertex satisfies </a:t>
            </a:r>
            <a:r>
              <a:rPr lang="en-US" altLang="zh-TW" sz="1800" dirty="0" smtClean="0">
                <a:sym typeface="Symbol" panose="05050102010706020507" pitchFamily="18" charset="2"/>
              </a:rPr>
              <a:t>the above conditions.</a:t>
            </a:r>
            <a:endParaRPr lang="en-US" altLang="zh-TW" sz="1800" dirty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Output:</a:t>
            </a:r>
            <a:r>
              <a:rPr lang="en-US" altLang="zh-TW" sz="1800" dirty="0" smtClean="0">
                <a:sym typeface="Symbol" panose="05050102010706020507" pitchFamily="18" charset="2"/>
              </a:rPr>
              <a:t> G’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230931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970E5E-BDBB-4716-B385-E881A3839B6E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zh-TW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Introduction</a:t>
            </a:r>
          </a:p>
          <a:p>
            <a:pPr marL="1009650" lvl="1" indent="-609600" eaLnBrk="1" hangingPunct="1">
              <a:buSzTx/>
            </a:pPr>
            <a:r>
              <a:rPr lang="en-US" altLang="zh-TW" smtClean="0"/>
              <a:t>Related Work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1: Finding Lower Bound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2: Surface Simplification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Empirical Study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Conclusion</a:t>
            </a:r>
          </a:p>
          <a:p>
            <a:pPr marL="609600" indent="-609600" eaLnBrk="1" hangingPunct="1"/>
            <a:endParaRPr lang="en-US" altLang="zh-TW" smtClean="0"/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547813" y="4292600"/>
            <a:ext cx="3816350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>
          <a:xfrm>
            <a:off x="611560" y="1916832"/>
            <a:ext cx="8343528" cy="4114800"/>
          </a:xfrm>
        </p:spPr>
        <p:txBody>
          <a:bodyPr/>
          <a:lstStyle/>
          <a:p>
            <a:r>
              <a:rPr lang="en-US" altLang="zh-HK" dirty="0" smtClean="0"/>
              <a:t>Dataset</a:t>
            </a:r>
          </a:p>
          <a:p>
            <a:pPr lvl="1"/>
            <a:r>
              <a:rPr lang="en-US" altLang="zh-HK" dirty="0" smtClean="0"/>
              <a:t>Eagle Peak (EP) (in Wyoming, USA)</a:t>
            </a:r>
          </a:p>
          <a:p>
            <a:pPr lvl="1"/>
            <a:r>
              <a:rPr lang="en-US" altLang="zh-HK" dirty="0" smtClean="0"/>
              <a:t>1.3 million data points</a:t>
            </a: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>
          <a:xfrm>
            <a:off x="179512" y="2017713"/>
            <a:ext cx="8775576" cy="4114800"/>
          </a:xfrm>
        </p:spPr>
        <p:txBody>
          <a:bodyPr/>
          <a:lstStyle/>
          <a:p>
            <a:r>
              <a:rPr lang="en-US" altLang="zh-HK" dirty="0"/>
              <a:t>Query</a:t>
            </a:r>
          </a:p>
          <a:p>
            <a:pPr lvl="1"/>
            <a:r>
              <a:rPr lang="en-US" altLang="zh-HK" dirty="0"/>
              <a:t>Surface k-Nearest Neighbor Query</a:t>
            </a:r>
          </a:p>
          <a:p>
            <a:r>
              <a:rPr lang="en-US" altLang="zh-HK" dirty="0" smtClean="0"/>
              <a:t>Algorithm</a:t>
            </a:r>
            <a:endParaRPr lang="en-US" altLang="zh-HK" dirty="0"/>
          </a:p>
          <a:p>
            <a:pPr lvl="1"/>
            <a:r>
              <a:rPr lang="en-US" altLang="zh-HK" dirty="0"/>
              <a:t>SF (Straightforward)</a:t>
            </a:r>
          </a:p>
          <a:p>
            <a:pPr lvl="1"/>
            <a:r>
              <a:rPr lang="en-US" altLang="zh-HK" dirty="0"/>
              <a:t>MR3 (VLDBJ08)</a:t>
            </a:r>
          </a:p>
          <a:p>
            <a:pPr lvl="1"/>
            <a:r>
              <a:rPr lang="en-US" altLang="zh-HK" dirty="0"/>
              <a:t>VOR (VLDB08</a:t>
            </a:r>
            <a:r>
              <a:rPr lang="en-US" altLang="zh-HK" dirty="0" smtClean="0"/>
              <a:t>)</a:t>
            </a:r>
          </a:p>
          <a:p>
            <a:r>
              <a:rPr lang="en-US" altLang="zh-HK" dirty="0" smtClean="0"/>
              <a:t>Since they use upper/lower bounds in their methods, our proposed approaches can be embedded in their methods.</a:t>
            </a:r>
            <a:endParaRPr lang="en-US" altLang="zh-HK" dirty="0"/>
          </a:p>
          <a:p>
            <a:endParaRPr lang="zh-HK" altLang="en-US" dirty="0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49946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Parameter </a:t>
            </a:r>
          </a:p>
          <a:p>
            <a:pPr lvl="1"/>
            <a:r>
              <a:rPr lang="en-US" altLang="zh-HK" dirty="0"/>
              <a:t>k </a:t>
            </a:r>
            <a:r>
              <a:rPr lang="en-US" altLang="zh-HK" dirty="0" smtClean="0"/>
              <a:t>= 2</a:t>
            </a:r>
            <a:br>
              <a:rPr lang="en-US" altLang="zh-HK" dirty="0" smtClean="0"/>
            </a:br>
            <a:r>
              <a:rPr lang="en-US" altLang="zh-HK" dirty="0" smtClean="0"/>
              <a:t>(</a:t>
            </a:r>
            <a:r>
              <a:rPr lang="en-US" altLang="zh-HK" dirty="0"/>
              <a:t>in Surface k-Nearest Neighbor </a:t>
            </a:r>
            <a:r>
              <a:rPr lang="en-US" altLang="zh-HK" dirty="0" smtClean="0"/>
              <a:t>Query)</a:t>
            </a:r>
          </a:p>
          <a:p>
            <a:pPr lvl="1"/>
            <a:r>
              <a:rPr lang="en-US" altLang="zh-HK" dirty="0" smtClean="0">
                <a:sym typeface="Symbol" panose="05050102010706020507" pitchFamily="18" charset="2"/>
              </a:rPr>
              <a:t> = 1.2</a:t>
            </a:r>
          </a:p>
          <a:p>
            <a:r>
              <a:rPr lang="en-US" altLang="zh-HK" dirty="0" smtClean="0">
                <a:sym typeface="Symbol" panose="05050102010706020507" pitchFamily="18" charset="2"/>
              </a:rPr>
              <a:t>Measurement</a:t>
            </a:r>
          </a:p>
          <a:p>
            <a:pPr lvl="1"/>
            <a:r>
              <a:rPr lang="en-US" altLang="zh-HK" dirty="0" smtClean="0">
                <a:sym typeface="Symbol" panose="05050102010706020507" pitchFamily="18" charset="2"/>
              </a:rPr>
              <a:t>Query </a:t>
            </a:r>
            <a:r>
              <a:rPr lang="en-US" altLang="zh-HK" dirty="0" smtClean="0">
                <a:sym typeface="Symbol" panose="05050102010706020507" pitchFamily="18" charset="2"/>
              </a:rPr>
              <a:t>time</a:t>
            </a:r>
            <a:r>
              <a:rPr lang="en-US" altLang="zh-HK" dirty="0" smtClean="0">
                <a:sym typeface="Symbol" panose="05050102010706020507" pitchFamily="18" charset="2"/>
              </a:rPr>
              <a:t/>
            </a:r>
            <a:br>
              <a:rPr lang="en-US" altLang="zh-HK" dirty="0" smtClean="0">
                <a:sym typeface="Symbol" panose="05050102010706020507" pitchFamily="18" charset="2"/>
              </a:rPr>
            </a:br>
            <a:endParaRPr lang="en-US" altLang="zh-HK" dirty="0"/>
          </a:p>
          <a:p>
            <a:pPr lvl="1"/>
            <a:endParaRPr lang="zh-HK" altLang="en-US" dirty="0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6347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40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854" y="2722052"/>
            <a:ext cx="3949613" cy="270612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686986-1F61-4692-A3AF-22033ADC20D5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zh-TW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Introduction</a:t>
            </a:r>
          </a:p>
          <a:p>
            <a:pPr marL="1009650" lvl="1" indent="-609600" eaLnBrk="1" hangingPunct="1">
              <a:buSzTx/>
            </a:pPr>
            <a:r>
              <a:rPr lang="en-US" altLang="zh-TW" smtClean="0"/>
              <a:t>Related Work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1: Finding Lower Bound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2: Surface Simplification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Empirical Study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Conclusion</a:t>
            </a:r>
          </a:p>
          <a:p>
            <a:pPr marL="609600" indent="-609600" eaLnBrk="1" hangingPunct="1"/>
            <a:endParaRPr lang="en-US" altLang="zh-TW" smtClean="0"/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619250" y="4868863"/>
            <a:ext cx="2665413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9B2505-FBFD-4F10-821A-812F778004E0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Introduction</a:t>
            </a:r>
          </a:p>
          <a:p>
            <a:pPr marL="1009650" lvl="1" indent="-609600" eaLnBrk="1" hangingPunct="1">
              <a:buSzTx/>
            </a:pPr>
            <a:r>
              <a:rPr lang="en-US" altLang="zh-TW" dirty="0" smtClean="0"/>
              <a:t>Related Work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Problem 1: Finding Lower Bound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Problem 2: Surface Simplification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Empirical Study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dirty="0" smtClean="0"/>
              <a:t>Conclusion</a:t>
            </a:r>
          </a:p>
          <a:p>
            <a:pPr marL="609600" indent="-609600" eaLnBrk="1" hangingPunct="1"/>
            <a:endParaRPr lang="en-US" altLang="zh-TW" dirty="0" smtClean="0"/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619250" y="2057400"/>
            <a:ext cx="2665413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 Conclusion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23528" y="1934642"/>
            <a:ext cx="8559552" cy="4114800"/>
          </a:xfrm>
        </p:spPr>
        <p:txBody>
          <a:bodyPr/>
          <a:lstStyle/>
          <a:p>
            <a:r>
              <a:rPr lang="en-US" sz="2800" dirty="0" smtClean="0"/>
              <a:t>We propose a </a:t>
            </a:r>
            <a:r>
              <a:rPr lang="en-US" sz="2800" dirty="0" smtClean="0"/>
              <a:t>tighter lower bound of the shortest surface </a:t>
            </a:r>
            <a:r>
              <a:rPr lang="en-US" sz="2800" dirty="0" smtClean="0"/>
              <a:t>distance, a fundamental operator in many spatial queries on terrains.</a:t>
            </a:r>
          </a:p>
          <a:p>
            <a:r>
              <a:rPr lang="en-US" sz="2800" dirty="0" smtClean="0"/>
              <a:t>We propose how to simplify the surface so that the lower/upper bounds computed on this simplified surface are near to those computed on the original surface. </a:t>
            </a:r>
          </a:p>
          <a:p>
            <a:r>
              <a:rPr lang="en-US" sz="2800" dirty="0" smtClean="0"/>
              <a:t>Our </a:t>
            </a:r>
            <a:r>
              <a:rPr lang="en-US" sz="2800" dirty="0" smtClean="0"/>
              <a:t>methods can speed up existing algorithms up to 43 times for well-known spatial queries.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C5624C-1210-4336-8B8B-9CF5762260F7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zh-TW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Q&amp;A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0100DF-3910-4047-9C00-F51E7B24EE00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2. Finding Lower Bound</a:t>
            </a:r>
            <a:endParaRPr lang="zh-HK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250825" y="2017713"/>
            <a:ext cx="8704263" cy="3859212"/>
          </a:xfrm>
        </p:spPr>
        <p:txBody>
          <a:bodyPr/>
          <a:lstStyle/>
          <a:p>
            <a:r>
              <a:rPr lang="en-US" altLang="zh-HK" sz="2800" dirty="0" smtClean="0"/>
              <a:t>Since our lower bound is tighter compared with existing lower bounds, existing algorithms using the lower bound for pruning can be speeded up.</a:t>
            </a:r>
          </a:p>
          <a:p>
            <a:r>
              <a:rPr lang="en-US" altLang="zh-HK" sz="2800" dirty="0" smtClean="0"/>
              <a:t>Surface k-NN Queries</a:t>
            </a:r>
          </a:p>
          <a:p>
            <a:pPr lvl="1"/>
            <a:r>
              <a:rPr lang="en-US" altLang="zh-HK" sz="2400" dirty="0" smtClean="0"/>
              <a:t>Multi-Resolution Range Ranking (MR3) (VLDBJ08)</a:t>
            </a:r>
          </a:p>
          <a:p>
            <a:pPr lvl="1"/>
            <a:r>
              <a:rPr lang="en-US" altLang="zh-HK" sz="2400" dirty="0" err="1" smtClean="0"/>
              <a:t>Voronoi</a:t>
            </a:r>
            <a:r>
              <a:rPr lang="en-US" altLang="zh-HK" sz="2400" dirty="0" smtClean="0"/>
              <a:t> Diagram Based Method (VLDB08</a:t>
            </a:r>
            <a:r>
              <a:rPr lang="en-US" altLang="zh-HK" dirty="0" smtClean="0"/>
              <a:t>)</a:t>
            </a:r>
          </a:p>
          <a:p>
            <a:r>
              <a:rPr lang="en-US" altLang="zh-HK" sz="2800" dirty="0" smtClean="0"/>
              <a:t>Reverse Nearest Neighbor Queries</a:t>
            </a:r>
          </a:p>
          <a:p>
            <a:pPr lvl="1"/>
            <a:r>
              <a:rPr lang="en-US" altLang="zh-HK" sz="2400" dirty="0" smtClean="0"/>
              <a:t>MSRNN Algorithm (CIKM12)</a:t>
            </a:r>
            <a:endParaRPr lang="zh-HK" altLang="en-US" sz="2400" dirty="0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D49E93-4352-4441-A3F9-8BBB7CFC2721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1246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zh-TW" sz="1400" dirty="0" smtClean="0"/>
          </a:p>
        </p:txBody>
      </p:sp>
      <p:grpSp>
        <p:nvGrpSpPr>
          <p:cNvPr id="18437" name="Group 1"/>
          <p:cNvGrpSpPr>
            <a:grpSpLocks/>
          </p:cNvGrpSpPr>
          <p:nvPr/>
        </p:nvGrpSpPr>
        <p:grpSpPr bwMode="auto">
          <a:xfrm>
            <a:off x="290513" y="935038"/>
            <a:ext cx="3533775" cy="646112"/>
            <a:chOff x="290585" y="935015"/>
            <a:chExt cx="3533775" cy="646331"/>
          </a:xfrm>
        </p:grpSpPr>
        <p:sp>
          <p:nvSpPr>
            <p:cNvPr id="18456" name="Text Box 27"/>
            <p:cNvSpPr txBox="1">
              <a:spLocks noChangeArrowheads="1"/>
            </p:cNvSpPr>
            <p:nvPr/>
          </p:nvSpPr>
          <p:spPr bwMode="auto">
            <a:xfrm>
              <a:off x="290585" y="935015"/>
              <a:ext cx="3533775" cy="646331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U: lower bound computed on 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U: lower bound computed on G’            </a:t>
              </a: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389010" y="1246270"/>
              <a:ext cx="149225" cy="46053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8438" name="Group 2"/>
          <p:cNvGrpSpPr>
            <a:grpSpLocks/>
          </p:cNvGrpSpPr>
          <p:nvPr/>
        </p:nvGrpSpPr>
        <p:grpSpPr bwMode="auto">
          <a:xfrm>
            <a:off x="271463" y="111125"/>
            <a:ext cx="3533775" cy="647700"/>
            <a:chOff x="271462" y="111869"/>
            <a:chExt cx="3533775" cy="646331"/>
          </a:xfrm>
        </p:grpSpPr>
        <p:grpSp>
          <p:nvGrpSpPr>
            <p:cNvPr id="18452" name="Group 46"/>
            <p:cNvGrpSpPr>
              <a:grpSpLocks/>
            </p:cNvGrpSpPr>
            <p:nvPr/>
          </p:nvGrpSpPr>
          <p:grpSpPr bwMode="auto">
            <a:xfrm>
              <a:off x="271462" y="111869"/>
              <a:ext cx="3533775" cy="646331"/>
              <a:chOff x="5068888" y="427281"/>
              <a:chExt cx="3533775" cy="646053"/>
            </a:xfrm>
          </p:grpSpPr>
          <p:sp>
            <p:nvSpPr>
              <p:cNvPr id="26" name="Freeform 25"/>
              <p:cNvSpPr/>
              <p:nvPr/>
            </p:nvSpPr>
            <p:spPr>
              <a:xfrm>
                <a:off x="5143500" y="759808"/>
                <a:ext cx="150813" cy="47504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55" name="Text Box 27"/>
              <p:cNvSpPr txBox="1">
                <a:spLocks noChangeArrowheads="1"/>
              </p:cNvSpPr>
              <p:nvPr/>
            </p:nvSpPr>
            <p:spPr bwMode="auto">
              <a:xfrm>
                <a:off x="5068888" y="427281"/>
                <a:ext cx="3533775" cy="646053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L: lower bound computed on G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L: lower bound computed on G’                 </a:t>
                </a:r>
              </a:p>
            </p:txBody>
          </p:sp>
        </p:grpSp>
        <p:sp>
          <p:nvSpPr>
            <p:cNvPr id="29" name="Freeform 28"/>
            <p:cNvSpPr/>
            <p:nvPr/>
          </p:nvSpPr>
          <p:spPr bwMode="auto">
            <a:xfrm>
              <a:off x="369887" y="435035"/>
              <a:ext cx="149225" cy="45941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8439" name="Group 31"/>
          <p:cNvGrpSpPr>
            <a:grpSpLocks/>
          </p:cNvGrpSpPr>
          <p:nvPr/>
        </p:nvGrpSpPr>
        <p:grpSpPr bwMode="auto">
          <a:xfrm>
            <a:off x="3922713" y="68263"/>
            <a:ext cx="5138737" cy="1754187"/>
            <a:chOff x="3908425" y="3933056"/>
            <a:chExt cx="5138738" cy="1754326"/>
          </a:xfrm>
        </p:grpSpPr>
        <p:sp>
          <p:nvSpPr>
            <p:cNvPr id="18440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32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solidFill>
                    <a:schemeClr val="tx2"/>
                  </a:solidFill>
                </a:rPr>
                <a:t>Problem 2</a:t>
              </a:r>
              <a:r>
                <a:rPr lang="en-US" altLang="zh-TW" sz="1800" dirty="0"/>
                <a:t>: “Surface Simplification”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Given a graph G, we want to generate a simplified graph G’ such that for 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18441" name="Group 13311"/>
            <p:cNvGrpSpPr>
              <a:grpSpLocks/>
            </p:cNvGrpSpPr>
            <p:nvPr/>
          </p:nvGrpSpPr>
          <p:grpSpPr bwMode="auto">
            <a:xfrm>
              <a:off x="4418124" y="5013176"/>
              <a:ext cx="1715543" cy="590412"/>
              <a:chOff x="4247469" y="4795648"/>
              <a:chExt cx="1715543" cy="590158"/>
            </a:xfrm>
          </p:grpSpPr>
          <p:grpSp>
            <p:nvGrpSpPr>
              <p:cNvPr id="18446" name="Group 198"/>
              <p:cNvGrpSpPr>
                <a:grpSpLocks/>
              </p:cNvGrpSpPr>
              <p:nvPr/>
            </p:nvGrpSpPr>
            <p:grpSpPr bwMode="auto">
              <a:xfrm>
                <a:off x="4247469" y="4795648"/>
                <a:ext cx="343364" cy="590158"/>
                <a:chOff x="7367612" y="543878"/>
                <a:chExt cx="343364" cy="590158"/>
              </a:xfrm>
            </p:grpSpPr>
            <p:sp>
              <p:nvSpPr>
                <p:cNvPr id="18449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543878"/>
                  <a:ext cx="3113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18450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764704"/>
                  <a:ext cx="34336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7419888" y="865493"/>
                  <a:ext cx="215900" cy="476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447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07558"/>
                <a:ext cx="14338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5152232" y="4923656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2" name="Group 50"/>
            <p:cNvGrpSpPr>
              <a:grpSpLocks/>
            </p:cNvGrpSpPr>
            <p:nvPr/>
          </p:nvGrpSpPr>
          <p:grpSpPr bwMode="auto">
            <a:xfrm>
              <a:off x="6641152" y="5132072"/>
              <a:ext cx="1878807" cy="375446"/>
              <a:chOff x="6470496" y="4914493"/>
              <a:chExt cx="1878807" cy="375285"/>
            </a:xfrm>
          </p:grpSpPr>
          <p:sp>
            <p:nvSpPr>
              <p:cNvPr id="18444" name="TextBox 210"/>
              <p:cNvSpPr txBox="1">
                <a:spLocks noChangeArrowheads="1"/>
              </p:cNvSpPr>
              <p:nvPr/>
            </p:nvSpPr>
            <p:spPr bwMode="auto">
              <a:xfrm>
                <a:off x="6470496" y="4920446"/>
                <a:ext cx="187880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>U ≤ U ≤ </a:t>
                </a:r>
                <a:r>
                  <a:rPr lang="en-US" altLang="zh-TW" sz="1800">
                    <a:sym typeface="Symbol" panose="05050102010706020507" pitchFamily="18" charset="2"/>
                  </a:rPr>
                  <a:t></a:t>
                </a:r>
                <a:r>
                  <a:rPr lang="en-US" altLang="zh-TW" sz="1800"/>
                  <a:t> </a:t>
                </a:r>
                <a:r>
                  <a:rPr lang="en-US" altLang="zh-TW" sz="1800" baseline="30000"/>
                  <a:t>. </a:t>
                </a:r>
                <a:r>
                  <a:rPr lang="en-US" altLang="zh-TW" sz="1800"/>
                  <a:t>U</a:t>
                </a:r>
                <a:endParaRPr lang="en-US" sz="1800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7035007" y="4914134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443" name="TextBox 212"/>
            <p:cNvSpPr txBox="1">
              <a:spLocks noChangeArrowheads="1"/>
            </p:cNvSpPr>
            <p:nvPr/>
          </p:nvSpPr>
          <p:spPr bwMode="auto">
            <a:xfrm>
              <a:off x="6014777" y="5083573"/>
              <a:ext cx="757254" cy="369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196101" y="3889670"/>
            <a:ext cx="3465022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Algorithm for Generating G’</a:t>
            </a:r>
            <a:endParaRPr lang="en-US" altLang="zh-TW" sz="1800" dirty="0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519113" y="4297056"/>
            <a:ext cx="5516562" cy="249299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iteratively remove a vertex from G and check whether the resulting graph G’ satisfies the network distance property.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stops when there does not exist a vertex in G such that the resulting graph G’ after the removal of this vertex satisfies the network distance property. </a:t>
            </a:r>
            <a:endParaRPr lang="en-US" altLang="zh-TW" sz="1800" dirty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Output:</a:t>
            </a:r>
            <a:r>
              <a:rPr lang="en-US" altLang="zh-TW" sz="1800" dirty="0" smtClean="0">
                <a:sym typeface="Symbol" panose="05050102010706020507" pitchFamily="18" charset="2"/>
              </a:rPr>
              <a:t> G’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66" name="Oval 11"/>
          <p:cNvSpPr>
            <a:spLocks noChangeArrowheads="1"/>
          </p:cNvSpPr>
          <p:nvPr/>
        </p:nvSpPr>
        <p:spPr bwMode="auto">
          <a:xfrm>
            <a:off x="683568" y="4437112"/>
            <a:ext cx="5404594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67" name="AutoShape 31"/>
          <p:cNvSpPr>
            <a:spLocks noChangeArrowheads="1"/>
          </p:cNvSpPr>
          <p:nvPr/>
        </p:nvSpPr>
        <p:spPr bwMode="auto">
          <a:xfrm>
            <a:off x="6043295" y="4870932"/>
            <a:ext cx="2927350" cy="1150356"/>
          </a:xfrm>
          <a:prstGeom prst="wedgeRoundRectCallout">
            <a:avLst>
              <a:gd name="adj1" fmla="val -59621"/>
              <a:gd name="adj2" fmla="val -5047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How can we execute this checking step for each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iteration?</a:t>
            </a:r>
            <a:endParaRPr lang="en-US" altLang="zh-TW" sz="1800" baseline="-25000" dirty="0"/>
          </a:p>
        </p:txBody>
      </p:sp>
      <p:sp>
        <p:nvSpPr>
          <p:cNvPr id="68" name="Oval 11"/>
          <p:cNvSpPr>
            <a:spLocks noChangeArrowheads="1"/>
          </p:cNvSpPr>
          <p:nvPr/>
        </p:nvSpPr>
        <p:spPr bwMode="auto">
          <a:xfrm>
            <a:off x="1381725" y="2185386"/>
            <a:ext cx="3318863" cy="39596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71" name="Oval 11"/>
          <p:cNvSpPr>
            <a:spLocks noChangeArrowheads="1"/>
          </p:cNvSpPr>
          <p:nvPr/>
        </p:nvSpPr>
        <p:spPr bwMode="auto">
          <a:xfrm>
            <a:off x="300724" y="2554566"/>
            <a:ext cx="4487300" cy="57346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>
              <a:solidFill>
                <a:srgbClr val="FF0000"/>
              </a:solidFill>
            </a:endParaRPr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1628800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1988840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428235" y="3078412"/>
            <a:ext cx="4487300" cy="57346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grpSp>
        <p:nvGrpSpPr>
          <p:cNvPr id="4" name="Group 3"/>
          <p:cNvGrpSpPr/>
          <p:nvPr/>
        </p:nvGrpSpPr>
        <p:grpSpPr>
          <a:xfrm>
            <a:off x="5418388" y="3109870"/>
            <a:ext cx="3619132" cy="646331"/>
            <a:chOff x="5418388" y="3109870"/>
            <a:chExt cx="3619132" cy="646331"/>
          </a:xfrm>
        </p:grpSpPr>
        <p:sp>
          <p:nvSpPr>
            <p:cNvPr id="73" name="TextBox 72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75" name="Freeform 74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699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71" grpId="0" animBg="1"/>
      <p:bldP spid="72" grpId="0" animBg="1"/>
      <p:bldP spid="3" grpId="0"/>
      <p:bldP spid="7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zh-TW" sz="1400" dirty="0" smtClean="0"/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196101" y="3889670"/>
            <a:ext cx="3465022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Algorithm for Generating G’</a:t>
            </a:r>
            <a:endParaRPr lang="en-US" altLang="zh-TW" sz="1800" dirty="0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519113" y="4297056"/>
            <a:ext cx="5516562" cy="249299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iteratively remove a vertex from G and check whether the resulting graph G’ satisfies the network distance property.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stops when there does not exist a vertex in G such that the resulting graph G’ after the removal of this vertex satisfies the network distance property. </a:t>
            </a:r>
            <a:endParaRPr lang="en-US" altLang="zh-TW" sz="1800" dirty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Output:</a:t>
            </a:r>
            <a:r>
              <a:rPr lang="en-US" altLang="zh-TW" sz="1800" dirty="0" smtClean="0">
                <a:sym typeface="Symbol" panose="05050102010706020507" pitchFamily="18" charset="2"/>
              </a:rPr>
              <a:t> G’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1628800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1988840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418388" y="3109870"/>
            <a:ext cx="3619132" cy="646331"/>
            <a:chOff x="5418388" y="3109870"/>
            <a:chExt cx="3619132" cy="646331"/>
          </a:xfrm>
        </p:grpSpPr>
        <p:sp>
          <p:nvSpPr>
            <p:cNvPr id="60" name="TextBox 59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61" name="Freeform 60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Freeform 61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99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234248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zh-TW" sz="1400" dirty="0" smtClean="0"/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196101" y="3889670"/>
            <a:ext cx="3465022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Algorithm for Generating G’</a:t>
            </a:r>
            <a:endParaRPr lang="en-US" altLang="zh-TW" sz="1800" dirty="0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519113" y="4297056"/>
            <a:ext cx="5516562" cy="249299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iteratively remove a vertex from G and check whether the resulting graph G’ satisfies the network distance property.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dirty="0" smtClean="0">
                <a:sym typeface="Symbol" panose="05050102010706020507" pitchFamily="18" charset="2"/>
              </a:rPr>
              <a:t>We stops when there does not exist a vertex in G such that the resulting graph G’ after the removal of this vertex satisfies the network distance property. </a:t>
            </a:r>
            <a:endParaRPr lang="en-US" altLang="zh-TW" sz="1800" dirty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Output:</a:t>
            </a:r>
            <a:r>
              <a:rPr lang="en-US" altLang="zh-TW" sz="1800" dirty="0" smtClean="0">
                <a:sym typeface="Symbol" panose="05050102010706020507" pitchFamily="18" charset="2"/>
              </a:rPr>
              <a:t> G’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52486" y="2204227"/>
            <a:ext cx="3453189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estimated distance property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076056" y="1548554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90732" y="3170337"/>
            <a:ext cx="3754554" cy="369332"/>
            <a:chOff x="690732" y="3170337"/>
            <a:chExt cx="3754554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690732" y="3170337"/>
              <a:ext cx="375455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altLang="zh-TW" sz="1800" dirty="0" smtClean="0">
                  <a:sym typeface="Symbol" panose="05050102010706020507" pitchFamily="18" charset="2"/>
                </a:rPr>
                <a:t>|</a:t>
              </a:r>
              <a:r>
                <a:rPr lang="en-US" altLang="zh-TW" sz="1800" baseline="-25000" dirty="0" smtClean="0">
                  <a:sym typeface="Symbol" panose="05050102010706020507" pitchFamily="18" charset="2"/>
                </a:rPr>
                <a:t>G</a:t>
              </a:r>
              <a:r>
                <a:rPr lang="en-US" altLang="zh-TW" sz="1800" dirty="0" smtClean="0"/>
                <a:t>(s, t)|≤ </a:t>
              </a:r>
              <a:r>
                <a:rPr lang="en-US" altLang="zh-TW" sz="1800" dirty="0" err="1" smtClean="0"/>
                <a:t>d</a:t>
              </a:r>
              <a:r>
                <a:rPr lang="en-US" altLang="zh-TW" sz="1800" baseline="-25000" dirty="0" err="1" smtClean="0"/>
                <a:t>G</a:t>
              </a:r>
              <a:r>
                <a:rPr lang="en-US" altLang="zh-TW" sz="1800" baseline="-25000" dirty="0" smtClean="0"/>
                <a:t> </a:t>
              </a:r>
              <a:r>
                <a:rPr lang="en-US" altLang="zh-TW" sz="1800" dirty="0" smtClean="0"/>
                <a:t>(s, t) ≤</a:t>
              </a:r>
              <a:r>
                <a:rPr lang="en-US" altLang="zh-TW" sz="1800" dirty="0" smtClean="0">
                  <a:sym typeface="Symbol" panose="05050102010706020507" pitchFamily="18" charset="2"/>
                </a:rPr>
                <a:t> </a:t>
              </a:r>
              <a:r>
                <a:rPr lang="en-US" altLang="zh-TW" sz="1800" dirty="0" smtClean="0"/>
                <a:t> </a:t>
              </a:r>
              <a:r>
                <a:rPr lang="en-US" altLang="zh-TW" sz="1800" baseline="30000" dirty="0" smtClean="0"/>
                <a:t>. </a:t>
              </a:r>
              <a:r>
                <a:rPr lang="en-US" altLang="zh-TW" sz="1800" dirty="0" smtClean="0">
                  <a:sym typeface="Symbol" panose="05050102010706020507" pitchFamily="18" charset="2"/>
                </a:rPr>
                <a:t>|</a:t>
              </a:r>
              <a:r>
                <a:rPr lang="en-US" altLang="zh-TW" sz="1800" baseline="-25000" dirty="0" smtClean="0">
                  <a:sym typeface="Symbol" panose="05050102010706020507" pitchFamily="18" charset="2"/>
                </a:rPr>
                <a:t>G</a:t>
              </a:r>
              <a:r>
                <a:rPr lang="en-US" altLang="zh-TW" sz="1800" dirty="0" smtClean="0"/>
                <a:t>(s, t)|</a:t>
              </a:r>
              <a:endParaRPr lang="en-US" altLang="zh-TW" sz="1800" baseline="-25000" dirty="0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1991419" y="3204882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211978" y="3363432"/>
              <a:ext cx="0" cy="655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662378" y="2589151"/>
            <a:ext cx="1021199" cy="661769"/>
            <a:chOff x="6509214" y="4299609"/>
            <a:chExt cx="1021199" cy="661769"/>
          </a:xfrm>
        </p:grpSpPr>
        <p:sp>
          <p:nvSpPr>
            <p:cNvPr id="12" name="Rectangle 11"/>
            <p:cNvSpPr/>
            <p:nvPr/>
          </p:nvSpPr>
          <p:spPr>
            <a:xfrm>
              <a:off x="6509214" y="4299609"/>
              <a:ext cx="986167" cy="661769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544246" y="4445559"/>
              <a:ext cx="986167" cy="380921"/>
              <a:chOff x="7299725" y="4285467"/>
              <a:chExt cx="986167" cy="380921"/>
            </a:xfrm>
            <a:solidFill>
              <a:schemeClr val="bg1"/>
            </a:solidFill>
          </p:grpSpPr>
          <p:sp>
            <p:nvSpPr>
              <p:cNvPr id="9" name="TextBox 8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AutoShape 31"/>
          <p:cNvSpPr>
            <a:spLocks noChangeArrowheads="1"/>
          </p:cNvSpPr>
          <p:nvPr/>
        </p:nvSpPr>
        <p:spPr bwMode="auto">
          <a:xfrm>
            <a:off x="5950216" y="3429000"/>
            <a:ext cx="3020429" cy="1354856"/>
          </a:xfrm>
          <a:prstGeom prst="wedgeRoundRectCallout">
            <a:avLst>
              <a:gd name="adj1" fmla="val -45564"/>
              <a:gd name="adj2" fmla="val -6905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The </a:t>
            </a: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estimated distance </a:t>
            </a:r>
            <a:r>
              <a:rPr lang="en-US" altLang="zh-TW" sz="1800" dirty="0" smtClean="0">
                <a:sym typeface="Symbol" panose="05050102010706020507" pitchFamily="18" charset="2"/>
              </a:rPr>
              <a:t>between a source vertex s and a destination vertex t on G’</a:t>
            </a:r>
            <a:endParaRPr lang="en-US" altLang="zh-TW" sz="18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827393" y="4853074"/>
            <a:ext cx="361789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estimated distance property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21023" y="4894078"/>
            <a:ext cx="2376264" cy="132747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497986" y="5016968"/>
            <a:ext cx="1747767" cy="590365"/>
            <a:chOff x="6728438" y="6215751"/>
            <a:chExt cx="1747767" cy="590365"/>
          </a:xfrm>
        </p:grpSpPr>
        <p:grpSp>
          <p:nvGrpSpPr>
            <p:cNvPr id="70" name="Group 198"/>
            <p:cNvGrpSpPr>
              <a:grpSpLocks/>
            </p:cNvGrpSpPr>
            <p:nvPr/>
          </p:nvGrpSpPr>
          <p:grpSpPr bwMode="auto">
            <a:xfrm>
              <a:off x="7181445" y="6215751"/>
              <a:ext cx="343364" cy="590365"/>
              <a:chOff x="7367612" y="543878"/>
              <a:chExt cx="343364" cy="590158"/>
            </a:xfrm>
          </p:grpSpPr>
          <p:sp>
            <p:nvSpPr>
              <p:cNvPr id="75" name="TextBox 200"/>
              <p:cNvSpPr txBox="1">
                <a:spLocks noChangeArrowheads="1"/>
              </p:cNvSpPr>
              <p:nvPr/>
            </p:nvSpPr>
            <p:spPr bwMode="auto">
              <a:xfrm>
                <a:off x="7380312" y="543878"/>
                <a:ext cx="311304" cy="369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dirty="0" smtClean="0">
                    <a:sym typeface="Symbol" panose="05050102010706020507" pitchFamily="18" charset="2"/>
                  </a:rPr>
                  <a:t></a:t>
                </a:r>
                <a:endParaRPr lang="en-US" sz="1800" dirty="0"/>
              </a:p>
            </p:txBody>
          </p:sp>
          <p:sp>
            <p:nvSpPr>
              <p:cNvPr id="76" name="TextBox 201"/>
              <p:cNvSpPr txBox="1">
                <a:spLocks noChangeArrowheads="1"/>
              </p:cNvSpPr>
              <p:nvPr/>
            </p:nvSpPr>
            <p:spPr bwMode="auto">
              <a:xfrm>
                <a:off x="7367612" y="764704"/>
                <a:ext cx="34336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sym typeface="Symbol" panose="05050102010706020507" pitchFamily="18" charset="2"/>
                  </a:rPr>
                  <a:t></a:t>
                </a:r>
                <a:endParaRPr lang="en-US" sz="1800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7419888" y="865493"/>
                <a:ext cx="215900" cy="4761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1" name="TextBox 199"/>
            <p:cNvSpPr txBox="1">
              <a:spLocks noChangeArrowheads="1"/>
            </p:cNvSpPr>
            <p:nvPr/>
          </p:nvSpPr>
          <p:spPr bwMode="auto">
            <a:xfrm>
              <a:off x="6728438" y="6326269"/>
              <a:ext cx="1433860" cy="369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L =</a:t>
              </a:r>
              <a:endParaRPr lang="en-US" sz="1800" dirty="0"/>
            </a:p>
          </p:txBody>
        </p:sp>
        <p:sp>
          <p:nvSpPr>
            <p:cNvPr id="74" name="Freeform 73"/>
            <p:cNvSpPr/>
            <p:nvPr/>
          </p:nvSpPr>
          <p:spPr bwMode="auto">
            <a:xfrm>
              <a:off x="6809888" y="6330081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7490038" y="6336374"/>
              <a:ext cx="986167" cy="380921"/>
              <a:chOff x="7299725" y="4285467"/>
              <a:chExt cx="986167" cy="380921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80" name="Freeform 79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7395264" y="6441699"/>
              <a:ext cx="2311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aseline="30000" dirty="0" smtClean="0"/>
                <a:t>.</a:t>
              </a:r>
              <a:endParaRPr lang="en-US" baseline="30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49357" y="5636356"/>
            <a:ext cx="1444362" cy="380921"/>
            <a:chOff x="6660869" y="6209401"/>
            <a:chExt cx="1444362" cy="380921"/>
          </a:xfrm>
        </p:grpSpPr>
        <p:sp>
          <p:nvSpPr>
            <p:cNvPr id="85" name="Freeform 84"/>
            <p:cNvSpPr/>
            <p:nvPr/>
          </p:nvSpPr>
          <p:spPr bwMode="auto">
            <a:xfrm>
              <a:off x="6742318" y="6224803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660869" y="6209401"/>
              <a:ext cx="1444362" cy="380921"/>
              <a:chOff x="6660869" y="6209401"/>
              <a:chExt cx="1444362" cy="380921"/>
            </a:xfrm>
          </p:grpSpPr>
          <p:sp>
            <p:nvSpPr>
              <p:cNvPr id="84" name="TextBox 199"/>
              <p:cNvSpPr txBox="1">
                <a:spLocks noChangeArrowheads="1"/>
              </p:cNvSpPr>
              <p:nvPr/>
            </p:nvSpPr>
            <p:spPr bwMode="auto">
              <a:xfrm>
                <a:off x="6660869" y="6220991"/>
                <a:ext cx="647436" cy="369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</a:t>
                </a:r>
                <a:r>
                  <a:rPr lang="en-US" altLang="zh-TW" sz="1800" dirty="0" smtClean="0"/>
                  <a:t> =</a:t>
                </a:r>
                <a:endParaRPr lang="en-US" sz="1800" dirty="0"/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>
                <a:off x="7119064" y="6209401"/>
                <a:ext cx="986167" cy="380921"/>
                <a:chOff x="7299725" y="4285467"/>
                <a:chExt cx="986167" cy="380921"/>
              </a:xfrm>
            </p:grpSpPr>
            <p:sp>
              <p:nvSpPr>
                <p:cNvPr id="88" name="TextBox 87"/>
                <p:cNvSpPr txBox="1"/>
                <p:nvPr/>
              </p:nvSpPr>
              <p:spPr>
                <a:xfrm>
                  <a:off x="7299725" y="4297056"/>
                  <a:ext cx="9861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/>
                    <a:t>d</a:t>
                  </a:r>
                  <a:r>
                    <a:rPr lang="en-US" baseline="-25000" dirty="0" err="1" smtClean="0"/>
                    <a:t>G</a:t>
                  </a:r>
                  <a:r>
                    <a:rPr lang="en-US" dirty="0" smtClean="0"/>
                    <a:t> (s, t)</a:t>
                  </a:r>
                  <a:endParaRPr lang="en-US" dirty="0"/>
                </a:p>
              </p:txBody>
            </p:sp>
            <p:sp>
              <p:nvSpPr>
                <p:cNvPr id="89" name="Freeform 88"/>
                <p:cNvSpPr/>
                <p:nvPr/>
              </p:nvSpPr>
              <p:spPr bwMode="auto">
                <a:xfrm>
                  <a:off x="7401718" y="4285467"/>
                  <a:ext cx="150813" cy="46038"/>
                </a:xfrm>
                <a:custGeom>
                  <a:avLst/>
                  <a:gdLst>
                    <a:gd name="connsiteX0" fmla="*/ 0 w 491490"/>
                    <a:gd name="connsiteY0" fmla="*/ 115654 h 186163"/>
                    <a:gd name="connsiteX1" fmla="*/ 182880 w 491490"/>
                    <a:gd name="connsiteY1" fmla="*/ 1354 h 186163"/>
                    <a:gd name="connsiteX2" fmla="*/ 331470 w 491490"/>
                    <a:gd name="connsiteY2" fmla="*/ 184234 h 186163"/>
                    <a:gd name="connsiteX3" fmla="*/ 491490 w 491490"/>
                    <a:gd name="connsiteY3" fmla="*/ 81364 h 1861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1490" h="186163">
                      <a:moveTo>
                        <a:pt x="0" y="115654"/>
                      </a:moveTo>
                      <a:cubicBezTo>
                        <a:pt x="63817" y="52789"/>
                        <a:pt x="127635" y="-10076"/>
                        <a:pt x="182880" y="1354"/>
                      </a:cubicBezTo>
                      <a:cubicBezTo>
                        <a:pt x="238125" y="12784"/>
                        <a:pt x="280035" y="170899"/>
                        <a:pt x="331470" y="184234"/>
                      </a:cubicBezTo>
                      <a:cubicBezTo>
                        <a:pt x="382905" y="197569"/>
                        <a:pt x="437197" y="139466"/>
                        <a:pt x="491490" y="81364"/>
                      </a:cubicBezTo>
                    </a:path>
                  </a:pathLst>
                </a:cu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7649294" y="4481722"/>
                  <a:ext cx="0" cy="6556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95" name="Text Box 27"/>
          <p:cNvSpPr txBox="1">
            <a:spLocks noChangeArrowheads="1"/>
          </p:cNvSpPr>
          <p:nvPr/>
        </p:nvSpPr>
        <p:spPr bwMode="auto">
          <a:xfrm>
            <a:off x="153612" y="155700"/>
            <a:ext cx="997326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Lemma</a:t>
            </a:r>
            <a:endParaRPr lang="en-US" altLang="zh-TW" sz="1800" dirty="0"/>
          </a:p>
        </p:txBody>
      </p:sp>
      <p:sp>
        <p:nvSpPr>
          <p:cNvPr id="21" name="Rectangle 20"/>
          <p:cNvSpPr/>
          <p:nvPr/>
        </p:nvSpPr>
        <p:spPr>
          <a:xfrm>
            <a:off x="196101" y="503369"/>
            <a:ext cx="5123669" cy="9305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If G’ satisfies the estimated distance property,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then G’ satisfies the network distance property.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35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4" grpId="0" animBg="1"/>
      <p:bldP spid="45" grpId="0" animBg="1"/>
      <p:bldP spid="19" grpId="0" animBg="1"/>
      <p:bldP spid="95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234248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zh-TW" sz="1400" dirty="0" smtClean="0"/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52486" y="2204227"/>
            <a:ext cx="3453189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estimated distance property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0732" y="3170337"/>
            <a:ext cx="37545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eaLnBrk="1" hangingPunct="1"/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t)|≤ </a:t>
            </a:r>
            <a:r>
              <a:rPr lang="en-US" altLang="zh-TW" sz="1800" dirty="0" err="1" smtClean="0"/>
              <a:t>d</a:t>
            </a:r>
            <a:r>
              <a:rPr lang="en-US" altLang="zh-TW" sz="1800" baseline="-25000" dirty="0" err="1" smtClean="0"/>
              <a:t>G</a:t>
            </a:r>
            <a:r>
              <a:rPr lang="en-US" altLang="zh-TW" sz="1800" baseline="-25000" dirty="0" smtClean="0"/>
              <a:t> </a:t>
            </a:r>
            <a:r>
              <a:rPr lang="en-US" altLang="zh-TW" sz="1800" dirty="0" smtClean="0"/>
              <a:t>(s, t) ≤</a:t>
            </a:r>
            <a:r>
              <a:rPr lang="en-US" altLang="zh-TW" sz="1800" dirty="0" smtClean="0">
                <a:sym typeface="Symbol" panose="05050102010706020507" pitchFamily="18" charset="2"/>
              </a:rPr>
              <a:t> </a:t>
            </a:r>
            <a:r>
              <a:rPr lang="en-US" altLang="zh-TW" sz="1800" dirty="0" smtClean="0"/>
              <a:t> </a:t>
            </a:r>
            <a:r>
              <a:rPr lang="en-US" altLang="zh-TW" sz="1800" baseline="30000" dirty="0" smtClean="0"/>
              <a:t>. </a:t>
            </a:r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</a:t>
            </a:r>
            <a:endParaRPr lang="en-US" altLang="zh-TW" sz="1800" baseline="-25000" dirty="0"/>
          </a:p>
        </p:txBody>
      </p:sp>
      <p:sp>
        <p:nvSpPr>
          <p:cNvPr id="28" name="Freeform 27"/>
          <p:cNvSpPr/>
          <p:nvPr/>
        </p:nvSpPr>
        <p:spPr bwMode="auto">
          <a:xfrm>
            <a:off x="1991419" y="3204882"/>
            <a:ext cx="150813" cy="46038"/>
          </a:xfrm>
          <a:custGeom>
            <a:avLst/>
            <a:gdLst>
              <a:gd name="connsiteX0" fmla="*/ 0 w 491490"/>
              <a:gd name="connsiteY0" fmla="*/ 115654 h 186163"/>
              <a:gd name="connsiteX1" fmla="*/ 182880 w 491490"/>
              <a:gd name="connsiteY1" fmla="*/ 1354 h 186163"/>
              <a:gd name="connsiteX2" fmla="*/ 331470 w 491490"/>
              <a:gd name="connsiteY2" fmla="*/ 184234 h 186163"/>
              <a:gd name="connsiteX3" fmla="*/ 491490 w 491490"/>
              <a:gd name="connsiteY3" fmla="*/ 81364 h 18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90" h="186163">
                <a:moveTo>
                  <a:pt x="0" y="115654"/>
                </a:moveTo>
                <a:cubicBezTo>
                  <a:pt x="63817" y="52789"/>
                  <a:pt x="127635" y="-10076"/>
                  <a:pt x="182880" y="1354"/>
                </a:cubicBezTo>
                <a:cubicBezTo>
                  <a:pt x="238125" y="12784"/>
                  <a:pt x="280035" y="170899"/>
                  <a:pt x="331470" y="184234"/>
                </a:cubicBezTo>
                <a:cubicBezTo>
                  <a:pt x="382905" y="197569"/>
                  <a:pt x="437197" y="139466"/>
                  <a:pt x="491490" y="81364"/>
                </a:cubicBezTo>
              </a:path>
            </a:pathLst>
          </a:cu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11978" y="3363432"/>
            <a:ext cx="0" cy="6556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234248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zh-TW" sz="1400" dirty="0" smtClean="0"/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117260" y="414329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8451" name="Group 18450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6" name="Rectangle 5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8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8" idx="6"/>
              <a:endCxn id="68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66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8" idx="7"/>
              <a:endCxn id="73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69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68" idx="5"/>
              <a:endCxn id="69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6" idx="6"/>
              <a:endCxn id="69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73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69" idx="6"/>
              <a:endCxn id="82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73" idx="5"/>
              <a:endCxn id="82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83" idx="4"/>
              <a:endCxn id="82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83" idx="4"/>
              <a:endCxn id="92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82" idx="6"/>
              <a:endCxn id="92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32" name="Straight Connector 18431"/>
            <p:cNvCxnSpPr>
              <a:stCxn id="83" idx="6"/>
              <a:endCxn id="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37" name="Straight Connector 18436"/>
            <p:cNvCxnSpPr>
              <a:endCxn id="92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39" name="Straight Connector 18438"/>
            <p:cNvCxnSpPr>
              <a:stCxn id="83" idx="5"/>
              <a:endCxn id="91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41" name="Straight Connector 18440"/>
            <p:cNvCxnSpPr>
              <a:stCxn id="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43" name="Straight Connector 18442"/>
            <p:cNvCxnSpPr>
              <a:stCxn id="92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45" name="Straight Connector 18444"/>
            <p:cNvCxnSpPr>
              <a:stCxn id="8" idx="5"/>
              <a:endCxn id="67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47" name="Straight Connector 18446"/>
            <p:cNvCxnSpPr>
              <a:stCxn id="67" idx="7"/>
              <a:endCxn id="68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49" name="Straight Connector 18448"/>
            <p:cNvCxnSpPr>
              <a:stCxn id="66" idx="7"/>
              <a:endCxn id="67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50" name="TextBox 18449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1452486" y="2204227"/>
            <a:ext cx="3453189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estimated distance property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0732" y="3170337"/>
            <a:ext cx="37545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eaLnBrk="1" hangingPunct="1"/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t)|≤ </a:t>
            </a:r>
            <a:r>
              <a:rPr lang="en-US" altLang="zh-TW" sz="1800" dirty="0" err="1" smtClean="0"/>
              <a:t>d</a:t>
            </a:r>
            <a:r>
              <a:rPr lang="en-US" altLang="zh-TW" sz="1800" baseline="-25000" dirty="0" err="1" smtClean="0"/>
              <a:t>G</a:t>
            </a:r>
            <a:r>
              <a:rPr lang="en-US" altLang="zh-TW" sz="1800" baseline="-25000" dirty="0" smtClean="0"/>
              <a:t> </a:t>
            </a:r>
            <a:r>
              <a:rPr lang="en-US" altLang="zh-TW" sz="1800" dirty="0" smtClean="0"/>
              <a:t>(s, t) ≤</a:t>
            </a:r>
            <a:r>
              <a:rPr lang="en-US" altLang="zh-TW" sz="1800" dirty="0" smtClean="0">
                <a:sym typeface="Symbol" panose="05050102010706020507" pitchFamily="18" charset="2"/>
              </a:rPr>
              <a:t> </a:t>
            </a:r>
            <a:r>
              <a:rPr lang="en-US" altLang="zh-TW" sz="1800" dirty="0" smtClean="0"/>
              <a:t> </a:t>
            </a:r>
            <a:r>
              <a:rPr lang="en-US" altLang="zh-TW" sz="1800" baseline="30000" dirty="0" smtClean="0"/>
              <a:t>. </a:t>
            </a:r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</a:t>
            </a:r>
            <a:endParaRPr lang="en-US" altLang="zh-TW" sz="1800" baseline="-25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658917" y="2562385"/>
            <a:ext cx="2515817" cy="646331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each iteration, </a:t>
            </a:r>
            <a:br>
              <a:rPr lang="en-US" dirty="0" smtClean="0"/>
            </a:br>
            <a:r>
              <a:rPr lang="en-US" dirty="0" smtClean="0"/>
              <a:t>we remove a vertex v.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658917" y="3316357"/>
            <a:ext cx="3233386" cy="646331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Let N(v) be the set of vertices</a:t>
            </a:r>
          </a:p>
          <a:p>
            <a:r>
              <a:rPr lang="en-US" dirty="0" smtClean="0"/>
              <a:t>in the neighborhood of v in G’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52121" y="4509120"/>
            <a:ext cx="3451560" cy="120032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Suppose that a graph satisfies </a:t>
            </a:r>
            <a:br>
              <a:rPr lang="en-US" dirty="0" smtClean="0"/>
            </a:br>
            <a:r>
              <a:rPr lang="en-US" dirty="0" smtClean="0"/>
              <a:t>the estimated distance property   </a:t>
            </a:r>
          </a:p>
          <a:p>
            <a:r>
              <a:rPr lang="en-US" dirty="0" err="1" smtClean="0"/>
              <a:t>wrt</a:t>
            </a:r>
            <a:r>
              <a:rPr lang="en-US" dirty="0" smtClean="0"/>
              <a:t> any s and any t in the set V of all vertices.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620500" y="5830513"/>
            <a:ext cx="3451560" cy="36933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Now, 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658917" y="4068534"/>
            <a:ext cx="2172390" cy="36933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N(v</a:t>
            </a:r>
            <a:r>
              <a:rPr lang="en-US" baseline="-25000" dirty="0" smtClean="0"/>
              <a:t>6</a:t>
            </a:r>
            <a:r>
              <a:rPr lang="en-US" dirty="0" smtClean="0"/>
              <a:t>) = 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</a:p>
        </p:txBody>
      </p:sp>
      <p:sp>
        <p:nvSpPr>
          <p:cNvPr id="77" name="Freeform 76"/>
          <p:cNvSpPr/>
          <p:nvPr/>
        </p:nvSpPr>
        <p:spPr bwMode="auto">
          <a:xfrm>
            <a:off x="1991419" y="3204882"/>
            <a:ext cx="150813" cy="46038"/>
          </a:xfrm>
          <a:custGeom>
            <a:avLst/>
            <a:gdLst>
              <a:gd name="connsiteX0" fmla="*/ 0 w 491490"/>
              <a:gd name="connsiteY0" fmla="*/ 115654 h 186163"/>
              <a:gd name="connsiteX1" fmla="*/ 182880 w 491490"/>
              <a:gd name="connsiteY1" fmla="*/ 1354 h 186163"/>
              <a:gd name="connsiteX2" fmla="*/ 331470 w 491490"/>
              <a:gd name="connsiteY2" fmla="*/ 184234 h 186163"/>
              <a:gd name="connsiteX3" fmla="*/ 491490 w 491490"/>
              <a:gd name="connsiteY3" fmla="*/ 81364 h 18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90" h="186163">
                <a:moveTo>
                  <a:pt x="0" y="115654"/>
                </a:moveTo>
                <a:cubicBezTo>
                  <a:pt x="63817" y="52789"/>
                  <a:pt x="127635" y="-10076"/>
                  <a:pt x="182880" y="1354"/>
                </a:cubicBezTo>
                <a:cubicBezTo>
                  <a:pt x="238125" y="12784"/>
                  <a:pt x="280035" y="170899"/>
                  <a:pt x="331470" y="184234"/>
                </a:cubicBezTo>
                <a:cubicBezTo>
                  <a:pt x="382905" y="197569"/>
                  <a:pt x="437197" y="139466"/>
                  <a:pt x="491490" y="81364"/>
                </a:cubicBezTo>
              </a:path>
            </a:pathLst>
          </a:cu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2211978" y="3363432"/>
            <a:ext cx="0" cy="6556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2" grpId="0" animBg="1"/>
      <p:bldP spid="103" grpId="0" animBg="1"/>
      <p:bldP spid="109" grpId="0" animBg="1"/>
      <p:bldP spid="110" grpId="0" animBg="1"/>
      <p:bldP spid="1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1182688" y="2083800"/>
            <a:ext cx="7772400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zh-TW" sz="1400" dirty="0" smtClean="0"/>
          </a:p>
        </p:txBody>
      </p:sp>
      <p:grpSp>
        <p:nvGrpSpPr>
          <p:cNvPr id="46" name="Group 31"/>
          <p:cNvGrpSpPr>
            <a:grpSpLocks/>
          </p:cNvGrpSpPr>
          <p:nvPr/>
        </p:nvGrpSpPr>
        <p:grpSpPr bwMode="auto">
          <a:xfrm>
            <a:off x="181033" y="1926288"/>
            <a:ext cx="5138737" cy="1754327"/>
            <a:chOff x="3908425" y="3933056"/>
            <a:chExt cx="5138738" cy="1754465"/>
          </a:xfrm>
          <a:solidFill>
            <a:srgbClr val="FFFF99"/>
          </a:solidFill>
        </p:grpSpPr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4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 smtClean="0"/>
                <a:t>Given </a:t>
              </a:r>
              <a:r>
                <a:rPr lang="en-US" altLang="zh-TW" sz="1800" dirty="0"/>
                <a:t>a </a:t>
              </a:r>
              <a:r>
                <a:rPr lang="en-US" altLang="zh-TW" sz="1800" dirty="0" smtClean="0"/>
                <a:t>simplified graph G’, we say that G’ satisfies the </a:t>
              </a:r>
              <a:r>
                <a:rPr lang="en-US" altLang="zh-TW" sz="1800" b="1" dirty="0" smtClean="0">
                  <a:solidFill>
                    <a:schemeClr val="tx2"/>
                  </a:solidFill>
                </a:rPr>
                <a:t>network distance property </a:t>
              </a:r>
              <a:br>
                <a:rPr lang="en-US" altLang="zh-TW" sz="1800" b="1" dirty="0" smtClean="0">
                  <a:solidFill>
                    <a:schemeClr val="tx2"/>
                  </a:solidFill>
                </a:rPr>
              </a:br>
              <a:r>
                <a:rPr lang="en-US" altLang="zh-TW" sz="1800" dirty="0" smtClean="0"/>
                <a:t>if and only if for </a:t>
              </a:r>
              <a:r>
                <a:rPr lang="en-US" altLang="zh-TW" sz="1800" dirty="0"/>
                <a:t>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 dirty="0"/>
            </a:p>
          </p:txBody>
        </p:sp>
        <p:grpSp>
          <p:nvGrpSpPr>
            <p:cNvPr id="48" name="Group 13311"/>
            <p:cNvGrpSpPr>
              <a:grpSpLocks/>
            </p:cNvGrpSpPr>
            <p:nvPr/>
          </p:nvGrpSpPr>
          <p:grpSpPr bwMode="auto">
            <a:xfrm>
              <a:off x="4418124" y="5085271"/>
              <a:ext cx="1715543" cy="590406"/>
              <a:chOff x="4247469" y="4867712"/>
              <a:chExt cx="1715543" cy="590152"/>
            </a:xfrm>
            <a:grpFill/>
          </p:grpSpPr>
          <p:grpSp>
            <p:nvGrpSpPr>
              <p:cNvPr id="53" name="Group 198"/>
              <p:cNvGrpSpPr>
                <a:grpSpLocks/>
              </p:cNvGrpSpPr>
              <p:nvPr/>
            </p:nvGrpSpPr>
            <p:grpSpPr bwMode="auto">
              <a:xfrm>
                <a:off x="4247469" y="4867712"/>
                <a:ext cx="343364" cy="590152"/>
                <a:chOff x="7367612" y="615942"/>
                <a:chExt cx="343364" cy="590152"/>
              </a:xfrm>
              <a:grpFill/>
            </p:grpSpPr>
            <p:sp>
              <p:nvSpPr>
                <p:cNvPr id="56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615942"/>
                  <a:ext cx="31130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57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836762"/>
                  <a:ext cx="343364" cy="36933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7419888" y="937551"/>
                  <a:ext cx="215900" cy="4761"/>
                </a:xfrm>
                <a:prstGeom prst="line">
                  <a:avLst/>
                </a:prstGeom>
                <a:grpFill/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79624"/>
                <a:ext cx="1433860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 dirty="0"/>
                  <a:t>.</a:t>
                </a:r>
                <a:r>
                  <a:rPr lang="en-US" altLang="zh-TW" sz="1800" dirty="0"/>
                  <a:t> L ≤ L ≤ L</a:t>
                </a:r>
                <a:endParaRPr lang="en-US" sz="1800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5152232" y="4971127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9" name="Group 50"/>
            <p:cNvGrpSpPr>
              <a:grpSpLocks/>
            </p:cNvGrpSpPr>
            <p:nvPr/>
          </p:nvGrpSpPr>
          <p:grpSpPr bwMode="auto">
            <a:xfrm>
              <a:off x="6674745" y="5177873"/>
              <a:ext cx="1878807" cy="377185"/>
              <a:chOff x="6504089" y="4960300"/>
              <a:chExt cx="1878807" cy="377025"/>
            </a:xfrm>
            <a:grpFill/>
          </p:grpSpPr>
          <p:sp>
            <p:nvSpPr>
              <p:cNvPr id="51" name="TextBox 210"/>
              <p:cNvSpPr txBox="1">
                <a:spLocks noChangeArrowheads="1"/>
              </p:cNvSpPr>
              <p:nvPr/>
            </p:nvSpPr>
            <p:spPr bwMode="auto">
              <a:xfrm>
                <a:off x="6504089" y="4967993"/>
                <a:ext cx="1878807" cy="3693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/>
                  <a:t>U ≤ U ≤ </a:t>
                </a:r>
                <a:r>
                  <a:rPr lang="en-US" altLang="zh-TW" sz="1800" dirty="0">
                    <a:sym typeface="Symbol" panose="05050102010706020507" pitchFamily="18" charset="2"/>
                  </a:rPr>
                  <a:t></a:t>
                </a:r>
                <a:r>
                  <a:rPr lang="en-US" altLang="zh-TW" sz="1800" dirty="0"/>
                  <a:t> </a:t>
                </a:r>
                <a:r>
                  <a:rPr lang="en-US" altLang="zh-TW" sz="1800" baseline="30000" dirty="0"/>
                  <a:t>. </a:t>
                </a:r>
                <a:r>
                  <a:rPr lang="en-US" altLang="zh-TW" sz="1800" dirty="0"/>
                  <a:t>U</a:t>
                </a:r>
                <a:endParaRPr lang="en-US" sz="1800" dirty="0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7067046" y="4960300"/>
                <a:ext cx="150813" cy="46022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0" name="TextBox 212"/>
            <p:cNvSpPr txBox="1">
              <a:spLocks noChangeArrowheads="1"/>
            </p:cNvSpPr>
            <p:nvPr/>
          </p:nvSpPr>
          <p:spPr bwMode="auto">
            <a:xfrm>
              <a:off x="6014777" y="5155665"/>
              <a:ext cx="757254" cy="3694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117260" y="414329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61785" y="56055"/>
            <a:ext cx="5009756" cy="182889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883" y="481360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23856" y="1396443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452153" y="551311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996218" y="1471990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541306" y="481443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143211" y="1480423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647267" y="414958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601468" y="237839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223331" y="627539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535066" y="1497389"/>
            <a:ext cx="132804" cy="132804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4"/>
          </p:cNvCxnSpPr>
          <p:nvPr/>
        </p:nvCxnSpPr>
        <p:spPr>
          <a:xfrm>
            <a:off x="257285" y="614164"/>
            <a:ext cx="144938" cy="7822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68" idx="2"/>
          </p:cNvCxnSpPr>
          <p:nvPr/>
        </p:nvCxnSpPr>
        <p:spPr>
          <a:xfrm>
            <a:off x="323687" y="547762"/>
            <a:ext cx="1128466" cy="6995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6" idx="6"/>
          </p:cNvCxnSpPr>
          <p:nvPr/>
        </p:nvCxnSpPr>
        <p:spPr>
          <a:xfrm flipH="1">
            <a:off x="456660" y="689093"/>
            <a:ext cx="1041817" cy="77375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8" idx="7"/>
            <a:endCxn id="73" idx="2"/>
          </p:cNvCxnSpPr>
          <p:nvPr/>
        </p:nvCxnSpPr>
        <p:spPr>
          <a:xfrm flipV="1">
            <a:off x="1565508" y="547845"/>
            <a:ext cx="975798" cy="2291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9" idx="7"/>
          </p:cNvCxnSpPr>
          <p:nvPr/>
        </p:nvCxnSpPr>
        <p:spPr>
          <a:xfrm flipH="1">
            <a:off x="2109573" y="621816"/>
            <a:ext cx="498135" cy="8696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8" idx="5"/>
            <a:endCxn id="69" idx="0"/>
          </p:cNvCxnSpPr>
          <p:nvPr/>
        </p:nvCxnSpPr>
        <p:spPr>
          <a:xfrm>
            <a:off x="1565508" y="664666"/>
            <a:ext cx="497112" cy="807324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6" idx="6"/>
            <a:endCxn id="69" idx="2"/>
          </p:cNvCxnSpPr>
          <p:nvPr/>
        </p:nvCxnSpPr>
        <p:spPr>
          <a:xfrm>
            <a:off x="456660" y="1462845"/>
            <a:ext cx="1539558" cy="7554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73" idx="6"/>
          </p:cNvCxnSpPr>
          <p:nvPr/>
        </p:nvCxnSpPr>
        <p:spPr>
          <a:xfrm flipV="1">
            <a:off x="2674110" y="495845"/>
            <a:ext cx="994693" cy="52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9" idx="6"/>
            <a:endCxn id="82" idx="2"/>
          </p:cNvCxnSpPr>
          <p:nvPr/>
        </p:nvCxnSpPr>
        <p:spPr>
          <a:xfrm>
            <a:off x="2129022" y="1538392"/>
            <a:ext cx="1014189" cy="843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3" idx="5"/>
            <a:endCxn id="82" idx="0"/>
          </p:cNvCxnSpPr>
          <p:nvPr/>
        </p:nvCxnSpPr>
        <p:spPr>
          <a:xfrm>
            <a:off x="2654661" y="594798"/>
            <a:ext cx="554952" cy="88562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3" idx="4"/>
            <a:endCxn id="82" idx="7"/>
          </p:cNvCxnSpPr>
          <p:nvPr/>
        </p:nvCxnSpPr>
        <p:spPr>
          <a:xfrm flipH="1">
            <a:off x="3256566" y="547762"/>
            <a:ext cx="457103" cy="95211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83" idx="4"/>
            <a:endCxn id="92" idx="1"/>
          </p:cNvCxnSpPr>
          <p:nvPr/>
        </p:nvCxnSpPr>
        <p:spPr>
          <a:xfrm>
            <a:off x="3713669" y="547762"/>
            <a:ext cx="840846" cy="96907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82" idx="6"/>
            <a:endCxn id="92" idx="3"/>
          </p:cNvCxnSpPr>
          <p:nvPr/>
        </p:nvCxnSpPr>
        <p:spPr>
          <a:xfrm>
            <a:off x="3276015" y="1546825"/>
            <a:ext cx="1278500" cy="6391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32" name="Straight Connector 18431"/>
          <p:cNvCxnSpPr>
            <a:stCxn id="83" idx="6"/>
            <a:endCxn id="87" idx="2"/>
          </p:cNvCxnSpPr>
          <p:nvPr/>
        </p:nvCxnSpPr>
        <p:spPr>
          <a:xfrm flipV="1">
            <a:off x="3780071" y="304241"/>
            <a:ext cx="821397" cy="17711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37" name="Straight Connector 18436"/>
          <p:cNvCxnSpPr>
            <a:endCxn id="92" idx="7"/>
          </p:cNvCxnSpPr>
          <p:nvPr/>
        </p:nvCxnSpPr>
        <p:spPr>
          <a:xfrm flipH="1">
            <a:off x="4648421" y="384971"/>
            <a:ext cx="39411" cy="113186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39" name="Straight Connector 18438"/>
          <p:cNvCxnSpPr>
            <a:stCxn id="83" idx="5"/>
            <a:endCxn id="91" idx="2"/>
          </p:cNvCxnSpPr>
          <p:nvPr/>
        </p:nvCxnSpPr>
        <p:spPr>
          <a:xfrm>
            <a:off x="3760622" y="528313"/>
            <a:ext cx="462709" cy="16562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41" name="Straight Connector 18440"/>
          <p:cNvCxnSpPr>
            <a:stCxn id="87" idx="3"/>
          </p:cNvCxnSpPr>
          <p:nvPr/>
        </p:nvCxnSpPr>
        <p:spPr>
          <a:xfrm flipH="1">
            <a:off x="4369933" y="351194"/>
            <a:ext cx="250984" cy="28767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43" name="Straight Connector 18442"/>
          <p:cNvCxnSpPr>
            <a:stCxn id="92" idx="0"/>
          </p:cNvCxnSpPr>
          <p:nvPr/>
        </p:nvCxnSpPr>
        <p:spPr>
          <a:xfrm flipH="1" flipV="1">
            <a:off x="4339201" y="778043"/>
            <a:ext cx="262267" cy="71934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50" name="TextBox 18449"/>
          <p:cNvSpPr txBox="1"/>
          <p:nvPr/>
        </p:nvSpPr>
        <p:spPr>
          <a:xfrm>
            <a:off x="3030" y="5828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26269" y="144363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7</a:t>
            </a:r>
            <a:endParaRPr lang="en-US" baseline="-25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296546" y="18306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444397" y="11156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457693" y="4462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292290" y="54511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10</a:t>
            </a:r>
            <a:endParaRPr lang="en-US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648168" y="14455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11</a:t>
            </a:r>
            <a:endParaRPr lang="en-US" baseline="-25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3072866" y="151508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9</a:t>
            </a:r>
            <a:endParaRPr lang="en-US" baseline="-25000" dirty="0"/>
          </a:p>
        </p:txBody>
      </p:sp>
      <p:sp>
        <p:nvSpPr>
          <p:cNvPr id="125" name="TextBox 124"/>
          <p:cNvSpPr txBox="1"/>
          <p:nvPr/>
        </p:nvSpPr>
        <p:spPr>
          <a:xfrm>
            <a:off x="1904030" y="151508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8</a:t>
            </a:r>
            <a:endParaRPr lang="en-US" baseline="-25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4683299" y="29647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95" name="TextBox 94"/>
          <p:cNvSpPr txBox="1"/>
          <p:nvPr/>
        </p:nvSpPr>
        <p:spPr>
          <a:xfrm>
            <a:off x="1452486" y="2204227"/>
            <a:ext cx="3453189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estimated distance property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0732" y="3170337"/>
            <a:ext cx="375455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eaLnBrk="1" hangingPunct="1"/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t)|≤ </a:t>
            </a:r>
            <a:r>
              <a:rPr lang="en-US" altLang="zh-TW" sz="1800" dirty="0" err="1" smtClean="0"/>
              <a:t>d</a:t>
            </a:r>
            <a:r>
              <a:rPr lang="en-US" altLang="zh-TW" sz="1800" baseline="-25000" dirty="0" err="1" smtClean="0"/>
              <a:t>G</a:t>
            </a:r>
            <a:r>
              <a:rPr lang="en-US" altLang="zh-TW" sz="1800" baseline="-25000" dirty="0" smtClean="0"/>
              <a:t> </a:t>
            </a:r>
            <a:r>
              <a:rPr lang="en-US" altLang="zh-TW" sz="1800" dirty="0" smtClean="0"/>
              <a:t>(s, t) ≤</a:t>
            </a:r>
            <a:r>
              <a:rPr lang="en-US" altLang="zh-TW" sz="1800" dirty="0" smtClean="0">
                <a:sym typeface="Symbol" panose="05050102010706020507" pitchFamily="18" charset="2"/>
              </a:rPr>
              <a:t> </a:t>
            </a:r>
            <a:r>
              <a:rPr lang="en-US" altLang="zh-TW" sz="1800" dirty="0" smtClean="0"/>
              <a:t> </a:t>
            </a:r>
            <a:r>
              <a:rPr lang="en-US" altLang="zh-TW" sz="1800" baseline="30000" dirty="0" smtClean="0"/>
              <a:t>. </a:t>
            </a:r>
            <a:r>
              <a:rPr lang="en-US" altLang="zh-TW" sz="1800" dirty="0" smtClean="0">
                <a:sym typeface="Symbol" panose="05050102010706020507" pitchFamily="18" charset="2"/>
              </a:rPr>
              <a:t>|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G</a:t>
            </a:r>
            <a:r>
              <a:rPr lang="en-US" altLang="zh-TW" sz="1800" dirty="0" smtClean="0"/>
              <a:t>(s, t)|</a:t>
            </a:r>
            <a:endParaRPr lang="en-US" altLang="zh-TW" sz="1800" baseline="-25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658917" y="2562385"/>
            <a:ext cx="2515817" cy="646331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each iteration, </a:t>
            </a:r>
            <a:br>
              <a:rPr lang="en-US" dirty="0" smtClean="0"/>
            </a:br>
            <a:r>
              <a:rPr lang="en-US" dirty="0" smtClean="0"/>
              <a:t>we remove a vertex v.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658917" y="3316357"/>
            <a:ext cx="3233386" cy="646331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Let N(v) be the set of vertices</a:t>
            </a:r>
          </a:p>
          <a:p>
            <a:r>
              <a:rPr lang="en-US" dirty="0" smtClean="0"/>
              <a:t>in the neighborhood of v in G’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652121" y="4509120"/>
            <a:ext cx="3451560" cy="120032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Suppose that a graph satisfies </a:t>
            </a:r>
            <a:br>
              <a:rPr lang="en-US" dirty="0" smtClean="0"/>
            </a:br>
            <a:r>
              <a:rPr lang="en-US" dirty="0" smtClean="0"/>
              <a:t>the estimated distance property   </a:t>
            </a:r>
          </a:p>
          <a:p>
            <a:r>
              <a:rPr lang="en-US" dirty="0" err="1" smtClean="0"/>
              <a:t>wrt</a:t>
            </a:r>
            <a:r>
              <a:rPr lang="en-US" dirty="0" smtClean="0"/>
              <a:t> any s and any t in the set V of all vertices.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620500" y="5830513"/>
            <a:ext cx="3451560" cy="36933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Now, 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sp>
        <p:nvSpPr>
          <p:cNvPr id="110" name="Text Box 27"/>
          <p:cNvSpPr txBox="1">
            <a:spLocks noChangeArrowheads="1"/>
          </p:cNvSpPr>
          <p:nvPr/>
        </p:nvSpPr>
        <p:spPr bwMode="auto">
          <a:xfrm>
            <a:off x="217988" y="3903349"/>
            <a:ext cx="1125110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Lemma</a:t>
            </a:r>
            <a:endParaRPr lang="en-US" altLang="zh-TW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61605" y="4272681"/>
            <a:ext cx="4264554" cy="25853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Checking whether G’ satisfies the estimated distance property </a:t>
            </a:r>
            <a:r>
              <a:rPr lang="en-US" dirty="0" err="1" smtClean="0"/>
              <a:t>wrt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any s and any t in 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equivalent to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checking whether G’ satisfies the estimated distance property </a:t>
            </a:r>
            <a:r>
              <a:rPr lang="en-US" dirty="0" err="1" smtClean="0"/>
              <a:t>wrt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any s and any t in N(v</a:t>
            </a:r>
            <a:r>
              <a:rPr lang="en-US" baseline="-25000" dirty="0" smtClean="0">
                <a:solidFill>
                  <a:schemeClr val="tx2"/>
                </a:solidFill>
              </a:rPr>
              <a:t>6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639608" y="6309320"/>
            <a:ext cx="3451560" cy="36933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 have a smaller graph G’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658917" y="4068534"/>
            <a:ext cx="2172390" cy="36933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N(v</a:t>
            </a:r>
            <a:r>
              <a:rPr lang="en-US" baseline="-25000" dirty="0" smtClean="0"/>
              <a:t>6</a:t>
            </a:r>
            <a:r>
              <a:rPr lang="en-US" dirty="0" smtClean="0"/>
              <a:t>) = 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62745" y="2769353"/>
            <a:ext cx="45183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N(v) where v is a vertex to be removed.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 bwMode="auto">
          <a:xfrm>
            <a:off x="1991419" y="3204882"/>
            <a:ext cx="150813" cy="46038"/>
          </a:xfrm>
          <a:custGeom>
            <a:avLst/>
            <a:gdLst>
              <a:gd name="connsiteX0" fmla="*/ 0 w 491490"/>
              <a:gd name="connsiteY0" fmla="*/ 115654 h 186163"/>
              <a:gd name="connsiteX1" fmla="*/ 182880 w 491490"/>
              <a:gd name="connsiteY1" fmla="*/ 1354 h 186163"/>
              <a:gd name="connsiteX2" fmla="*/ 331470 w 491490"/>
              <a:gd name="connsiteY2" fmla="*/ 184234 h 186163"/>
              <a:gd name="connsiteX3" fmla="*/ 491490 w 491490"/>
              <a:gd name="connsiteY3" fmla="*/ 81364 h 18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90" h="186163">
                <a:moveTo>
                  <a:pt x="0" y="115654"/>
                </a:moveTo>
                <a:cubicBezTo>
                  <a:pt x="63817" y="52789"/>
                  <a:pt x="127635" y="-10076"/>
                  <a:pt x="182880" y="1354"/>
                </a:cubicBezTo>
                <a:cubicBezTo>
                  <a:pt x="238125" y="12784"/>
                  <a:pt x="280035" y="170899"/>
                  <a:pt x="331470" y="184234"/>
                </a:cubicBezTo>
                <a:cubicBezTo>
                  <a:pt x="382905" y="197569"/>
                  <a:pt x="437197" y="139466"/>
                  <a:pt x="491490" y="81364"/>
                </a:cubicBezTo>
              </a:path>
            </a:pathLst>
          </a:cu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2211978" y="3363432"/>
            <a:ext cx="0" cy="6556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98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6660" y="2083800"/>
            <a:ext cx="8498428" cy="4048713"/>
          </a:xfrm>
        </p:spPr>
        <p:txBody>
          <a:bodyPr/>
          <a:lstStyle/>
          <a:p>
            <a:r>
              <a:rPr lang="en-US" altLang="zh-HK" dirty="0" smtClean="0"/>
              <a:t>We have addressed </a:t>
            </a:r>
          </a:p>
          <a:p>
            <a:pPr lvl="1"/>
            <a:r>
              <a:rPr lang="en-US" altLang="zh-HK" dirty="0" smtClean="0"/>
              <a:t>Challenge 1</a:t>
            </a:r>
          </a:p>
          <a:p>
            <a:pPr lvl="1"/>
            <a:r>
              <a:rPr lang="en-US" altLang="zh-HK" dirty="0" smtClean="0"/>
              <a:t>Challenge 2</a:t>
            </a:r>
          </a:p>
          <a:p>
            <a:r>
              <a:rPr lang="en-US" altLang="zh-HK" dirty="0" smtClean="0"/>
              <a:t>The remaining issue is how to compute</a:t>
            </a:r>
            <a:br>
              <a:rPr lang="en-US" altLang="zh-HK" dirty="0" smtClean="0"/>
            </a:br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016321" y="3645024"/>
            <a:ext cx="1021199" cy="661769"/>
            <a:chOff x="6509214" y="4299609"/>
            <a:chExt cx="1021199" cy="661769"/>
          </a:xfrm>
        </p:grpSpPr>
        <p:sp>
          <p:nvSpPr>
            <p:cNvPr id="76" name="Rectangle 75"/>
            <p:cNvSpPr/>
            <p:nvPr/>
          </p:nvSpPr>
          <p:spPr>
            <a:xfrm>
              <a:off x="6509214" y="4299609"/>
              <a:ext cx="986167" cy="661769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544246" y="4445559"/>
              <a:ext cx="986167" cy="380921"/>
              <a:chOff x="7299725" y="4285467"/>
              <a:chExt cx="986167" cy="380921"/>
            </a:xfrm>
            <a:solidFill>
              <a:schemeClr val="bg1"/>
            </a:solidFill>
          </p:grpSpPr>
          <p:sp>
            <p:nvSpPr>
              <p:cNvPr id="78" name="TextBox 77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504" y="5186161"/>
            <a:ext cx="5062861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245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246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247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sp>
        <p:nvSpPr>
          <p:cNvPr id="248" name="TextBox 247"/>
          <p:cNvSpPr txBox="1"/>
          <p:nvPr/>
        </p:nvSpPr>
        <p:spPr>
          <a:xfrm>
            <a:off x="107504" y="4233862"/>
            <a:ext cx="8314969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At each iteration, we have to remove a vertex. There are two types of vertices: </a:t>
            </a:r>
          </a:p>
          <a:p>
            <a:r>
              <a:rPr lang="en-US" dirty="0" smtClean="0"/>
              <a:t>(1) A vertex not in G’ and</a:t>
            </a:r>
          </a:p>
          <a:p>
            <a:r>
              <a:rPr lang="en-US" dirty="0" smtClean="0"/>
              <a:t>(2) A vertex in G’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5" grpId="0" animBg="1"/>
      <p:bldP spid="246" grpId="0" animBg="1"/>
      <p:bldP spid="247" grpId="0" animBg="1"/>
      <p:bldP spid="2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7A04ED-4A15-4229-A0D2-7B21412F9C72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 smtClean="0"/>
          </a:p>
        </p:txBody>
      </p:sp>
      <p:sp>
        <p:nvSpPr>
          <p:cNvPr id="7" name="手繪多邊形 6"/>
          <p:cNvSpPr/>
          <p:nvPr/>
        </p:nvSpPr>
        <p:spPr>
          <a:xfrm>
            <a:off x="323850" y="3789363"/>
            <a:ext cx="3887788" cy="1276350"/>
          </a:xfrm>
          <a:custGeom>
            <a:avLst/>
            <a:gdLst>
              <a:gd name="connsiteX0" fmla="*/ 0 w 4218915"/>
              <a:gd name="connsiteY0" fmla="*/ 1929536 h 1929536"/>
              <a:gd name="connsiteX1" fmla="*/ 1231271 w 4218915"/>
              <a:gd name="connsiteY1" fmla="*/ 10201 h 1929536"/>
              <a:gd name="connsiteX2" fmla="*/ 2209046 w 4218915"/>
              <a:gd name="connsiteY2" fmla="*/ 1123778 h 1929536"/>
              <a:gd name="connsiteX3" fmla="*/ 3060071 w 4218915"/>
              <a:gd name="connsiteY3" fmla="*/ 82629 h 1929536"/>
              <a:gd name="connsiteX4" fmla="*/ 4218915 w 4218915"/>
              <a:gd name="connsiteY4" fmla="*/ 1739413 h 192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8915" h="1929536">
                <a:moveTo>
                  <a:pt x="0" y="1929536"/>
                </a:moveTo>
                <a:cubicBezTo>
                  <a:pt x="431548" y="1037015"/>
                  <a:pt x="863097" y="144494"/>
                  <a:pt x="1231271" y="10201"/>
                </a:cubicBezTo>
                <a:cubicBezTo>
                  <a:pt x="1599445" y="-124092"/>
                  <a:pt x="1904246" y="1111707"/>
                  <a:pt x="2209046" y="1123778"/>
                </a:cubicBezTo>
                <a:cubicBezTo>
                  <a:pt x="2513846" y="1135849"/>
                  <a:pt x="2725093" y="-19977"/>
                  <a:pt x="3060071" y="82629"/>
                </a:cubicBezTo>
                <a:cubicBezTo>
                  <a:pt x="3395049" y="185235"/>
                  <a:pt x="4191755" y="1457247"/>
                  <a:pt x="4218915" y="173941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HK" altLang="en-US"/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1763713" y="5516563"/>
            <a:ext cx="1104900" cy="3698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Terrain</a:t>
            </a:r>
          </a:p>
        </p:txBody>
      </p:sp>
      <p:sp>
        <p:nvSpPr>
          <p:cNvPr id="107" name="Text Box 27"/>
          <p:cNvSpPr txBox="1">
            <a:spLocks noChangeArrowheads="1"/>
          </p:cNvSpPr>
          <p:nvPr/>
        </p:nvSpPr>
        <p:spPr bwMode="auto">
          <a:xfrm>
            <a:off x="4392613" y="5589588"/>
            <a:ext cx="4608512" cy="368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Triangulated Irregular Network (TIN) model</a:t>
            </a:r>
          </a:p>
        </p:txBody>
      </p:sp>
      <p:grpSp>
        <p:nvGrpSpPr>
          <p:cNvPr id="109" name="群組 108"/>
          <p:cNvGrpSpPr>
            <a:grpSpLocks/>
          </p:cNvGrpSpPr>
          <p:nvPr/>
        </p:nvGrpSpPr>
        <p:grpSpPr bwMode="auto">
          <a:xfrm>
            <a:off x="4932363" y="3856038"/>
            <a:ext cx="3095625" cy="1368425"/>
            <a:chOff x="4932040" y="3856137"/>
            <a:chExt cx="3096344" cy="1368152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5363940" y="3856137"/>
              <a:ext cx="287404" cy="36029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5651344" y="3856137"/>
              <a:ext cx="73042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5363940" y="4216427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5651344" y="3856137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5687866" y="3856137"/>
              <a:ext cx="252471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5940336" y="3856137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5687866" y="4319595"/>
              <a:ext cx="468421" cy="10316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156286" y="4319595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6516733" y="4216427"/>
              <a:ext cx="358858" cy="3190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875591" y="4216427"/>
              <a:ext cx="144496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V="1">
              <a:off x="6875591" y="3856137"/>
              <a:ext cx="144496" cy="36029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7020087" y="3856137"/>
              <a:ext cx="215950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7020087" y="3856137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V="1">
              <a:off x="7236037" y="3856137"/>
              <a:ext cx="0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7236037" y="3856137"/>
              <a:ext cx="288992" cy="1793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V="1">
              <a:off x="7236037" y="4035488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7525029" y="4035488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7236037" y="4422761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6875591" y="4229125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H="1">
              <a:off x="7020087" y="4422761"/>
              <a:ext cx="215950" cy="36981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V="1">
              <a:off x="7020087" y="4648141"/>
              <a:ext cx="792347" cy="1444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812434" y="4648141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7020087" y="4792575"/>
              <a:ext cx="1008297" cy="2682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6516733" y="4535451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H="1">
              <a:off x="5147990" y="4216427"/>
              <a:ext cx="215950" cy="28728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V="1">
              <a:off x="5147990" y="4432284"/>
              <a:ext cx="576396" cy="714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4932040" y="4503708"/>
              <a:ext cx="215950" cy="55710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5147990" y="4503708"/>
              <a:ext cx="792346" cy="55710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932040" y="5060809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5724386" y="4432284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5940336" y="4535451"/>
              <a:ext cx="576397" cy="5253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5940336" y="4783052"/>
              <a:ext cx="1116272" cy="2777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5940336" y="5060809"/>
              <a:ext cx="1116272" cy="1634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V="1">
              <a:off x="7037554" y="5060809"/>
              <a:ext cx="990830" cy="1634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7020087" y="4783052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 flipV="1">
              <a:off x="5940336" y="4319595"/>
              <a:ext cx="215950" cy="74121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6660" y="2083800"/>
            <a:ext cx="8498428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3329" y="2163278"/>
            <a:ext cx="1021199" cy="661769"/>
            <a:chOff x="6509214" y="4299609"/>
            <a:chExt cx="1021199" cy="661769"/>
          </a:xfrm>
        </p:grpSpPr>
        <p:sp>
          <p:nvSpPr>
            <p:cNvPr id="76" name="Rectangle 75"/>
            <p:cNvSpPr/>
            <p:nvPr/>
          </p:nvSpPr>
          <p:spPr>
            <a:xfrm>
              <a:off x="6509214" y="4299609"/>
              <a:ext cx="986167" cy="661769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544246" y="4445559"/>
              <a:ext cx="986167" cy="380921"/>
              <a:chOff x="7299725" y="4285467"/>
              <a:chExt cx="986167" cy="380921"/>
            </a:xfrm>
            <a:solidFill>
              <a:schemeClr val="bg1"/>
            </a:solidFill>
          </p:grpSpPr>
          <p:sp>
            <p:nvSpPr>
              <p:cNvPr id="78" name="TextBox 77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245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246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247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sp>
        <p:nvSpPr>
          <p:cNvPr id="248" name="TextBox 247"/>
          <p:cNvSpPr txBox="1"/>
          <p:nvPr/>
        </p:nvSpPr>
        <p:spPr>
          <a:xfrm>
            <a:off x="107504" y="4233862"/>
            <a:ext cx="8314969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At each iteration, we have to remove a vertex. There are two types of vertices: </a:t>
            </a:r>
          </a:p>
          <a:p>
            <a:r>
              <a:rPr lang="en-US" dirty="0"/>
              <a:t>(1) A vertex not in G’ and</a:t>
            </a:r>
          </a:p>
          <a:p>
            <a:r>
              <a:rPr lang="en-US" dirty="0"/>
              <a:t>(2) A vertex in G’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417849" y="2239646"/>
            <a:ext cx="331052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Case 1: </a:t>
            </a:r>
            <a:r>
              <a:rPr lang="en-US" dirty="0" smtClean="0"/>
              <a:t>s is in G’ and t is </a:t>
            </a:r>
            <a:r>
              <a:rPr lang="en-US" dirty="0"/>
              <a:t>in G’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406632" y="2633833"/>
            <a:ext cx="3712876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Case 2: </a:t>
            </a:r>
            <a:r>
              <a:rPr lang="en-US" dirty="0" smtClean="0"/>
              <a:t>s is not in </a:t>
            </a:r>
            <a:r>
              <a:rPr lang="en-US" dirty="0"/>
              <a:t>G’ </a:t>
            </a:r>
            <a:r>
              <a:rPr lang="en-US" dirty="0" smtClean="0"/>
              <a:t>and t is </a:t>
            </a:r>
            <a:r>
              <a:rPr lang="en-US" dirty="0"/>
              <a:t>in G’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06631" y="3048141"/>
            <a:ext cx="3712876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Case 3: </a:t>
            </a:r>
            <a:r>
              <a:rPr lang="en-US" dirty="0" smtClean="0"/>
              <a:t>s is in </a:t>
            </a:r>
            <a:r>
              <a:rPr lang="en-US" dirty="0"/>
              <a:t>G’</a:t>
            </a:r>
            <a:r>
              <a:rPr lang="en-US" dirty="0" smtClean="0"/>
              <a:t> and t is not in </a:t>
            </a:r>
            <a:r>
              <a:rPr lang="en-US" dirty="0"/>
              <a:t>G’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410831" y="3429000"/>
            <a:ext cx="4115229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Case 4: </a:t>
            </a:r>
            <a:r>
              <a:rPr lang="en-US" dirty="0" smtClean="0"/>
              <a:t>s is not </a:t>
            </a:r>
            <a:r>
              <a:rPr lang="en-US" dirty="0"/>
              <a:t>in G’ </a:t>
            </a:r>
            <a:r>
              <a:rPr lang="en-US" dirty="0" smtClean="0"/>
              <a:t>and t is not </a:t>
            </a:r>
            <a:r>
              <a:rPr lang="en-US" dirty="0"/>
              <a:t>in G’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1055273" y="2220115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Arrow 73"/>
          <p:cNvSpPr/>
          <p:nvPr/>
        </p:nvSpPr>
        <p:spPr>
          <a:xfrm>
            <a:off x="1046246" y="2590960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2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1" grpId="0" animBg="1"/>
      <p:bldP spid="73" grpId="0" animBg="1"/>
      <p:bldP spid="7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6660" y="2083800"/>
            <a:ext cx="8498428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3329" y="2163278"/>
            <a:ext cx="1021199" cy="661769"/>
            <a:chOff x="6509214" y="4299609"/>
            <a:chExt cx="1021199" cy="661769"/>
          </a:xfrm>
        </p:grpSpPr>
        <p:sp>
          <p:nvSpPr>
            <p:cNvPr id="76" name="Rectangle 75"/>
            <p:cNvSpPr/>
            <p:nvPr/>
          </p:nvSpPr>
          <p:spPr>
            <a:xfrm>
              <a:off x="6509214" y="4299609"/>
              <a:ext cx="986167" cy="661769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544246" y="4445559"/>
              <a:ext cx="986167" cy="380921"/>
              <a:chOff x="7299725" y="4285467"/>
              <a:chExt cx="986167" cy="380921"/>
            </a:xfrm>
            <a:solidFill>
              <a:schemeClr val="bg1"/>
            </a:solidFill>
          </p:grpSpPr>
          <p:sp>
            <p:nvSpPr>
              <p:cNvPr id="78" name="TextBox 77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245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246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247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sp>
        <p:nvSpPr>
          <p:cNvPr id="248" name="TextBox 247"/>
          <p:cNvSpPr txBox="1"/>
          <p:nvPr/>
        </p:nvSpPr>
        <p:spPr>
          <a:xfrm>
            <a:off x="107504" y="4233862"/>
            <a:ext cx="8314969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At each iteration, we have to remove a vertex. There are two types of vertices: </a:t>
            </a:r>
          </a:p>
          <a:p>
            <a:r>
              <a:rPr lang="en-US" dirty="0"/>
              <a:t>(1) A vertex not in G’ and</a:t>
            </a:r>
          </a:p>
          <a:p>
            <a:r>
              <a:rPr lang="en-US" dirty="0"/>
              <a:t>(2) A vertex in G’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2829" y="2636912"/>
            <a:ext cx="7081619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Find the shortest network distance between s and t in the graph G’ </a:t>
            </a:r>
            <a:br>
              <a:rPr lang="en-US" dirty="0" smtClean="0"/>
            </a:br>
            <a:r>
              <a:rPr lang="en-US" dirty="0" smtClean="0"/>
              <a:t>containing s and t 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417849" y="2239646"/>
            <a:ext cx="331052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Case 1: </a:t>
            </a:r>
            <a:r>
              <a:rPr lang="en-US" dirty="0" smtClean="0"/>
              <a:t>s is in G’ and t is </a:t>
            </a:r>
            <a:r>
              <a:rPr lang="en-US" dirty="0"/>
              <a:t>in G’</a:t>
            </a:r>
          </a:p>
        </p:txBody>
      </p:sp>
    </p:spTree>
    <p:extLst>
      <p:ext uri="{BB962C8B-B14F-4D97-AF65-F5344CB8AC3E}">
        <p14:creationId xmlns:p14="http://schemas.microsoft.com/office/powerpoint/2010/main" val="250688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6660" y="2083800"/>
            <a:ext cx="8498428" cy="4048713"/>
          </a:xfrm>
        </p:spPr>
        <p:txBody>
          <a:bodyPr/>
          <a:lstStyle/>
          <a:p>
            <a:endParaRPr lang="zh-HK" altLang="en-US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53329" y="2163278"/>
            <a:ext cx="1021199" cy="661769"/>
            <a:chOff x="6509214" y="4299609"/>
            <a:chExt cx="1021199" cy="661769"/>
          </a:xfrm>
        </p:grpSpPr>
        <p:sp>
          <p:nvSpPr>
            <p:cNvPr id="76" name="Rectangle 75"/>
            <p:cNvSpPr/>
            <p:nvPr/>
          </p:nvSpPr>
          <p:spPr>
            <a:xfrm>
              <a:off x="6509214" y="4299609"/>
              <a:ext cx="986167" cy="661769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544246" y="4445559"/>
              <a:ext cx="986167" cy="380921"/>
              <a:chOff x="7299725" y="4285467"/>
              <a:chExt cx="986167" cy="380921"/>
            </a:xfrm>
            <a:solidFill>
              <a:schemeClr val="bg1"/>
            </a:solidFill>
          </p:grpSpPr>
          <p:sp>
            <p:nvSpPr>
              <p:cNvPr id="78" name="TextBox 77"/>
              <p:cNvSpPr txBox="1"/>
              <p:nvPr/>
            </p:nvSpPr>
            <p:spPr>
              <a:xfrm>
                <a:off x="7299725" y="429705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79" name="Freeform 78"/>
              <p:cNvSpPr/>
              <p:nvPr/>
            </p:nvSpPr>
            <p:spPr bwMode="auto">
              <a:xfrm>
                <a:off x="7401718" y="428546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7649294" y="4481722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245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246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247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sp>
        <p:nvSpPr>
          <p:cNvPr id="248" name="TextBox 247"/>
          <p:cNvSpPr txBox="1"/>
          <p:nvPr/>
        </p:nvSpPr>
        <p:spPr>
          <a:xfrm>
            <a:off x="107504" y="4233862"/>
            <a:ext cx="8314969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At each iteration, we have to remove a vertex. There are two types of vertices: </a:t>
            </a:r>
          </a:p>
          <a:p>
            <a:r>
              <a:rPr lang="en-US" dirty="0"/>
              <a:t>(1) A vertex not in G’ and</a:t>
            </a:r>
          </a:p>
          <a:p>
            <a:r>
              <a:rPr lang="en-US" dirty="0"/>
              <a:t>(2) A vertex in G’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439496" y="2229097"/>
            <a:ext cx="3712876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2: </a:t>
            </a:r>
            <a:r>
              <a:rPr lang="en-US" dirty="0"/>
              <a:t>s is not in G’ and t is in G’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2828" y="2636912"/>
            <a:ext cx="7538621" cy="1754326"/>
            <a:chOff x="1522828" y="2636912"/>
            <a:chExt cx="7538621" cy="1754326"/>
          </a:xfrm>
        </p:grpSpPr>
        <p:sp>
          <p:nvSpPr>
            <p:cNvPr id="2" name="TextBox 1"/>
            <p:cNvSpPr txBox="1"/>
            <p:nvPr/>
          </p:nvSpPr>
          <p:spPr>
            <a:xfrm>
              <a:off x="1522828" y="2636912"/>
              <a:ext cx="7538621" cy="1754326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For each vertex (called </a:t>
              </a:r>
              <a:r>
                <a:rPr lang="en-US" b="1" dirty="0" smtClean="0">
                  <a:solidFill>
                    <a:schemeClr val="tx2"/>
                  </a:solidFill>
                </a:rPr>
                <a:t>host</a:t>
              </a:r>
              <a:r>
                <a:rPr lang="en-US" dirty="0" smtClean="0"/>
                <a:t>) u in </a:t>
              </a:r>
              <a:r>
                <a:rPr lang="en-US" dirty="0">
                  <a:latin typeface="Script MT Bold" panose="03040602040607080904" pitchFamily="66" charset="0"/>
                </a:rPr>
                <a:t>H</a:t>
              </a:r>
              <a:r>
                <a:rPr lang="en-US" dirty="0"/>
                <a:t>(v</a:t>
              </a:r>
              <a:r>
                <a:rPr lang="en-US" dirty="0" smtClean="0"/>
                <a:t>), </a:t>
              </a:r>
            </a:p>
            <a:p>
              <a:r>
                <a:rPr lang="en-US" dirty="0" smtClean="0"/>
                <a:t>   find the shortest network distance between u and t in the graph G’ </a:t>
              </a:r>
              <a:br>
                <a:rPr lang="en-US" dirty="0" smtClean="0"/>
              </a:br>
              <a:r>
                <a:rPr lang="en-US" dirty="0" smtClean="0"/>
                <a:t>       containing </a:t>
              </a:r>
              <a:r>
                <a:rPr lang="en-US" dirty="0"/>
                <a:t>u</a:t>
              </a:r>
              <a:r>
                <a:rPr lang="en-US" dirty="0" smtClean="0"/>
                <a:t> and t </a:t>
              </a:r>
              <a:br>
                <a:rPr lang="en-US" dirty="0" smtClean="0"/>
              </a:br>
              <a:r>
                <a:rPr lang="en-US" dirty="0" smtClean="0"/>
                <a:t>   compute the “estimated” distance of the path (s </a:t>
              </a:r>
              <a:r>
                <a:rPr lang="en-US" dirty="0" smtClean="0">
                  <a:sym typeface="Wingdings" panose="05000000000000000000" pitchFamily="2" charset="2"/>
                </a:rPr>
                <a:t> u  t)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Choose the smallest sum calculated above as the final value of  </a:t>
              </a:r>
            </a:p>
            <a:p>
              <a:endParaRPr lang="en-US" dirty="0"/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8028384" y="3737971"/>
              <a:ext cx="986167" cy="369332"/>
              <a:chOff x="7299725" y="4164400"/>
              <a:chExt cx="986167" cy="369332"/>
            </a:xfrm>
            <a:solidFill>
              <a:schemeClr val="bg1"/>
            </a:solidFill>
          </p:grpSpPr>
          <p:sp>
            <p:nvSpPr>
              <p:cNvPr id="105" name="TextBox 104"/>
              <p:cNvSpPr txBox="1"/>
              <p:nvPr/>
            </p:nvSpPr>
            <p:spPr>
              <a:xfrm>
                <a:off x="7299725" y="4164400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G</a:t>
                </a:r>
                <a:r>
                  <a:rPr lang="en-US" dirty="0" smtClean="0"/>
                  <a:t> (s, t)</a:t>
                </a:r>
                <a:endParaRPr lang="en-US" dirty="0"/>
              </a:p>
            </p:txBody>
          </p:sp>
          <p:sp>
            <p:nvSpPr>
              <p:cNvPr id="106" name="Freeform 105"/>
              <p:cNvSpPr/>
              <p:nvPr/>
            </p:nvSpPr>
            <p:spPr bwMode="auto">
              <a:xfrm>
                <a:off x="7401718" y="4169717"/>
                <a:ext cx="150813" cy="4603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>
                <a:off x="7649294" y="4352139"/>
                <a:ext cx="0" cy="65568"/>
              </a:xfrm>
              <a:prstGeom prst="line">
                <a:avLst/>
              </a:prstGeom>
              <a:grpFill/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861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3" name="TextBox 222"/>
            <p:cNvSpPr txBox="1"/>
            <p:nvPr/>
          </p:nvSpPr>
          <p:spPr>
            <a:xfrm>
              <a:off x="3290317" y="779974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59268" y="57246"/>
              <a:ext cx="5086669" cy="1848373"/>
              <a:chOff x="59268" y="57246"/>
              <a:chExt cx="5086669" cy="1848373"/>
            </a:xfrm>
          </p:grpSpPr>
          <p:sp>
            <p:nvSpPr>
              <p:cNvPr id="225" name="TextBox 224"/>
              <p:cNvSpPr txBox="1"/>
              <p:nvPr/>
            </p:nvSpPr>
            <p:spPr>
              <a:xfrm>
                <a:off x="529308" y="203657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3.5</a:t>
                </a:r>
                <a:endParaRPr lang="en-US" dirty="0"/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1831942" y="192390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2.1</a:t>
                </a:r>
                <a:endParaRPr lang="en-US" dirty="0"/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2860023" y="137486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2.5</a:t>
                </a:r>
                <a:endParaRPr lang="en-US" dirty="0"/>
              </a:p>
            </p:txBody>
          </p:sp>
          <p:sp>
            <p:nvSpPr>
              <p:cNvPr id="228" name="TextBox 227"/>
              <p:cNvSpPr txBox="1"/>
              <p:nvPr/>
            </p:nvSpPr>
            <p:spPr>
              <a:xfrm>
                <a:off x="3922962" y="57246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2.7</a:t>
                </a:r>
                <a:endParaRPr lang="en-US" dirty="0"/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59268" y="866373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3.5</a:t>
                </a:r>
                <a:endParaRPr lang="en-US" dirty="0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229981" y="535021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2.6</a:t>
                </a:r>
                <a:endParaRPr lang="en-US" dirty="0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814997" y="570760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2.4</a:t>
                </a:r>
                <a:endParaRPr lang="en-US" dirty="0"/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358370" y="925308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2.2</a:t>
                </a:r>
                <a:endParaRPr lang="en-US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920721" y="937461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3.8</a:t>
                </a:r>
                <a:endParaRPr lang="en-US" dirty="0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1514676" y="766421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2.2</a:t>
                </a:r>
                <a:endParaRPr lang="en-US" dirty="0"/>
              </a:p>
            </p:txBody>
          </p:sp>
          <p:sp>
            <p:nvSpPr>
              <p:cNvPr id="235" name="TextBox 234"/>
              <p:cNvSpPr txBox="1"/>
              <p:nvPr/>
            </p:nvSpPr>
            <p:spPr>
              <a:xfrm>
                <a:off x="2110507" y="896000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2.0</a:t>
                </a:r>
                <a:endParaRPr lang="en-US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2627784" y="827420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2.2</a:t>
                </a:r>
                <a:endParaRPr lang="en-US" dirty="0"/>
              </a:p>
            </p:txBody>
          </p:sp>
          <p:sp>
            <p:nvSpPr>
              <p:cNvPr id="237" name="TextBox 236"/>
              <p:cNvSpPr txBox="1"/>
              <p:nvPr/>
            </p:nvSpPr>
            <p:spPr>
              <a:xfrm>
                <a:off x="3850637" y="858185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3.0</a:t>
                </a:r>
                <a:endParaRPr lang="en-US" dirty="0"/>
              </a:p>
            </p:txBody>
          </p:sp>
          <p:sp>
            <p:nvSpPr>
              <p:cNvPr id="238" name="TextBox 237"/>
              <p:cNvSpPr txBox="1"/>
              <p:nvPr/>
            </p:nvSpPr>
            <p:spPr>
              <a:xfrm>
                <a:off x="4192074" y="871772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3.5</a:t>
                </a:r>
                <a:endParaRPr lang="en-US" dirty="0"/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3803239" y="413956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1.5</a:t>
                </a:r>
                <a:endParaRPr lang="en-US" dirty="0"/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4192073" y="334488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1.7</a:t>
                </a:r>
                <a:endParaRPr lang="en-US" dirty="0"/>
              </a:p>
            </p:txBody>
          </p:sp>
          <p:sp>
            <p:nvSpPr>
              <p:cNvPr id="241" name="TextBox 240"/>
              <p:cNvSpPr txBox="1"/>
              <p:nvPr/>
            </p:nvSpPr>
            <p:spPr>
              <a:xfrm>
                <a:off x="4637464" y="725623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3.8</a:t>
                </a:r>
                <a:endParaRPr lang="en-US" dirty="0"/>
              </a:p>
            </p:txBody>
          </p:sp>
          <p:sp>
            <p:nvSpPr>
              <p:cNvPr id="242" name="TextBox 241"/>
              <p:cNvSpPr txBox="1"/>
              <p:nvPr/>
            </p:nvSpPr>
            <p:spPr>
              <a:xfrm>
                <a:off x="3562043" y="1536287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3.0</a:t>
                </a:r>
                <a:endParaRPr lang="en-US" dirty="0"/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2384104" y="1525428"/>
                <a:ext cx="508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2.2</a:t>
                </a:r>
                <a:endParaRPr lang="en-US" dirty="0"/>
              </a:p>
            </p:txBody>
          </p:sp>
          <p:sp>
            <p:nvSpPr>
              <p:cNvPr id="244" name="TextBox 243"/>
              <p:cNvSpPr txBox="1"/>
              <p:nvPr/>
            </p:nvSpPr>
            <p:spPr>
              <a:xfrm>
                <a:off x="943680" y="1470151"/>
                <a:ext cx="506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4.2</a:t>
                </a:r>
                <a:endParaRPr lang="en-US" dirty="0"/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6559504" y="2417682"/>
            <a:ext cx="1287532" cy="369332"/>
            <a:chOff x="7299725" y="4164400"/>
            <a:chExt cx="1287532" cy="369332"/>
          </a:xfrm>
          <a:solidFill>
            <a:schemeClr val="bg1"/>
          </a:solidFill>
        </p:grpSpPr>
        <p:sp>
          <p:nvSpPr>
            <p:cNvPr id="92" name="TextBox 91"/>
            <p:cNvSpPr txBox="1"/>
            <p:nvPr/>
          </p:nvSpPr>
          <p:spPr>
            <a:xfrm>
              <a:off x="7299725" y="41644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baseline="-25000" dirty="0" err="1" smtClean="0"/>
                <a:t>G</a:t>
              </a:r>
              <a:r>
                <a:rPr lang="en-US" dirty="0" smtClean="0"/>
                <a:t> (v</a:t>
              </a:r>
              <a:r>
                <a:rPr lang="en-US" baseline="-25000" dirty="0" smtClean="0"/>
                <a:t>6</a:t>
              </a:r>
              <a:r>
                <a:rPr lang="en-US" dirty="0" smtClean="0"/>
                <a:t>, v</a:t>
              </a:r>
              <a:r>
                <a:rPr lang="en-US" baseline="-25000" dirty="0" smtClean="0"/>
                <a:t>10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93" name="Freeform 92"/>
            <p:cNvSpPr/>
            <p:nvPr/>
          </p:nvSpPr>
          <p:spPr bwMode="auto">
            <a:xfrm>
              <a:off x="7401718" y="4169717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7649294" y="4352139"/>
              <a:ext cx="0" cy="65568"/>
            </a:xfrm>
            <a:prstGeom prst="line">
              <a:avLst/>
            </a:prstGeom>
            <a:grpFill/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2" name="Oval 11"/>
          <p:cNvSpPr>
            <a:spLocks noChangeArrowheads="1"/>
          </p:cNvSpPr>
          <p:nvPr/>
        </p:nvSpPr>
        <p:spPr bwMode="auto">
          <a:xfrm>
            <a:off x="497120" y="463079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23" name="Oval 11"/>
          <p:cNvSpPr>
            <a:spLocks noChangeArrowheads="1"/>
          </p:cNvSpPr>
          <p:nvPr/>
        </p:nvSpPr>
        <p:spPr bwMode="auto">
          <a:xfrm>
            <a:off x="4062476" y="406688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77552" y="652526"/>
            <a:ext cx="759720" cy="166784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610676" y="567744"/>
            <a:ext cx="856234" cy="9237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endCxn id="186" idx="2"/>
          </p:cNvCxnSpPr>
          <p:nvPr/>
        </p:nvCxnSpPr>
        <p:spPr>
          <a:xfrm flipV="1">
            <a:off x="2734455" y="481360"/>
            <a:ext cx="912812" cy="61622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764703" y="542862"/>
            <a:ext cx="469585" cy="141524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72200" y="2830269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2.4 + 2.1 +2.5+1.5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372200" y="321268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8.5</a:t>
            </a:r>
            <a:endParaRPr lang="en-US" dirty="0"/>
          </a:p>
        </p:txBody>
      </p:sp>
      <p:sp>
        <p:nvSpPr>
          <p:cNvPr id="129" name="AutoShape 31"/>
          <p:cNvSpPr>
            <a:spLocks noChangeArrowheads="1"/>
          </p:cNvSpPr>
          <p:nvPr/>
        </p:nvSpPr>
        <p:spPr bwMode="auto">
          <a:xfrm>
            <a:off x="5756363" y="1729437"/>
            <a:ext cx="2704069" cy="472845"/>
          </a:xfrm>
          <a:prstGeom prst="wedgeRoundRectCallout">
            <a:avLst>
              <a:gd name="adj1" fmla="val -1745"/>
              <a:gd name="adj2" fmla="val 80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r>
              <a:rPr lang="en-US" altLang="zh-TW" sz="1800" dirty="0" smtClean="0">
                <a:sym typeface="Symbol" panose="05050102010706020507" pitchFamily="18" charset="2"/>
              </a:rPr>
              <a:t> are in G’</a:t>
            </a:r>
            <a:endParaRPr lang="en-US" altLang="zh-TW" sz="1800" baseline="-25000" dirty="0"/>
          </a:p>
        </p:txBody>
      </p:sp>
      <p:sp>
        <p:nvSpPr>
          <p:cNvPr id="128" name="AutoShape 31"/>
          <p:cNvSpPr>
            <a:spLocks noChangeArrowheads="1"/>
          </p:cNvSpPr>
          <p:nvPr/>
        </p:nvSpPr>
        <p:spPr bwMode="auto">
          <a:xfrm>
            <a:off x="5594389" y="457585"/>
            <a:ext cx="3136097" cy="955191"/>
          </a:xfrm>
          <a:prstGeom prst="wedgeRoundRectCallout">
            <a:avLst>
              <a:gd name="adj1" fmla="val -24628"/>
              <a:gd name="adj2" fmla="val 926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982356" y="1753556"/>
            <a:ext cx="94769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</a:t>
            </a:r>
            <a:r>
              <a:rPr lang="en-US" b="1" dirty="0" smtClean="0">
                <a:solidFill>
                  <a:schemeClr val="tx2"/>
                </a:solidFill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5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  <p:bldP spid="13" grpId="0"/>
      <p:bldP spid="127" grpId="0"/>
      <p:bldP spid="129" grpId="0" animBg="1"/>
      <p:bldP spid="128" grpId="0" animBg="1"/>
      <p:bldP spid="1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34143" y="83235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>
              <a:stCxn id="179" idx="5"/>
              <a:endCxn id="181" idx="1"/>
            </p:cNvCxnSpPr>
            <p:nvPr/>
          </p:nvCxnSpPr>
          <p:spPr>
            <a:xfrm>
              <a:off x="304238" y="594715"/>
              <a:ext cx="349354" cy="25708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181" idx="7"/>
              <a:endCxn id="182" idx="3"/>
            </p:cNvCxnSpPr>
            <p:nvPr/>
          </p:nvCxnSpPr>
          <p:spPr>
            <a:xfrm flipV="1">
              <a:off x="747498" y="664666"/>
              <a:ext cx="724104" cy="1871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180" idx="7"/>
              <a:endCxn id="181" idx="3"/>
            </p:cNvCxnSpPr>
            <p:nvPr/>
          </p:nvCxnSpPr>
          <p:spPr>
            <a:xfrm flipV="1">
              <a:off x="437211" y="945706"/>
              <a:ext cx="216381" cy="47018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52392" y="49258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3290317" y="77997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</a:t>
            </a:r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5" name="TextBox 224"/>
            <p:cNvSpPr txBox="1"/>
            <p:nvPr/>
          </p:nvSpPr>
          <p:spPr>
            <a:xfrm>
              <a:off x="529308" y="20365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831942" y="19239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2.1</a:t>
              </a:r>
              <a:endParaRPr lang="en-US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860023" y="13748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922962" y="5724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2.7</a:t>
              </a:r>
              <a:endParaRPr lang="en-US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9268" y="8663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229981" y="5350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2.6</a:t>
              </a:r>
              <a:endParaRPr lang="en-US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814997" y="57076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2.4</a:t>
              </a:r>
              <a:endParaRPr lang="en-US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58370" y="92530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920721" y="93746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14676" y="7664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110507" y="8960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627784" y="82742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850637" y="85818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92074" y="87177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803239" y="41395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1.5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192073" y="33448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1.7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637464" y="72562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562043" y="153628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384104" y="152542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43680" y="1470151"/>
              <a:ext cx="506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4.2</a:t>
              </a:r>
              <a:endParaRPr lang="en-US" dirty="0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07504" y="2060848"/>
            <a:ext cx="242380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5617" y="580917"/>
            <a:ext cx="432048" cy="432048"/>
            <a:chOff x="7817974" y="2595278"/>
            <a:chExt cx="432048" cy="432048"/>
          </a:xfrm>
        </p:grpSpPr>
        <p:sp>
          <p:nvSpPr>
            <p:cNvPr id="7" name="Rectangle 6"/>
            <p:cNvSpPr/>
            <p:nvPr/>
          </p:nvSpPr>
          <p:spPr>
            <a:xfrm rot="8100000">
              <a:off x="7997994" y="2595278"/>
              <a:ext cx="72008" cy="4320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rot="2700000">
              <a:off x="7997994" y="2595277"/>
              <a:ext cx="72008" cy="4320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4416" y="4846809"/>
            <a:ext cx="1679055" cy="108898"/>
            <a:chOff x="94416" y="4846809"/>
            <a:chExt cx="1679055" cy="108898"/>
          </a:xfrm>
        </p:grpSpPr>
        <p:sp>
          <p:nvSpPr>
            <p:cNvPr id="131" name="Rectangle 130"/>
            <p:cNvSpPr/>
            <p:nvPr/>
          </p:nvSpPr>
          <p:spPr>
            <a:xfrm rot="6000000">
              <a:off x="881372" y="409674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4800000">
              <a:off x="914507" y="405985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26628" y="421146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133" name="Oval 11"/>
          <p:cNvSpPr>
            <a:spLocks noChangeArrowheads="1"/>
          </p:cNvSpPr>
          <p:nvPr/>
        </p:nvSpPr>
        <p:spPr bwMode="auto">
          <a:xfrm>
            <a:off x="0" y="45562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34" name="Oval 11"/>
          <p:cNvSpPr>
            <a:spLocks noChangeArrowheads="1"/>
          </p:cNvSpPr>
          <p:nvPr/>
        </p:nvSpPr>
        <p:spPr bwMode="auto">
          <a:xfrm>
            <a:off x="1266678" y="222721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35" name="Oval 11"/>
          <p:cNvSpPr>
            <a:spLocks noChangeArrowheads="1"/>
          </p:cNvSpPr>
          <p:nvPr/>
        </p:nvSpPr>
        <p:spPr bwMode="auto">
          <a:xfrm>
            <a:off x="63797" y="1361681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36" name="TextBox 135"/>
          <p:cNvSpPr txBox="1"/>
          <p:nvPr/>
        </p:nvSpPr>
        <p:spPr>
          <a:xfrm>
            <a:off x="7099222" y="419541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141" y="2855206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1319406" y="2843348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2.6)}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03716" y="3236704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330981" y="3224846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2.4)}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47134" y="2866570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4399" y="2854712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2.2)}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33" grpId="0" animBg="1"/>
      <p:bldP spid="134" grpId="0" animBg="1"/>
      <p:bldP spid="135" grpId="0" animBg="1"/>
      <p:bldP spid="16" grpId="0" animBg="1"/>
      <p:bldP spid="137" grpId="0" animBg="1"/>
      <p:bldP spid="138" grpId="0" animBg="1"/>
      <p:bldP spid="139" grpId="0" animBg="1"/>
      <p:bldP spid="141" grpId="0" animBg="1"/>
      <p:bldP spid="14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3290317" y="77997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</a:t>
            </a:r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5" name="TextBox 224"/>
            <p:cNvSpPr txBox="1"/>
            <p:nvPr/>
          </p:nvSpPr>
          <p:spPr>
            <a:xfrm>
              <a:off x="529308" y="20365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831942" y="19239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2.1</a:t>
              </a:r>
              <a:endParaRPr lang="en-US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860023" y="13748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922962" y="5724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2.7</a:t>
              </a:r>
              <a:endParaRPr lang="en-US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9268" y="8663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920721" y="93746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14676" y="7664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110507" y="8960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627784" y="82742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850637" y="85818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92074" y="87177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803239" y="41395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1.5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192073" y="33448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1.7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637464" y="72562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562043" y="153628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384104" y="152542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43680" y="1470151"/>
              <a:ext cx="506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4.2</a:t>
              </a:r>
              <a:endParaRPr lang="en-US" dirty="0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07504" y="2060848"/>
            <a:ext cx="242380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4416" y="4846809"/>
            <a:ext cx="1679055" cy="108898"/>
            <a:chOff x="94416" y="4846809"/>
            <a:chExt cx="1679055" cy="108898"/>
          </a:xfrm>
        </p:grpSpPr>
        <p:sp>
          <p:nvSpPr>
            <p:cNvPr id="131" name="Rectangle 130"/>
            <p:cNvSpPr/>
            <p:nvPr/>
          </p:nvSpPr>
          <p:spPr>
            <a:xfrm rot="6000000">
              <a:off x="881372" y="409674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4800000">
              <a:off x="914507" y="405985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26628" y="421146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7099222" y="419541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141" y="2855206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1319406" y="2843348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2.6)}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03716" y="3236704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330981" y="3224846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2.4)}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47134" y="2866570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4399" y="2854712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2.2)}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6559504" y="2417682"/>
            <a:ext cx="1287532" cy="369332"/>
            <a:chOff x="7299725" y="4164400"/>
            <a:chExt cx="1287532" cy="369332"/>
          </a:xfrm>
          <a:solidFill>
            <a:schemeClr val="bg1"/>
          </a:solidFill>
        </p:grpSpPr>
        <p:sp>
          <p:nvSpPr>
            <p:cNvPr id="125" name="TextBox 124"/>
            <p:cNvSpPr txBox="1"/>
            <p:nvPr/>
          </p:nvSpPr>
          <p:spPr>
            <a:xfrm>
              <a:off x="7299725" y="41644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baseline="-25000" dirty="0" err="1" smtClean="0"/>
                <a:t>G</a:t>
              </a:r>
              <a:r>
                <a:rPr lang="en-US" dirty="0" smtClean="0"/>
                <a:t> (v</a:t>
              </a:r>
              <a:r>
                <a:rPr lang="en-US" baseline="-25000" dirty="0" smtClean="0"/>
                <a:t>6</a:t>
              </a:r>
              <a:r>
                <a:rPr lang="en-US" dirty="0" smtClean="0"/>
                <a:t>, v</a:t>
              </a:r>
              <a:r>
                <a:rPr lang="en-US" baseline="-25000" dirty="0" smtClean="0"/>
                <a:t>10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 bwMode="auto">
            <a:xfrm>
              <a:off x="7401718" y="4169717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7649294" y="4352139"/>
              <a:ext cx="0" cy="65568"/>
            </a:xfrm>
            <a:prstGeom prst="line">
              <a:avLst/>
            </a:prstGeom>
            <a:grpFill/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0" name="AutoShape 31"/>
          <p:cNvSpPr>
            <a:spLocks noChangeArrowheads="1"/>
          </p:cNvSpPr>
          <p:nvPr/>
        </p:nvSpPr>
        <p:spPr bwMode="auto">
          <a:xfrm>
            <a:off x="5711243" y="1604794"/>
            <a:ext cx="2317141" cy="494910"/>
          </a:xfrm>
          <a:prstGeom prst="wedgeRoundRectCallout">
            <a:avLst>
              <a:gd name="adj1" fmla="val 9343"/>
              <a:gd name="adj2" fmla="val 12730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is not in G’.</a:t>
            </a:r>
            <a:endParaRPr lang="en-US" altLang="zh-TW" sz="1800" baseline="-25000" dirty="0"/>
          </a:p>
        </p:txBody>
      </p:sp>
      <p:sp>
        <p:nvSpPr>
          <p:cNvPr id="140" name="Oval 11"/>
          <p:cNvSpPr>
            <a:spLocks noChangeArrowheads="1"/>
          </p:cNvSpPr>
          <p:nvPr/>
        </p:nvSpPr>
        <p:spPr bwMode="auto">
          <a:xfrm>
            <a:off x="6573781" y="4176833"/>
            <a:ext cx="485191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7130776" y="4176833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4" name="Oval 11"/>
          <p:cNvSpPr>
            <a:spLocks noChangeArrowheads="1"/>
          </p:cNvSpPr>
          <p:nvPr/>
        </p:nvSpPr>
        <p:spPr bwMode="auto">
          <a:xfrm>
            <a:off x="-10042" y="263839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5" name="Right Arrow 144"/>
          <p:cNvSpPr/>
          <p:nvPr/>
        </p:nvSpPr>
        <p:spPr>
          <a:xfrm>
            <a:off x="6205026" y="4245088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AutoShape 31"/>
          <p:cNvSpPr>
            <a:spLocks noChangeArrowheads="1"/>
          </p:cNvSpPr>
          <p:nvPr/>
        </p:nvSpPr>
        <p:spPr bwMode="auto">
          <a:xfrm>
            <a:off x="4192074" y="4880086"/>
            <a:ext cx="2792938" cy="967555"/>
          </a:xfrm>
          <a:prstGeom prst="wedgeRoundRectCallout">
            <a:avLst>
              <a:gd name="adj1" fmla="val 58297"/>
              <a:gd name="adj2" fmla="val -948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47" name="Oval 11"/>
          <p:cNvSpPr>
            <a:spLocks noChangeArrowheads="1"/>
          </p:cNvSpPr>
          <p:nvPr/>
        </p:nvSpPr>
        <p:spPr bwMode="auto">
          <a:xfrm>
            <a:off x="4074598" y="483058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386468" y="552398"/>
            <a:ext cx="1007924" cy="42400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endCxn id="184" idx="2"/>
          </p:cNvCxnSpPr>
          <p:nvPr/>
        </p:nvCxnSpPr>
        <p:spPr>
          <a:xfrm flipV="1">
            <a:off x="1590060" y="547845"/>
            <a:ext cx="951246" cy="27368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endCxn id="186" idx="2"/>
          </p:cNvCxnSpPr>
          <p:nvPr/>
        </p:nvCxnSpPr>
        <p:spPr>
          <a:xfrm flipV="1">
            <a:off x="2676274" y="481360"/>
            <a:ext cx="970993" cy="59431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773493" y="540257"/>
            <a:ext cx="492796" cy="132803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64592" y="5817854"/>
            <a:ext cx="2225289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3.5+2.1+2.5+1.5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364592" y="6156012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9.6</a:t>
            </a:r>
          </a:p>
        </p:txBody>
      </p:sp>
      <p:sp>
        <p:nvSpPr>
          <p:cNvPr id="129" name="AutoShape 31"/>
          <p:cNvSpPr>
            <a:spLocks noChangeArrowheads="1"/>
          </p:cNvSpPr>
          <p:nvPr/>
        </p:nvSpPr>
        <p:spPr bwMode="auto">
          <a:xfrm>
            <a:off x="6896899" y="1026959"/>
            <a:ext cx="2075044" cy="494910"/>
          </a:xfrm>
          <a:prstGeom prst="wedgeRoundRectCallout">
            <a:avLst>
              <a:gd name="adj1" fmla="val -18530"/>
              <a:gd name="adj2" fmla="val 24658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r>
              <a:rPr lang="en-US" altLang="zh-TW" sz="1800" dirty="0" smtClean="0">
                <a:sym typeface="Symbol" panose="05050102010706020507" pitchFamily="18" charset="2"/>
              </a:rPr>
              <a:t> is in G’.</a:t>
            </a:r>
            <a:endParaRPr lang="en-US" altLang="zh-TW" sz="1800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714537" y="528839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35" name="Oval 11"/>
          <p:cNvSpPr>
            <a:spLocks noChangeArrowheads="1"/>
          </p:cNvSpPr>
          <p:nvPr/>
        </p:nvSpPr>
        <p:spPr bwMode="auto">
          <a:xfrm>
            <a:off x="1335906" y="5518190"/>
            <a:ext cx="1076418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53" name="Oval 11"/>
          <p:cNvSpPr>
            <a:spLocks noChangeArrowheads="1"/>
          </p:cNvSpPr>
          <p:nvPr/>
        </p:nvSpPr>
        <p:spPr bwMode="auto">
          <a:xfrm>
            <a:off x="4141420" y="6116239"/>
            <a:ext cx="1081996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54" name="TextBox 153"/>
          <p:cNvSpPr txBox="1"/>
          <p:nvPr/>
        </p:nvSpPr>
        <p:spPr>
          <a:xfrm>
            <a:off x="1508710" y="5901919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9.6</a:t>
            </a:r>
            <a:endParaRPr lang="en-US" dirty="0"/>
          </a:p>
        </p:txBody>
      </p:sp>
      <p:sp>
        <p:nvSpPr>
          <p:cNvPr id="155" name="Oval 11"/>
          <p:cNvSpPr>
            <a:spLocks noChangeArrowheads="1"/>
          </p:cNvSpPr>
          <p:nvPr/>
        </p:nvSpPr>
        <p:spPr bwMode="auto">
          <a:xfrm>
            <a:off x="826719" y="5531355"/>
            <a:ext cx="969779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57" name="Oval 11"/>
          <p:cNvSpPr>
            <a:spLocks noChangeArrowheads="1"/>
          </p:cNvSpPr>
          <p:nvPr/>
        </p:nvSpPr>
        <p:spPr bwMode="auto">
          <a:xfrm>
            <a:off x="27701" y="2799163"/>
            <a:ext cx="518616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58" name="Oval 11"/>
          <p:cNvSpPr>
            <a:spLocks noChangeArrowheads="1"/>
          </p:cNvSpPr>
          <p:nvPr/>
        </p:nvSpPr>
        <p:spPr bwMode="auto">
          <a:xfrm>
            <a:off x="1454452" y="2787475"/>
            <a:ext cx="1083384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59" name="TextBox 158"/>
          <p:cNvSpPr txBox="1"/>
          <p:nvPr/>
        </p:nvSpPr>
        <p:spPr>
          <a:xfrm>
            <a:off x="965993" y="5901464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2.6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899592" y="6237312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12.2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8143407" y="1104357"/>
            <a:ext cx="94769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</a:t>
            </a:r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5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40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7" grpId="0" animBg="1"/>
      <p:bldP spid="152" grpId="0" animBg="1"/>
      <p:bldP spid="129" grpId="0" animBg="1"/>
      <p:bldP spid="134" grpId="0" animBg="1"/>
      <p:bldP spid="135" grpId="0" animBg="1"/>
      <p:bldP spid="153" grpId="0" animBg="1"/>
      <p:bldP spid="154" grpId="0" animBg="1"/>
      <p:bldP spid="155" grpId="0" animBg="1"/>
      <p:bldP spid="157" grpId="0" animBg="1"/>
      <p:bldP spid="158" grpId="0" animBg="1"/>
      <p:bldP spid="159" grpId="0" animBg="1"/>
      <p:bldP spid="160" grpId="0" animBg="1"/>
      <p:bldP spid="1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3290317" y="77997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</a:t>
            </a:r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5" name="TextBox 224"/>
            <p:cNvSpPr txBox="1"/>
            <p:nvPr/>
          </p:nvSpPr>
          <p:spPr>
            <a:xfrm>
              <a:off x="529308" y="20365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831942" y="19239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2.1</a:t>
              </a:r>
              <a:endParaRPr lang="en-US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860023" y="13748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922962" y="5724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2.7</a:t>
              </a:r>
              <a:endParaRPr lang="en-US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9268" y="8663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920721" y="93746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14676" y="7664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110507" y="8960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627784" y="82742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850637" y="85818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92074" y="87177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803239" y="41395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1.5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192073" y="33448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1.7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637464" y="72562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562043" y="153628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384104" y="152542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43680" y="1470151"/>
              <a:ext cx="506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4.2</a:t>
              </a:r>
              <a:endParaRPr lang="en-US" dirty="0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07504" y="2060848"/>
            <a:ext cx="242380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4416" y="4846809"/>
            <a:ext cx="1679055" cy="108898"/>
            <a:chOff x="94416" y="4846809"/>
            <a:chExt cx="1679055" cy="108898"/>
          </a:xfrm>
        </p:grpSpPr>
        <p:sp>
          <p:nvSpPr>
            <p:cNvPr id="131" name="Rectangle 130"/>
            <p:cNvSpPr/>
            <p:nvPr/>
          </p:nvSpPr>
          <p:spPr>
            <a:xfrm rot="6000000">
              <a:off x="881372" y="409674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4800000">
              <a:off x="914507" y="405985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26628" y="421146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7099222" y="419541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141" y="2855206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1319406" y="2843348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2.6)}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03716" y="3236704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330981" y="3224846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2.4)}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47134" y="2866570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4399" y="2854712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2.2)}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6559504" y="2417682"/>
            <a:ext cx="1287532" cy="369332"/>
            <a:chOff x="7299725" y="4164400"/>
            <a:chExt cx="1287532" cy="369332"/>
          </a:xfrm>
          <a:solidFill>
            <a:schemeClr val="bg1"/>
          </a:solidFill>
        </p:grpSpPr>
        <p:sp>
          <p:nvSpPr>
            <p:cNvPr id="125" name="TextBox 124"/>
            <p:cNvSpPr txBox="1"/>
            <p:nvPr/>
          </p:nvSpPr>
          <p:spPr>
            <a:xfrm>
              <a:off x="7299725" y="41644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baseline="-25000" dirty="0" err="1" smtClean="0"/>
                <a:t>G</a:t>
              </a:r>
              <a:r>
                <a:rPr lang="en-US" dirty="0" smtClean="0"/>
                <a:t> (v</a:t>
              </a:r>
              <a:r>
                <a:rPr lang="en-US" baseline="-25000" dirty="0" smtClean="0"/>
                <a:t>6</a:t>
              </a:r>
              <a:r>
                <a:rPr lang="en-US" dirty="0" smtClean="0"/>
                <a:t>, v</a:t>
              </a:r>
              <a:r>
                <a:rPr lang="en-US" baseline="-25000" dirty="0" smtClean="0"/>
                <a:t>10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 bwMode="auto">
            <a:xfrm>
              <a:off x="7401718" y="4169717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7649294" y="4352139"/>
              <a:ext cx="0" cy="65568"/>
            </a:xfrm>
            <a:prstGeom prst="line">
              <a:avLst/>
            </a:prstGeom>
            <a:grpFill/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Oval 11"/>
          <p:cNvSpPr>
            <a:spLocks noChangeArrowheads="1"/>
          </p:cNvSpPr>
          <p:nvPr/>
        </p:nvSpPr>
        <p:spPr bwMode="auto">
          <a:xfrm>
            <a:off x="6573781" y="4176833"/>
            <a:ext cx="485191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7509459" y="4176833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4" name="Oval 11"/>
          <p:cNvSpPr>
            <a:spLocks noChangeArrowheads="1"/>
          </p:cNvSpPr>
          <p:nvPr/>
        </p:nvSpPr>
        <p:spPr bwMode="auto">
          <a:xfrm>
            <a:off x="1321286" y="298315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5" name="Right Arrow 144"/>
          <p:cNvSpPr/>
          <p:nvPr/>
        </p:nvSpPr>
        <p:spPr>
          <a:xfrm>
            <a:off x="6205026" y="4245088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AutoShape 31"/>
          <p:cNvSpPr>
            <a:spLocks noChangeArrowheads="1"/>
          </p:cNvSpPr>
          <p:nvPr/>
        </p:nvSpPr>
        <p:spPr bwMode="auto">
          <a:xfrm>
            <a:off x="4192074" y="4880086"/>
            <a:ext cx="2792938" cy="967555"/>
          </a:xfrm>
          <a:prstGeom prst="wedgeRoundRectCallout">
            <a:avLst>
              <a:gd name="adj1" fmla="val 58297"/>
              <a:gd name="adj2" fmla="val -948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47" name="Oval 11"/>
          <p:cNvSpPr>
            <a:spLocks noChangeArrowheads="1"/>
          </p:cNvSpPr>
          <p:nvPr/>
        </p:nvSpPr>
        <p:spPr bwMode="auto">
          <a:xfrm>
            <a:off x="4074598" y="483058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cxnSp>
        <p:nvCxnSpPr>
          <p:cNvPr id="149" name="Straight Connector 148"/>
          <p:cNvCxnSpPr>
            <a:endCxn id="184" idx="2"/>
          </p:cNvCxnSpPr>
          <p:nvPr/>
        </p:nvCxnSpPr>
        <p:spPr>
          <a:xfrm flipV="1">
            <a:off x="1590060" y="547845"/>
            <a:ext cx="951246" cy="27368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endCxn id="186" idx="2"/>
          </p:cNvCxnSpPr>
          <p:nvPr/>
        </p:nvCxnSpPr>
        <p:spPr>
          <a:xfrm flipV="1">
            <a:off x="2676274" y="481360"/>
            <a:ext cx="970993" cy="59431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773493" y="540257"/>
            <a:ext cx="492796" cy="132803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64592" y="5817854"/>
            <a:ext cx="2225289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3.5+2.1+2.5+1.5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364592" y="6156012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9.6</a:t>
            </a:r>
          </a:p>
        </p:txBody>
      </p:sp>
      <p:sp>
        <p:nvSpPr>
          <p:cNvPr id="129" name="AutoShape 31"/>
          <p:cNvSpPr>
            <a:spLocks noChangeArrowheads="1"/>
          </p:cNvSpPr>
          <p:nvPr/>
        </p:nvSpPr>
        <p:spPr bwMode="auto">
          <a:xfrm>
            <a:off x="6275794" y="4870457"/>
            <a:ext cx="2792938" cy="967555"/>
          </a:xfrm>
          <a:prstGeom prst="wedgeRoundRectCallout">
            <a:avLst>
              <a:gd name="adj1" fmla="val 1520"/>
              <a:gd name="adj2" fmla="val -7932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2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554902" y="5841067"/>
            <a:ext cx="1733167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2.1+2.5+1.5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6554902" y="6179225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5711243" y="1604794"/>
            <a:ext cx="2317141" cy="494910"/>
          </a:xfrm>
          <a:prstGeom prst="wedgeRoundRectCallout">
            <a:avLst>
              <a:gd name="adj1" fmla="val 9343"/>
              <a:gd name="adj2" fmla="val 12730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is not in G’.</a:t>
            </a:r>
            <a:endParaRPr lang="en-US" altLang="zh-TW" sz="1800" baseline="-25000" dirty="0"/>
          </a:p>
        </p:txBody>
      </p:sp>
      <p:sp>
        <p:nvSpPr>
          <p:cNvPr id="148" name="AutoShape 31"/>
          <p:cNvSpPr>
            <a:spLocks noChangeArrowheads="1"/>
          </p:cNvSpPr>
          <p:nvPr/>
        </p:nvSpPr>
        <p:spPr bwMode="auto">
          <a:xfrm>
            <a:off x="6896899" y="1026959"/>
            <a:ext cx="2075044" cy="494910"/>
          </a:xfrm>
          <a:prstGeom prst="wedgeRoundRectCallout">
            <a:avLst>
              <a:gd name="adj1" fmla="val -18530"/>
              <a:gd name="adj2" fmla="val 24658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r>
              <a:rPr lang="en-US" altLang="zh-TW" sz="1800" dirty="0" smtClean="0">
                <a:sym typeface="Symbol" panose="05050102010706020507" pitchFamily="18" charset="2"/>
              </a:rPr>
              <a:t> is in G’.</a:t>
            </a:r>
            <a:endParaRPr lang="en-US" altLang="zh-TW" sz="1800" baseline="-25000" dirty="0"/>
          </a:p>
        </p:txBody>
      </p:sp>
      <p:sp>
        <p:nvSpPr>
          <p:cNvPr id="153" name="TextBox 152"/>
          <p:cNvSpPr txBox="1"/>
          <p:nvPr/>
        </p:nvSpPr>
        <p:spPr>
          <a:xfrm>
            <a:off x="714537" y="528839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54" name="TextBox 153"/>
          <p:cNvSpPr txBox="1"/>
          <p:nvPr/>
        </p:nvSpPr>
        <p:spPr>
          <a:xfrm>
            <a:off x="1508710" y="5901919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9.6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965993" y="5901464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2.6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899592" y="6237312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12.2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332875" y="489296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58" name="TextBox 157"/>
          <p:cNvSpPr txBox="1"/>
          <p:nvPr/>
        </p:nvSpPr>
        <p:spPr>
          <a:xfrm>
            <a:off x="6182392" y="5544162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5639675" y="5543707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2.4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5573274" y="5879555"/>
            <a:ext cx="127150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</a:t>
            </a:r>
            <a:r>
              <a:rPr lang="en-US" dirty="0" smtClean="0"/>
              <a:t>8.5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8143407" y="1104357"/>
            <a:ext cx="94769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</a:t>
            </a:r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dirty="0"/>
          </a:p>
        </p:txBody>
      </p:sp>
      <p:sp>
        <p:nvSpPr>
          <p:cNvPr id="162" name="Oval 11"/>
          <p:cNvSpPr>
            <a:spLocks noChangeArrowheads="1"/>
          </p:cNvSpPr>
          <p:nvPr/>
        </p:nvSpPr>
        <p:spPr bwMode="auto">
          <a:xfrm>
            <a:off x="6015862" y="5150550"/>
            <a:ext cx="1076418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3" name="Oval 11"/>
          <p:cNvSpPr>
            <a:spLocks noChangeArrowheads="1"/>
          </p:cNvSpPr>
          <p:nvPr/>
        </p:nvSpPr>
        <p:spPr bwMode="auto">
          <a:xfrm>
            <a:off x="6478566" y="6178278"/>
            <a:ext cx="1081996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4" name="Oval 11"/>
          <p:cNvSpPr>
            <a:spLocks noChangeArrowheads="1"/>
          </p:cNvSpPr>
          <p:nvPr/>
        </p:nvSpPr>
        <p:spPr bwMode="auto">
          <a:xfrm>
            <a:off x="5460375" y="5140565"/>
            <a:ext cx="969779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5" name="Oval 11"/>
          <p:cNvSpPr>
            <a:spLocks noChangeArrowheads="1"/>
          </p:cNvSpPr>
          <p:nvPr/>
        </p:nvSpPr>
        <p:spPr bwMode="auto">
          <a:xfrm>
            <a:off x="27701" y="3152656"/>
            <a:ext cx="518616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6" name="Oval 11"/>
          <p:cNvSpPr>
            <a:spLocks noChangeArrowheads="1"/>
          </p:cNvSpPr>
          <p:nvPr/>
        </p:nvSpPr>
        <p:spPr bwMode="auto">
          <a:xfrm>
            <a:off x="1454452" y="3140968"/>
            <a:ext cx="1083384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  <p:extLst>
      <p:ext uri="{BB962C8B-B14F-4D97-AF65-F5344CB8AC3E}">
        <p14:creationId xmlns:p14="http://schemas.microsoft.com/office/powerpoint/2010/main" val="279727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147" grpId="0" animBg="1"/>
      <p:bldP spid="129" grpId="0" animBg="1"/>
      <p:bldP spid="134" grpId="0" animBg="1"/>
      <p:bldP spid="135" grpId="0" animBg="1"/>
      <p:bldP spid="157" grpId="0" animBg="1"/>
      <p:bldP spid="158" grpId="0" animBg="1"/>
      <p:bldP spid="159" grpId="0" animBg="1"/>
      <p:bldP spid="160" grpId="0" animBg="1"/>
      <p:bldP spid="162" grpId="0" animBg="1"/>
      <p:bldP spid="163" grpId="0" animBg="1"/>
      <p:bldP spid="164" grpId="0" animBg="1"/>
      <p:bldP spid="165" grpId="0" animBg="1"/>
      <p:bldP spid="16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3290317" y="77997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</a:t>
            </a:r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5" name="TextBox 224"/>
            <p:cNvSpPr txBox="1"/>
            <p:nvPr/>
          </p:nvSpPr>
          <p:spPr>
            <a:xfrm>
              <a:off x="529308" y="20365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831942" y="19239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2.1</a:t>
              </a:r>
              <a:endParaRPr lang="en-US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860023" y="13748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922962" y="5724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2.7</a:t>
              </a:r>
              <a:endParaRPr lang="en-US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9268" y="8663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920721" y="93746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14676" y="7664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110507" y="8960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627784" y="82742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850637" y="85818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92074" y="87177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803239" y="41395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1.5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192073" y="33448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1.7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637464" y="72562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562043" y="153628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384104" y="152542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43680" y="1470151"/>
              <a:ext cx="506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4.2</a:t>
              </a:r>
              <a:endParaRPr lang="en-US" dirty="0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07504" y="2060848"/>
            <a:ext cx="242380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4416" y="4846809"/>
            <a:ext cx="1679055" cy="108898"/>
            <a:chOff x="94416" y="4846809"/>
            <a:chExt cx="1679055" cy="108898"/>
          </a:xfrm>
        </p:grpSpPr>
        <p:sp>
          <p:nvSpPr>
            <p:cNvPr id="131" name="Rectangle 130"/>
            <p:cNvSpPr/>
            <p:nvPr/>
          </p:nvSpPr>
          <p:spPr>
            <a:xfrm rot="6000000">
              <a:off x="881372" y="409674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4800000">
              <a:off x="914507" y="405985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26628" y="421146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7099222" y="419541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141" y="2855206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1319406" y="2843348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2.6)}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03716" y="3236704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330981" y="3224846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2.4)}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47134" y="2866570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4399" y="2854712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2.2)}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6559504" y="2417682"/>
            <a:ext cx="1287532" cy="369332"/>
            <a:chOff x="7299725" y="4164400"/>
            <a:chExt cx="1287532" cy="369332"/>
          </a:xfrm>
          <a:solidFill>
            <a:schemeClr val="bg1"/>
          </a:solidFill>
        </p:grpSpPr>
        <p:sp>
          <p:nvSpPr>
            <p:cNvPr id="125" name="TextBox 124"/>
            <p:cNvSpPr txBox="1"/>
            <p:nvPr/>
          </p:nvSpPr>
          <p:spPr>
            <a:xfrm>
              <a:off x="7299725" y="41644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baseline="-25000" dirty="0" err="1" smtClean="0"/>
                <a:t>G</a:t>
              </a:r>
              <a:r>
                <a:rPr lang="en-US" dirty="0" smtClean="0"/>
                <a:t> (v</a:t>
              </a:r>
              <a:r>
                <a:rPr lang="en-US" baseline="-25000" dirty="0" smtClean="0"/>
                <a:t>6</a:t>
              </a:r>
              <a:r>
                <a:rPr lang="en-US" dirty="0" smtClean="0"/>
                <a:t>, v</a:t>
              </a:r>
              <a:r>
                <a:rPr lang="en-US" baseline="-25000" dirty="0" smtClean="0"/>
                <a:t>10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 bwMode="auto">
            <a:xfrm>
              <a:off x="7401718" y="4169717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7649294" y="4352139"/>
              <a:ext cx="0" cy="65568"/>
            </a:xfrm>
            <a:prstGeom prst="line">
              <a:avLst/>
            </a:prstGeom>
            <a:grpFill/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Oval 11"/>
          <p:cNvSpPr>
            <a:spLocks noChangeArrowheads="1"/>
          </p:cNvSpPr>
          <p:nvPr/>
        </p:nvSpPr>
        <p:spPr bwMode="auto">
          <a:xfrm>
            <a:off x="6573781" y="4176833"/>
            <a:ext cx="485191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3" name="Oval 11"/>
          <p:cNvSpPr>
            <a:spLocks noChangeArrowheads="1"/>
          </p:cNvSpPr>
          <p:nvPr/>
        </p:nvSpPr>
        <p:spPr bwMode="auto">
          <a:xfrm>
            <a:off x="7874322" y="4143473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4" name="Oval 11"/>
          <p:cNvSpPr>
            <a:spLocks noChangeArrowheads="1"/>
          </p:cNvSpPr>
          <p:nvPr/>
        </p:nvSpPr>
        <p:spPr bwMode="auto">
          <a:xfrm>
            <a:off x="82550" y="1350887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5" name="Right Arrow 144"/>
          <p:cNvSpPr/>
          <p:nvPr/>
        </p:nvSpPr>
        <p:spPr>
          <a:xfrm>
            <a:off x="6205026" y="4245088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AutoShape 31"/>
          <p:cNvSpPr>
            <a:spLocks noChangeArrowheads="1"/>
          </p:cNvSpPr>
          <p:nvPr/>
        </p:nvSpPr>
        <p:spPr bwMode="auto">
          <a:xfrm>
            <a:off x="4192074" y="4880086"/>
            <a:ext cx="2792938" cy="967555"/>
          </a:xfrm>
          <a:prstGeom prst="wedgeRoundRectCallout">
            <a:avLst>
              <a:gd name="adj1" fmla="val 58297"/>
              <a:gd name="adj2" fmla="val -948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47" name="Oval 11"/>
          <p:cNvSpPr>
            <a:spLocks noChangeArrowheads="1"/>
          </p:cNvSpPr>
          <p:nvPr/>
        </p:nvSpPr>
        <p:spPr bwMode="auto">
          <a:xfrm>
            <a:off x="4074598" y="483058"/>
            <a:ext cx="485191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cxnSp>
        <p:nvCxnSpPr>
          <p:cNvPr id="149" name="Straight Connector 148"/>
          <p:cNvCxnSpPr>
            <a:endCxn id="184" idx="2"/>
          </p:cNvCxnSpPr>
          <p:nvPr/>
        </p:nvCxnSpPr>
        <p:spPr>
          <a:xfrm flipV="1">
            <a:off x="1590060" y="547845"/>
            <a:ext cx="951246" cy="27368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endCxn id="186" idx="2"/>
          </p:cNvCxnSpPr>
          <p:nvPr/>
        </p:nvCxnSpPr>
        <p:spPr>
          <a:xfrm flipV="1">
            <a:off x="2676274" y="481360"/>
            <a:ext cx="970993" cy="59431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773493" y="540257"/>
            <a:ext cx="492796" cy="132803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64592" y="5817854"/>
            <a:ext cx="2225289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3.5+2.1+2.5+1.5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364592" y="6156012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9.6</a:t>
            </a:r>
          </a:p>
        </p:txBody>
      </p:sp>
      <p:sp>
        <p:nvSpPr>
          <p:cNvPr id="129" name="AutoShape 31"/>
          <p:cNvSpPr>
            <a:spLocks noChangeArrowheads="1"/>
          </p:cNvSpPr>
          <p:nvPr/>
        </p:nvSpPr>
        <p:spPr bwMode="auto">
          <a:xfrm>
            <a:off x="6275794" y="4870457"/>
            <a:ext cx="2792938" cy="967555"/>
          </a:xfrm>
          <a:prstGeom prst="wedgeRoundRectCallout">
            <a:avLst>
              <a:gd name="adj1" fmla="val 1520"/>
              <a:gd name="adj2" fmla="val -7932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2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554902" y="5841067"/>
            <a:ext cx="1733167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2.1+2.5+1.5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6554902" y="6179225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2979621" y="3310460"/>
            <a:ext cx="2792938" cy="967555"/>
          </a:xfrm>
          <a:prstGeom prst="wedgeRoundRectCallout">
            <a:avLst>
              <a:gd name="adj1" fmla="val 127091"/>
              <a:gd name="adj2" fmla="val 4150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7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035451" y="4279217"/>
            <a:ext cx="2297424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3.8+ 2.1+2.5+1.5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035451" y="4617375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9.9</a:t>
            </a:r>
            <a:endParaRPr lang="en-US" dirty="0"/>
          </a:p>
        </p:txBody>
      </p:sp>
      <p:cxnSp>
        <p:nvCxnSpPr>
          <p:cNvPr id="154" name="Straight Connector 153"/>
          <p:cNvCxnSpPr>
            <a:endCxn id="182" idx="6"/>
          </p:cNvCxnSpPr>
          <p:nvPr/>
        </p:nvCxnSpPr>
        <p:spPr>
          <a:xfrm flipV="1">
            <a:off x="501526" y="617713"/>
            <a:ext cx="1083431" cy="802427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AutoShape 31"/>
          <p:cNvSpPr>
            <a:spLocks noChangeArrowheads="1"/>
          </p:cNvSpPr>
          <p:nvPr/>
        </p:nvSpPr>
        <p:spPr bwMode="auto">
          <a:xfrm>
            <a:off x="5711243" y="1604794"/>
            <a:ext cx="2317141" cy="494910"/>
          </a:xfrm>
          <a:prstGeom prst="wedgeRoundRectCallout">
            <a:avLst>
              <a:gd name="adj1" fmla="val 9343"/>
              <a:gd name="adj2" fmla="val 12730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is not in G’.</a:t>
            </a:r>
            <a:endParaRPr lang="en-US" altLang="zh-TW" sz="1800" baseline="-25000" dirty="0"/>
          </a:p>
        </p:txBody>
      </p:sp>
      <p:sp>
        <p:nvSpPr>
          <p:cNvPr id="156" name="AutoShape 31"/>
          <p:cNvSpPr>
            <a:spLocks noChangeArrowheads="1"/>
          </p:cNvSpPr>
          <p:nvPr/>
        </p:nvSpPr>
        <p:spPr bwMode="auto">
          <a:xfrm>
            <a:off x="6896899" y="1026959"/>
            <a:ext cx="2075044" cy="494910"/>
          </a:xfrm>
          <a:prstGeom prst="wedgeRoundRectCallout">
            <a:avLst>
              <a:gd name="adj1" fmla="val -18530"/>
              <a:gd name="adj2" fmla="val 24658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r>
              <a:rPr lang="en-US" altLang="zh-TW" sz="1800" dirty="0" smtClean="0">
                <a:sym typeface="Symbol" panose="05050102010706020507" pitchFamily="18" charset="2"/>
              </a:rPr>
              <a:t> is in G’.</a:t>
            </a:r>
            <a:endParaRPr lang="en-US" altLang="zh-TW" sz="1800" baseline="-25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714537" y="528839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58" name="TextBox 157"/>
          <p:cNvSpPr txBox="1"/>
          <p:nvPr/>
        </p:nvSpPr>
        <p:spPr>
          <a:xfrm>
            <a:off x="1508710" y="5901919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9.6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965993" y="5901464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2.6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899592" y="6237312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12.2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5332875" y="489296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62" name="TextBox 161"/>
          <p:cNvSpPr txBox="1"/>
          <p:nvPr/>
        </p:nvSpPr>
        <p:spPr>
          <a:xfrm>
            <a:off x="6182392" y="5544162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5639675" y="5543707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2.4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5573274" y="5879555"/>
            <a:ext cx="127150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</a:t>
            </a:r>
            <a:r>
              <a:rPr lang="en-US" dirty="0" smtClean="0"/>
              <a:t>8.5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194218" y="3655168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7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66" name="TextBox 165"/>
          <p:cNvSpPr txBox="1"/>
          <p:nvPr/>
        </p:nvSpPr>
        <p:spPr>
          <a:xfrm>
            <a:off x="1043735" y="4306370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9.9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501018" y="4305915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34617" y="4641763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12.1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8143407" y="1104357"/>
            <a:ext cx="94769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</a:t>
            </a:r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dirty="0"/>
          </a:p>
        </p:txBody>
      </p:sp>
      <p:sp>
        <p:nvSpPr>
          <p:cNvPr id="170" name="Oval 11"/>
          <p:cNvSpPr>
            <a:spLocks noChangeArrowheads="1"/>
          </p:cNvSpPr>
          <p:nvPr/>
        </p:nvSpPr>
        <p:spPr bwMode="auto">
          <a:xfrm>
            <a:off x="832715" y="3929169"/>
            <a:ext cx="1076418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71" name="Oval 11"/>
          <p:cNvSpPr>
            <a:spLocks noChangeArrowheads="1"/>
          </p:cNvSpPr>
          <p:nvPr/>
        </p:nvSpPr>
        <p:spPr bwMode="auto">
          <a:xfrm>
            <a:off x="2843808" y="4581128"/>
            <a:ext cx="1081996" cy="485958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72" name="Oval 11"/>
          <p:cNvSpPr>
            <a:spLocks noChangeArrowheads="1"/>
          </p:cNvSpPr>
          <p:nvPr/>
        </p:nvSpPr>
        <p:spPr bwMode="auto">
          <a:xfrm>
            <a:off x="300378" y="3896034"/>
            <a:ext cx="969779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73" name="Oval 11"/>
          <p:cNvSpPr>
            <a:spLocks noChangeArrowheads="1"/>
          </p:cNvSpPr>
          <p:nvPr/>
        </p:nvSpPr>
        <p:spPr bwMode="auto">
          <a:xfrm>
            <a:off x="3213993" y="2799163"/>
            <a:ext cx="518616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74" name="Oval 11"/>
          <p:cNvSpPr>
            <a:spLocks noChangeArrowheads="1"/>
          </p:cNvSpPr>
          <p:nvPr/>
        </p:nvSpPr>
        <p:spPr bwMode="auto">
          <a:xfrm>
            <a:off x="4640744" y="2787475"/>
            <a:ext cx="1083384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  <p:extLst>
      <p:ext uri="{BB962C8B-B14F-4D97-AF65-F5344CB8AC3E}">
        <p14:creationId xmlns:p14="http://schemas.microsoft.com/office/powerpoint/2010/main" val="264986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147" grpId="0" animBg="1"/>
      <p:bldP spid="133" grpId="0" animBg="1"/>
      <p:bldP spid="148" grpId="0" animBg="1"/>
      <p:bldP spid="153" grpId="0" animBg="1"/>
      <p:bldP spid="165" grpId="0" animBg="1"/>
      <p:bldP spid="166" grpId="0" animBg="1"/>
      <p:bldP spid="167" grpId="0" animBg="1"/>
      <p:bldP spid="168" grpId="0" animBg="1"/>
      <p:bldP spid="170" grpId="0" animBg="1"/>
      <p:bldP spid="171" grpId="0" animBg="1"/>
      <p:bldP spid="172" grpId="0" animBg="1"/>
      <p:bldP spid="173" grpId="0" animBg="1"/>
      <p:bldP spid="17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3. Surface Simplification</a:t>
            </a:r>
            <a:endParaRPr lang="zh-HK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120989" y="2492896"/>
          <a:ext cx="61777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1332"/>
                <a:gridCol w="680527"/>
                <a:gridCol w="1941000"/>
                <a:gridCol w="576064"/>
                <a:gridCol w="792088"/>
                <a:gridCol w="1726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GL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3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42150" y="6027516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3ACF0-B52B-4DBC-A660-EBC8C50370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kumimoji="0" lang="en-US" altLang="zh-TW" sz="1400" dirty="0" smtClean="0"/>
          </a:p>
        </p:txBody>
      </p:sp>
      <p:sp>
        <p:nvSpPr>
          <p:cNvPr id="72" name="Text Box 27"/>
          <p:cNvSpPr txBox="1">
            <a:spLocks noChangeArrowheads="1"/>
          </p:cNvSpPr>
          <p:nvPr/>
        </p:nvSpPr>
        <p:spPr bwMode="auto">
          <a:xfrm>
            <a:off x="5345091" y="44624"/>
            <a:ext cx="3716359" cy="221599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 smtClean="0">
                <a:solidFill>
                  <a:schemeClr val="tx2"/>
                </a:solidFill>
                <a:sym typeface="Symbol" panose="05050102010706020507" pitchFamily="18" charset="2"/>
              </a:rPr>
              <a:t>Two Challenges: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zh-TW" sz="1800" dirty="0" smtClean="0"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ct val="0"/>
              </a:spcBef>
              <a:buClrTx/>
              <a:buSzTx/>
            </a:pPr>
            <a:endParaRPr lang="en-US" altLang="zh-TW" sz="18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398969" y="404664"/>
            <a:ext cx="3760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Challenge 1: </a:t>
            </a:r>
            <a:r>
              <a:rPr lang="en-US" dirty="0" smtClean="0"/>
              <a:t>We have to process </a:t>
            </a:r>
            <a:br>
              <a:rPr lang="en-US" dirty="0" smtClean="0"/>
            </a:br>
            <a:r>
              <a:rPr lang="en-US" dirty="0" smtClean="0"/>
              <a:t>a lot of source vertices and a lot</a:t>
            </a:r>
            <a:br>
              <a:rPr lang="en-US" dirty="0" smtClean="0"/>
            </a:br>
            <a:r>
              <a:rPr lang="en-US" dirty="0" smtClean="0"/>
              <a:t>of destination vertices for each</a:t>
            </a:r>
          </a:p>
          <a:p>
            <a:r>
              <a:rPr lang="en-US" dirty="0" smtClean="0"/>
              <a:t>iteration.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5418388" y="1558533"/>
            <a:ext cx="3619132" cy="646331"/>
            <a:chOff x="5418388" y="3109870"/>
            <a:chExt cx="3619132" cy="646331"/>
          </a:xfrm>
        </p:grpSpPr>
        <p:sp>
          <p:nvSpPr>
            <p:cNvPr id="97" name="TextBox 96"/>
            <p:cNvSpPr txBox="1"/>
            <p:nvPr/>
          </p:nvSpPr>
          <p:spPr>
            <a:xfrm>
              <a:off x="5418388" y="3109870"/>
              <a:ext cx="3619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Challenge 2: </a:t>
              </a:r>
              <a:r>
                <a:rPr lang="en-US" dirty="0"/>
                <a:t>W</a:t>
              </a:r>
              <a:r>
                <a:rPr lang="en-US" dirty="0" smtClean="0"/>
                <a:t>e have to define </a:t>
              </a:r>
              <a:br>
                <a:rPr lang="en-US" dirty="0" smtClean="0"/>
              </a:br>
              <a:r>
                <a:rPr lang="en-US" dirty="0" smtClean="0"/>
                <a:t>L and U.</a:t>
              </a:r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5508104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6147955" y="3424855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030" y="29647"/>
            <a:ext cx="5111932" cy="1855302"/>
            <a:chOff x="3030" y="29647"/>
            <a:chExt cx="5111932" cy="1855302"/>
          </a:xfrm>
        </p:grpSpPr>
        <p:sp>
          <p:nvSpPr>
            <p:cNvPr id="178" name="Rectangle 177"/>
            <p:cNvSpPr/>
            <p:nvPr/>
          </p:nvSpPr>
          <p:spPr>
            <a:xfrm>
              <a:off x="61785" y="56055"/>
              <a:ext cx="5009756" cy="1828894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90883" y="48136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23856" y="1396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1452153" y="551311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1996218" y="1471990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541306" y="48144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143211" y="1480423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47267" y="414958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4601468" y="2378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4223331" y="62753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535066" y="1497389"/>
              <a:ext cx="132804" cy="13280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/>
            <p:cNvCxnSpPr>
              <a:stCxn id="179" idx="4"/>
            </p:cNvCxnSpPr>
            <p:nvPr/>
          </p:nvCxnSpPr>
          <p:spPr>
            <a:xfrm>
              <a:off x="257285" y="614164"/>
              <a:ext cx="144938" cy="7822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9" idx="6"/>
              <a:endCxn id="182" idx="2"/>
            </p:cNvCxnSpPr>
            <p:nvPr/>
          </p:nvCxnSpPr>
          <p:spPr>
            <a:xfrm>
              <a:off x="323687" y="547762"/>
              <a:ext cx="1128466" cy="699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endCxn id="180" idx="6"/>
            </p:cNvCxnSpPr>
            <p:nvPr/>
          </p:nvCxnSpPr>
          <p:spPr>
            <a:xfrm flipH="1">
              <a:off x="456660" y="689093"/>
              <a:ext cx="1041817" cy="773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7"/>
              <a:endCxn id="184" idx="2"/>
            </p:cNvCxnSpPr>
            <p:nvPr/>
          </p:nvCxnSpPr>
          <p:spPr>
            <a:xfrm flipV="1">
              <a:off x="1565508" y="547845"/>
              <a:ext cx="975798" cy="229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endCxn id="183" idx="7"/>
            </p:cNvCxnSpPr>
            <p:nvPr/>
          </p:nvCxnSpPr>
          <p:spPr>
            <a:xfrm flipH="1">
              <a:off x="2109573" y="621816"/>
              <a:ext cx="498135" cy="8696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82" idx="5"/>
              <a:endCxn id="183" idx="0"/>
            </p:cNvCxnSpPr>
            <p:nvPr/>
          </p:nvCxnSpPr>
          <p:spPr>
            <a:xfrm>
              <a:off x="1565508" y="664666"/>
              <a:ext cx="497112" cy="8073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180" idx="6"/>
              <a:endCxn id="183" idx="2"/>
            </p:cNvCxnSpPr>
            <p:nvPr/>
          </p:nvCxnSpPr>
          <p:spPr>
            <a:xfrm>
              <a:off x="456660" y="1462845"/>
              <a:ext cx="1539558" cy="755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184" idx="6"/>
            </p:cNvCxnSpPr>
            <p:nvPr/>
          </p:nvCxnSpPr>
          <p:spPr>
            <a:xfrm flipV="1">
              <a:off x="2674110" y="495845"/>
              <a:ext cx="994693" cy="520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83" idx="6"/>
              <a:endCxn id="185" idx="2"/>
            </p:cNvCxnSpPr>
            <p:nvPr/>
          </p:nvCxnSpPr>
          <p:spPr>
            <a:xfrm>
              <a:off x="2129022" y="1538392"/>
              <a:ext cx="1014189" cy="8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84" idx="5"/>
              <a:endCxn id="185" idx="0"/>
            </p:cNvCxnSpPr>
            <p:nvPr/>
          </p:nvCxnSpPr>
          <p:spPr>
            <a:xfrm>
              <a:off x="2654661" y="594798"/>
              <a:ext cx="554952" cy="885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>
              <a:stCxn id="186" idx="4"/>
              <a:endCxn id="185" idx="7"/>
            </p:cNvCxnSpPr>
            <p:nvPr/>
          </p:nvCxnSpPr>
          <p:spPr>
            <a:xfrm flipH="1">
              <a:off x="3256566" y="547762"/>
              <a:ext cx="457103" cy="95211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stCxn id="186" idx="4"/>
              <a:endCxn id="189" idx="1"/>
            </p:cNvCxnSpPr>
            <p:nvPr/>
          </p:nvCxnSpPr>
          <p:spPr>
            <a:xfrm>
              <a:off x="3713669" y="547762"/>
              <a:ext cx="840846" cy="96907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5" idx="6"/>
              <a:endCxn id="189" idx="3"/>
            </p:cNvCxnSpPr>
            <p:nvPr/>
          </p:nvCxnSpPr>
          <p:spPr>
            <a:xfrm>
              <a:off x="3276015" y="1546825"/>
              <a:ext cx="1278500" cy="639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>
              <a:stCxn id="186" idx="6"/>
              <a:endCxn id="187" idx="2"/>
            </p:cNvCxnSpPr>
            <p:nvPr/>
          </p:nvCxnSpPr>
          <p:spPr>
            <a:xfrm flipV="1">
              <a:off x="3780071" y="304241"/>
              <a:ext cx="821397" cy="17711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endCxn id="189" idx="7"/>
            </p:cNvCxnSpPr>
            <p:nvPr/>
          </p:nvCxnSpPr>
          <p:spPr>
            <a:xfrm flipH="1">
              <a:off x="4648421" y="384971"/>
              <a:ext cx="39411" cy="11318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>
              <a:stCxn id="186" idx="5"/>
              <a:endCxn id="188" idx="2"/>
            </p:cNvCxnSpPr>
            <p:nvPr/>
          </p:nvCxnSpPr>
          <p:spPr>
            <a:xfrm>
              <a:off x="3760622" y="528313"/>
              <a:ext cx="462709" cy="16562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187" idx="3"/>
            </p:cNvCxnSpPr>
            <p:nvPr/>
          </p:nvCxnSpPr>
          <p:spPr>
            <a:xfrm flipH="1">
              <a:off x="4369933" y="351194"/>
              <a:ext cx="250984" cy="2876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89" idx="0"/>
            </p:cNvCxnSpPr>
            <p:nvPr/>
          </p:nvCxnSpPr>
          <p:spPr>
            <a:xfrm flipH="1" flipV="1">
              <a:off x="4339201" y="778043"/>
              <a:ext cx="262267" cy="71934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3030" y="5828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69" y="144363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7</a:t>
              </a:r>
              <a:endParaRPr lang="en-US" baseline="-25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1296546" y="183066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2444397" y="111562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457693" y="4462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292290" y="54511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648168" y="144552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072866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904030" y="1515080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83299" y="29647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3290317" y="77997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</a:t>
            </a:r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59268" y="57246"/>
            <a:ext cx="5086669" cy="1848373"/>
            <a:chOff x="59268" y="57246"/>
            <a:chExt cx="5086669" cy="1848373"/>
          </a:xfrm>
        </p:grpSpPr>
        <p:sp>
          <p:nvSpPr>
            <p:cNvPr id="225" name="TextBox 224"/>
            <p:cNvSpPr txBox="1"/>
            <p:nvPr/>
          </p:nvSpPr>
          <p:spPr>
            <a:xfrm>
              <a:off x="529308" y="20365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831942" y="19239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2.1</a:t>
              </a:r>
              <a:endParaRPr lang="en-US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860023" y="13748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2.5</a:t>
              </a:r>
              <a:endParaRPr lang="en-US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922962" y="5724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2.7</a:t>
              </a:r>
              <a:endParaRPr lang="en-US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9268" y="8663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920721" y="93746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14676" y="766421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110507" y="8960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2.0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627784" y="82742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850637" y="85818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192074" y="87177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3.5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803239" y="41395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1.5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192073" y="33448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1.7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637464" y="72562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3.8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562043" y="1536287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3.0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384104" y="1525428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2.2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43680" y="1470151"/>
              <a:ext cx="506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4.2</a:t>
              </a:r>
              <a:endParaRPr lang="en-US" dirty="0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588224" y="3861048"/>
          <a:ext cx="223807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8003"/>
                <a:gridCol w="17600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Script MT Bold" panose="03040602040607080904" pitchFamily="66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107504" y="5186161"/>
            <a:ext cx="5090624" cy="120032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Each vertex v not in G’ is associated with </a:t>
            </a:r>
            <a:r>
              <a:rPr lang="en-US" dirty="0">
                <a:latin typeface="Script MT Bold" panose="03040602040607080904" pitchFamily="66" charset="0"/>
              </a:rPr>
              <a:t>H</a:t>
            </a:r>
            <a:r>
              <a:rPr lang="en-US" dirty="0"/>
              <a:t>(v). </a:t>
            </a:r>
          </a:p>
          <a:p>
            <a:r>
              <a:rPr lang="en-US" dirty="0"/>
              <a:t>Each vertex v in G’ is associated with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latin typeface="Script MT Bold" panose="03040602040607080904" pitchFamily="66" charset="0"/>
              </a:rPr>
              <a:t>G</a:t>
            </a:r>
            <a:r>
              <a:rPr lang="en-US" dirty="0"/>
              <a:t>(v)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GL</a:t>
            </a:r>
            <a:r>
              <a:rPr lang="en-US" dirty="0"/>
              <a:t>(v)</a:t>
            </a:r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2483768" y="5877272"/>
            <a:ext cx="2058736" cy="358268"/>
          </a:xfrm>
          <a:prstGeom prst="wedgeRoundRectCallout">
            <a:avLst>
              <a:gd name="adj1" fmla="val -111418"/>
              <a:gd name="adj2" fmla="val -407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set of v</a:t>
            </a:r>
            <a:endParaRPr lang="en-US" altLang="zh-TW" sz="1800" baseline="-2500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2732047" y="6284672"/>
            <a:ext cx="3136097" cy="358268"/>
          </a:xfrm>
          <a:prstGeom prst="wedgeRoundRectCallout">
            <a:avLst>
              <a:gd name="adj1" fmla="val -96968"/>
              <a:gd name="adj2" fmla="val -730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Guest information set of v</a:t>
            </a:r>
            <a:endParaRPr lang="en-US" altLang="zh-TW" sz="1800" baseline="-25000" dirty="0"/>
          </a:p>
        </p:txBody>
      </p: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5223416" y="5610188"/>
            <a:ext cx="3136097" cy="358268"/>
          </a:xfrm>
          <a:prstGeom prst="wedgeRoundRectCallout">
            <a:avLst>
              <a:gd name="adj1" fmla="val -55262"/>
              <a:gd name="adj2" fmla="val -1118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Host set of v</a:t>
            </a:r>
            <a:endParaRPr lang="en-US" altLang="zh-TW" sz="1800" baseline="-25000" dirty="0"/>
          </a:p>
        </p:txBody>
      </p:sp>
      <p:grpSp>
        <p:nvGrpSpPr>
          <p:cNvPr id="6" name="Group 5"/>
          <p:cNvGrpSpPr/>
          <p:nvPr/>
        </p:nvGrpSpPr>
        <p:grpSpPr>
          <a:xfrm>
            <a:off x="649479" y="2844777"/>
            <a:ext cx="4456947" cy="2204012"/>
            <a:chOff x="649479" y="2844777"/>
            <a:chExt cx="4456947" cy="2204012"/>
          </a:xfrm>
        </p:grpSpPr>
        <p:sp>
          <p:nvSpPr>
            <p:cNvPr id="5" name="TextBox 4"/>
            <p:cNvSpPr txBox="1"/>
            <p:nvPr/>
          </p:nvSpPr>
          <p:spPr>
            <a:xfrm>
              <a:off x="668928" y="285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82017" y="284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8928" y="321268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82017" y="319977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9479" y="360589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62568" y="359298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54814" y="399768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367903" y="398477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66449" y="4332631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79538" y="431972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81303" y="4679457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394392" y="4666549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954781" y="285864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870" y="284574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970210" y="322694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683299" y="321403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87457" y="358366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0546" y="3570752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970210" y="3964576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683299" y="395166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70210" y="4323033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83299" y="4310125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{}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07504" y="2060848"/>
            <a:ext cx="242380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remove vertex v</a:t>
            </a:r>
            <a:r>
              <a:rPr lang="en-US" baseline="-25000" dirty="0" smtClean="0"/>
              <a:t>6</a:t>
            </a:r>
            <a:r>
              <a:rPr lang="en-US" dirty="0" smtClean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4416" y="4846809"/>
            <a:ext cx="1679055" cy="108898"/>
            <a:chOff x="94416" y="4846809"/>
            <a:chExt cx="1679055" cy="108898"/>
          </a:xfrm>
        </p:grpSpPr>
        <p:sp>
          <p:nvSpPr>
            <p:cNvPr id="131" name="Rectangle 130"/>
            <p:cNvSpPr/>
            <p:nvPr/>
          </p:nvSpPr>
          <p:spPr>
            <a:xfrm rot="6000000">
              <a:off x="881372" y="409674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 rot="4800000">
              <a:off x="914507" y="4059853"/>
              <a:ext cx="72008" cy="16459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26628" y="421146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7099222" y="419541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, v</a:t>
            </a:r>
            <a:r>
              <a:rPr lang="en-US" baseline="-25000" dirty="0" smtClean="0"/>
              <a:t>7</a:t>
            </a:r>
            <a:r>
              <a:rPr lang="en-US" dirty="0" smtClean="0"/>
              <a:t>}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2141" y="2855206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1319406" y="2843348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2.6)}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03716" y="3236704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330981" y="3224846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2.4)}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847134" y="2866570"/>
            <a:ext cx="604653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{v</a:t>
            </a:r>
            <a:r>
              <a:rPr lang="en-US" baseline="-25000" dirty="0" smtClean="0"/>
              <a:t>6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4574399" y="2854712"/>
            <a:ext cx="124745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{(v</a:t>
            </a:r>
            <a:r>
              <a:rPr lang="en-US" baseline="-25000" dirty="0" smtClean="0"/>
              <a:t>6</a:t>
            </a:r>
            <a:r>
              <a:rPr lang="en-US" dirty="0" smtClean="0"/>
              <a:t>, 2.2)}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6559504" y="2417682"/>
            <a:ext cx="1287532" cy="369332"/>
            <a:chOff x="7299725" y="4164400"/>
            <a:chExt cx="1287532" cy="369332"/>
          </a:xfrm>
          <a:solidFill>
            <a:schemeClr val="bg1"/>
          </a:solidFill>
        </p:grpSpPr>
        <p:sp>
          <p:nvSpPr>
            <p:cNvPr id="125" name="TextBox 124"/>
            <p:cNvSpPr txBox="1"/>
            <p:nvPr/>
          </p:nvSpPr>
          <p:spPr>
            <a:xfrm>
              <a:off x="7299725" y="41644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baseline="-25000" dirty="0" err="1" smtClean="0"/>
                <a:t>G</a:t>
              </a:r>
              <a:r>
                <a:rPr lang="en-US" dirty="0" smtClean="0"/>
                <a:t> (v</a:t>
              </a:r>
              <a:r>
                <a:rPr lang="en-US" baseline="-25000" dirty="0" smtClean="0"/>
                <a:t>6</a:t>
              </a:r>
              <a:r>
                <a:rPr lang="en-US" dirty="0" smtClean="0"/>
                <a:t>, v</a:t>
              </a:r>
              <a:r>
                <a:rPr lang="en-US" baseline="-25000" dirty="0" smtClean="0"/>
                <a:t>10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6" name="Freeform 125"/>
            <p:cNvSpPr/>
            <p:nvPr/>
          </p:nvSpPr>
          <p:spPr bwMode="auto">
            <a:xfrm>
              <a:off x="7401718" y="4169717"/>
              <a:ext cx="150813" cy="4603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7649294" y="4352139"/>
              <a:ext cx="0" cy="65568"/>
            </a:xfrm>
            <a:prstGeom prst="line">
              <a:avLst/>
            </a:prstGeom>
            <a:grpFill/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" name="Oval 11"/>
          <p:cNvSpPr>
            <a:spLocks noChangeArrowheads="1"/>
          </p:cNvSpPr>
          <p:nvPr/>
        </p:nvSpPr>
        <p:spPr bwMode="auto">
          <a:xfrm>
            <a:off x="6573781" y="4176833"/>
            <a:ext cx="485191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45" name="Right Arrow 144"/>
          <p:cNvSpPr/>
          <p:nvPr/>
        </p:nvSpPr>
        <p:spPr>
          <a:xfrm>
            <a:off x="6205026" y="4245088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AutoShape 31"/>
          <p:cNvSpPr>
            <a:spLocks noChangeArrowheads="1"/>
          </p:cNvSpPr>
          <p:nvPr/>
        </p:nvSpPr>
        <p:spPr bwMode="auto">
          <a:xfrm>
            <a:off x="4192074" y="4880086"/>
            <a:ext cx="2792938" cy="967555"/>
          </a:xfrm>
          <a:prstGeom prst="wedgeRoundRectCallout">
            <a:avLst>
              <a:gd name="adj1" fmla="val 58297"/>
              <a:gd name="adj2" fmla="val -948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364592" y="5817854"/>
            <a:ext cx="2225289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3.5+2.1+2.5+1.5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364592" y="6156012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9.6</a:t>
            </a:r>
          </a:p>
        </p:txBody>
      </p:sp>
      <p:sp>
        <p:nvSpPr>
          <p:cNvPr id="129" name="AutoShape 31"/>
          <p:cNvSpPr>
            <a:spLocks noChangeArrowheads="1"/>
          </p:cNvSpPr>
          <p:nvPr/>
        </p:nvSpPr>
        <p:spPr bwMode="auto">
          <a:xfrm>
            <a:off x="6275794" y="4870457"/>
            <a:ext cx="2792938" cy="967555"/>
          </a:xfrm>
          <a:prstGeom prst="wedgeRoundRectCallout">
            <a:avLst>
              <a:gd name="adj1" fmla="val 1520"/>
              <a:gd name="adj2" fmla="val -7932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2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554902" y="5841067"/>
            <a:ext cx="1733167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2.1+2.5+1.5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6554902" y="6179225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2979621" y="3310460"/>
            <a:ext cx="2792938" cy="967555"/>
          </a:xfrm>
          <a:prstGeom prst="wedgeRoundRectCallout">
            <a:avLst>
              <a:gd name="adj1" fmla="val 127091"/>
              <a:gd name="adj2" fmla="val 4150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Find the shortest network distance  between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7</a:t>
            </a:r>
            <a:r>
              <a:rPr lang="en-US" altLang="zh-TW" sz="1800" dirty="0" smtClean="0">
                <a:sym typeface="Symbol" panose="05050102010706020507" pitchFamily="18" charset="2"/>
              </a:rPr>
              <a:t> and 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endParaRPr lang="en-US" altLang="zh-TW" sz="1800" baseline="-25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035451" y="4279217"/>
            <a:ext cx="2297424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= 3.8+ 2.1+2.5+1.5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035451" y="4617375"/>
            <a:ext cx="748923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  <a:r>
              <a:rPr lang="en-US" dirty="0" smtClean="0"/>
              <a:t>9.9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714537" y="528839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62" name="TextBox 161"/>
          <p:cNvSpPr txBox="1"/>
          <p:nvPr/>
        </p:nvSpPr>
        <p:spPr>
          <a:xfrm>
            <a:off x="1508710" y="5901919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9.6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965993" y="5901464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2.6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899592" y="6237312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12.2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332875" y="4892960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54" name="TextBox 153"/>
          <p:cNvSpPr txBox="1"/>
          <p:nvPr/>
        </p:nvSpPr>
        <p:spPr>
          <a:xfrm>
            <a:off x="6182392" y="5544162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6.1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5639675" y="5543707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2.4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5573274" y="5879555"/>
            <a:ext cx="127150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</a:t>
            </a:r>
            <a:r>
              <a:rPr lang="en-US" dirty="0" smtClean="0"/>
              <a:t>8.5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194218" y="3655168"/>
            <a:ext cx="3746538" cy="646331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estimated distance of the path</a:t>
            </a:r>
            <a:br>
              <a:rPr lang="en-US" dirty="0" smtClean="0"/>
            </a:br>
            <a:r>
              <a:rPr lang="en-US" dirty="0" smtClean="0"/>
              <a:t>(v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v</a:t>
            </a:r>
            <a:r>
              <a:rPr lang="en-US" baseline="-25000" dirty="0" smtClean="0">
                <a:sym typeface="Wingdings" panose="05000000000000000000" pitchFamily="2" charset="2"/>
              </a:rPr>
              <a:t>7</a:t>
            </a:r>
            <a:r>
              <a:rPr lang="en-US" dirty="0" smtClean="0">
                <a:sym typeface="Wingdings" panose="05000000000000000000" pitchFamily="2" charset="2"/>
              </a:rPr>
              <a:t>  v</a:t>
            </a:r>
            <a:r>
              <a:rPr lang="en-US" baseline="-25000" dirty="0" smtClean="0">
                <a:sym typeface="Wingdings" panose="05000000000000000000" pitchFamily="2" charset="2"/>
              </a:rPr>
              <a:t>10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baseline="-25000" dirty="0" smtClean="0"/>
          </a:p>
        </p:txBody>
      </p:sp>
      <p:sp>
        <p:nvSpPr>
          <p:cNvPr id="160" name="TextBox 159"/>
          <p:cNvSpPr txBox="1"/>
          <p:nvPr/>
        </p:nvSpPr>
        <p:spPr>
          <a:xfrm>
            <a:off x="1043735" y="4306370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9.9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501018" y="4305915"/>
            <a:ext cx="508473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434617" y="4641763"/>
            <a:ext cx="1398140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12.1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3626" y="2868471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min{12.2, 8.5, 12.1}</a:t>
            </a:r>
            <a:endParaRPr lang="en-US" dirty="0"/>
          </a:p>
        </p:txBody>
      </p:sp>
      <p:sp>
        <p:nvSpPr>
          <p:cNvPr id="164" name="Right Arrow 163"/>
          <p:cNvSpPr/>
          <p:nvPr/>
        </p:nvSpPr>
        <p:spPr>
          <a:xfrm>
            <a:off x="6166176" y="2401982"/>
            <a:ext cx="342332" cy="40839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1"/>
          <p:cNvSpPr>
            <a:spLocks noChangeArrowheads="1"/>
          </p:cNvSpPr>
          <p:nvPr/>
        </p:nvSpPr>
        <p:spPr bwMode="auto">
          <a:xfrm>
            <a:off x="1485265" y="6156982"/>
            <a:ext cx="1063923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6" name="Oval 11"/>
          <p:cNvSpPr>
            <a:spLocks noChangeArrowheads="1"/>
          </p:cNvSpPr>
          <p:nvPr/>
        </p:nvSpPr>
        <p:spPr bwMode="auto">
          <a:xfrm>
            <a:off x="6153363" y="5802699"/>
            <a:ext cx="1063923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>
            <a:off x="1066510" y="4599023"/>
            <a:ext cx="1063923" cy="4859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68" name="TextBox 167"/>
          <p:cNvSpPr txBox="1"/>
          <p:nvPr/>
        </p:nvSpPr>
        <p:spPr>
          <a:xfrm>
            <a:off x="6383626" y="323779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8.5</a:t>
            </a:r>
            <a:endParaRPr lang="en-US" dirty="0"/>
          </a:p>
        </p:txBody>
      </p:sp>
      <p:sp>
        <p:nvSpPr>
          <p:cNvPr id="147" name="AutoShape 31"/>
          <p:cNvSpPr>
            <a:spLocks noChangeArrowheads="1"/>
          </p:cNvSpPr>
          <p:nvPr/>
        </p:nvSpPr>
        <p:spPr bwMode="auto">
          <a:xfrm>
            <a:off x="5711243" y="1604794"/>
            <a:ext cx="2317141" cy="494910"/>
          </a:xfrm>
          <a:prstGeom prst="wedgeRoundRectCallout">
            <a:avLst>
              <a:gd name="adj1" fmla="val 9343"/>
              <a:gd name="adj2" fmla="val 12730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6</a:t>
            </a:r>
            <a:r>
              <a:rPr lang="en-US" altLang="zh-TW" sz="1800" dirty="0" smtClean="0">
                <a:sym typeface="Symbol" panose="05050102010706020507" pitchFamily="18" charset="2"/>
              </a:rPr>
              <a:t> is not in G’.</a:t>
            </a:r>
            <a:endParaRPr lang="en-US" altLang="zh-TW" sz="1800" baseline="-25000" dirty="0"/>
          </a:p>
        </p:txBody>
      </p:sp>
      <p:sp>
        <p:nvSpPr>
          <p:cNvPr id="157" name="AutoShape 31"/>
          <p:cNvSpPr>
            <a:spLocks noChangeArrowheads="1"/>
          </p:cNvSpPr>
          <p:nvPr/>
        </p:nvSpPr>
        <p:spPr bwMode="auto">
          <a:xfrm>
            <a:off x="6896899" y="1026959"/>
            <a:ext cx="2075044" cy="494910"/>
          </a:xfrm>
          <a:prstGeom prst="wedgeRoundRectCallout">
            <a:avLst>
              <a:gd name="adj1" fmla="val -18530"/>
              <a:gd name="adj2" fmla="val 24658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smtClean="0">
                <a:sym typeface="Symbol" panose="05050102010706020507" pitchFamily="18" charset="2"/>
              </a:rPr>
              <a:t>v</a:t>
            </a:r>
            <a:r>
              <a:rPr lang="en-US" altLang="zh-TW" sz="1800" baseline="-25000" dirty="0" smtClean="0">
                <a:sym typeface="Symbol" panose="05050102010706020507" pitchFamily="18" charset="2"/>
              </a:rPr>
              <a:t>10</a:t>
            </a:r>
            <a:r>
              <a:rPr lang="en-US" altLang="zh-TW" sz="1800" dirty="0" smtClean="0">
                <a:sym typeface="Symbol" panose="05050102010706020507" pitchFamily="18" charset="2"/>
              </a:rPr>
              <a:t> is in G’.</a:t>
            </a:r>
            <a:endParaRPr lang="en-US" altLang="zh-TW" sz="1800" baseline="-25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8143407" y="1104357"/>
            <a:ext cx="947695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Case </a:t>
            </a:r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6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4" grpId="0" animBg="1"/>
      <p:bldP spid="165" grpId="0" animBg="1"/>
      <p:bldP spid="166" grpId="0" animBg="1"/>
      <p:bldP spid="167" grpId="0" animBg="1"/>
      <p:bldP spid="16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1634440"/>
            <a:ext cx="8961611" cy="515660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>
          <a:xfrm>
            <a:off x="35496" y="1624541"/>
            <a:ext cx="8775576" cy="1483295"/>
          </a:xfrm>
        </p:spPr>
        <p:txBody>
          <a:bodyPr/>
          <a:lstStyle/>
          <a:p>
            <a:r>
              <a:rPr lang="en-US" altLang="zh-HK" sz="1800" dirty="0" smtClean="0"/>
              <a:t>Original Algorithm (using the original bounds on the original graph G)</a:t>
            </a:r>
            <a:endParaRPr lang="en-US" altLang="zh-HK" sz="1800" dirty="0"/>
          </a:p>
          <a:p>
            <a:pPr lvl="1"/>
            <a:r>
              <a:rPr lang="en-US" altLang="zh-HK" sz="1800" dirty="0"/>
              <a:t>SF </a:t>
            </a:r>
            <a:endParaRPr lang="en-US" altLang="zh-HK" sz="1800" dirty="0" smtClean="0"/>
          </a:p>
          <a:p>
            <a:pPr lvl="1"/>
            <a:r>
              <a:rPr lang="en-US" altLang="zh-HK" sz="1800" dirty="0" smtClean="0"/>
              <a:t>MR3</a:t>
            </a:r>
            <a:endParaRPr lang="en-US" altLang="zh-HK" sz="1800" dirty="0"/>
          </a:p>
          <a:p>
            <a:pPr lvl="1"/>
            <a:r>
              <a:rPr lang="en-US" altLang="zh-HK" sz="1800" dirty="0" smtClean="0"/>
              <a:t>VOR</a:t>
            </a:r>
          </a:p>
          <a:p>
            <a:endParaRPr lang="zh-HK" altLang="en-US" sz="1800" dirty="0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kumimoji="0" lang="en-US" altLang="zh-TW" sz="1400" smtClean="0"/>
          </a:p>
        </p:txBody>
      </p:sp>
      <p:sp>
        <p:nvSpPr>
          <p:cNvPr id="2" name="TextBox 1"/>
          <p:cNvSpPr txBox="1"/>
          <p:nvPr/>
        </p:nvSpPr>
        <p:spPr>
          <a:xfrm>
            <a:off x="1073597" y="1955708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2283080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2610452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35496" y="2920685"/>
            <a:ext cx="8775576" cy="148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HK" sz="1800" kern="0" dirty="0" smtClean="0"/>
              <a:t>Updated Algorithm (using </a:t>
            </a:r>
            <a:r>
              <a:rPr lang="en-US" altLang="zh-HK" sz="1800" b="1" kern="0" dirty="0" smtClean="0">
                <a:solidFill>
                  <a:schemeClr val="tx2"/>
                </a:solidFill>
              </a:rPr>
              <a:t>our new bounds </a:t>
            </a:r>
            <a:r>
              <a:rPr lang="en-US" altLang="zh-HK" sz="1800" kern="0" dirty="0" smtClean="0"/>
              <a:t>on the original graph G)</a:t>
            </a:r>
          </a:p>
          <a:p>
            <a:pPr lvl="1"/>
            <a:r>
              <a:rPr lang="en-US" altLang="zh-HK" sz="1800" kern="0" dirty="0" smtClean="0"/>
              <a:t>SF </a:t>
            </a:r>
          </a:p>
          <a:p>
            <a:pPr lvl="1"/>
            <a:r>
              <a:rPr lang="en-US" altLang="zh-HK" sz="1800" kern="0" dirty="0" smtClean="0"/>
              <a:t>MR3</a:t>
            </a:r>
          </a:p>
          <a:p>
            <a:pPr lvl="1"/>
            <a:r>
              <a:rPr lang="en-US" altLang="zh-HK" sz="1800" kern="0" dirty="0" smtClean="0"/>
              <a:t>VOR</a:t>
            </a:r>
          </a:p>
          <a:p>
            <a:endParaRPr lang="zh-HK" altLang="en-US" sz="1800" kern="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73597" y="3222239"/>
            <a:ext cx="162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9632" y="3549611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3876983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 bwMode="auto">
          <a:xfrm>
            <a:off x="35496" y="4158343"/>
            <a:ext cx="8775576" cy="148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HK" sz="1800" kern="0" dirty="0" smtClean="0"/>
              <a:t>Updated Algorithm (using </a:t>
            </a:r>
            <a:r>
              <a:rPr lang="en-US" altLang="zh-HK" sz="1800" dirty="0"/>
              <a:t>the original bounds on </a:t>
            </a:r>
            <a:r>
              <a:rPr lang="en-US" altLang="zh-HK" sz="1800" b="1" dirty="0">
                <a:solidFill>
                  <a:schemeClr val="tx2"/>
                </a:solidFill>
              </a:rPr>
              <a:t>the </a:t>
            </a:r>
            <a:r>
              <a:rPr lang="en-US" altLang="zh-HK" sz="1800" b="1" dirty="0" smtClean="0">
                <a:solidFill>
                  <a:schemeClr val="tx2"/>
                </a:solidFill>
              </a:rPr>
              <a:t>simplified </a:t>
            </a:r>
            <a:r>
              <a:rPr lang="en-US" altLang="zh-HK" sz="1800" b="1" dirty="0">
                <a:solidFill>
                  <a:schemeClr val="tx2"/>
                </a:solidFill>
              </a:rPr>
              <a:t>graph </a:t>
            </a:r>
            <a:r>
              <a:rPr lang="en-US" altLang="zh-HK" sz="1800" b="1" dirty="0" smtClean="0">
                <a:solidFill>
                  <a:schemeClr val="tx2"/>
                </a:solidFill>
              </a:rPr>
              <a:t>G’</a:t>
            </a:r>
            <a:r>
              <a:rPr lang="en-US" altLang="zh-HK" sz="1800" kern="0" dirty="0" smtClean="0"/>
              <a:t>)</a:t>
            </a:r>
          </a:p>
          <a:p>
            <a:pPr lvl="1"/>
            <a:r>
              <a:rPr lang="en-US" altLang="zh-HK" sz="1800" kern="0" dirty="0" smtClean="0"/>
              <a:t>SF </a:t>
            </a:r>
          </a:p>
          <a:p>
            <a:pPr lvl="1"/>
            <a:r>
              <a:rPr lang="en-US" altLang="zh-HK" sz="1800" kern="0" dirty="0" smtClean="0"/>
              <a:t>MR3</a:t>
            </a:r>
          </a:p>
          <a:p>
            <a:pPr lvl="1"/>
            <a:r>
              <a:rPr lang="en-US" altLang="zh-HK" sz="1800" kern="0" dirty="0" smtClean="0"/>
              <a:t>VOR</a:t>
            </a:r>
          </a:p>
          <a:p>
            <a:endParaRPr lang="zh-HK" altLang="en-US" sz="1800" kern="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073597" y="4459897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59632" y="4787269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5114641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OrgBound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 bwMode="auto">
          <a:xfrm>
            <a:off x="35717" y="5442013"/>
            <a:ext cx="8775576" cy="148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HK" sz="1800" kern="0" dirty="0" smtClean="0"/>
              <a:t>Updated Algorithm (using </a:t>
            </a:r>
            <a:r>
              <a:rPr lang="en-US" altLang="zh-HK" sz="1800" b="1" kern="0" dirty="0">
                <a:solidFill>
                  <a:schemeClr val="tx2"/>
                </a:solidFill>
              </a:rPr>
              <a:t>our new bounds </a:t>
            </a:r>
            <a:r>
              <a:rPr lang="en-US" altLang="zh-HK" sz="1800" dirty="0" smtClean="0"/>
              <a:t>on </a:t>
            </a:r>
            <a:r>
              <a:rPr lang="en-US" altLang="zh-HK" sz="1800" b="1" dirty="0">
                <a:solidFill>
                  <a:schemeClr val="tx2"/>
                </a:solidFill>
              </a:rPr>
              <a:t>the </a:t>
            </a:r>
            <a:r>
              <a:rPr lang="en-US" altLang="zh-HK" sz="1800" b="1" dirty="0" smtClean="0">
                <a:solidFill>
                  <a:schemeClr val="tx2"/>
                </a:solidFill>
              </a:rPr>
              <a:t>simplified </a:t>
            </a:r>
            <a:r>
              <a:rPr lang="en-US" altLang="zh-HK" sz="1800" b="1" dirty="0">
                <a:solidFill>
                  <a:schemeClr val="tx2"/>
                </a:solidFill>
              </a:rPr>
              <a:t>graph </a:t>
            </a:r>
            <a:r>
              <a:rPr lang="en-US" altLang="zh-HK" sz="1800" b="1" dirty="0" smtClean="0">
                <a:solidFill>
                  <a:schemeClr val="tx2"/>
                </a:solidFill>
              </a:rPr>
              <a:t>G’</a:t>
            </a:r>
            <a:r>
              <a:rPr lang="en-US" altLang="zh-HK" sz="1800" kern="0" dirty="0" smtClean="0"/>
              <a:t>)</a:t>
            </a:r>
          </a:p>
          <a:p>
            <a:pPr lvl="1"/>
            <a:r>
              <a:rPr lang="en-US" altLang="zh-HK" sz="1800" kern="0" dirty="0" smtClean="0"/>
              <a:t>SF </a:t>
            </a:r>
          </a:p>
          <a:p>
            <a:pPr lvl="1"/>
            <a:r>
              <a:rPr lang="en-US" altLang="zh-HK" sz="1800" kern="0" dirty="0" smtClean="0"/>
              <a:t>MR3</a:t>
            </a:r>
          </a:p>
          <a:p>
            <a:pPr lvl="1"/>
            <a:r>
              <a:rPr lang="en-US" altLang="zh-HK" sz="1800" kern="0" dirty="0" smtClean="0"/>
              <a:t>VOR</a:t>
            </a:r>
          </a:p>
          <a:p>
            <a:endParaRPr lang="zh-HK" altLang="en-US" sz="1800" kern="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073818" y="5743567"/>
            <a:ext cx="166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59853" y="6070939"/>
            <a:ext cx="166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59853" y="6398311"/>
            <a:ext cx="166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Our</a:t>
            </a:r>
            <a:r>
              <a:rPr lang="en-US" dirty="0" err="1" smtClean="0"/>
              <a:t>Bound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G’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3376736"/>
            <a:ext cx="4715906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1: Contribution 1 (Lower Bound)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63888" y="4812202"/>
            <a:ext cx="5323830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2: Contribution 2 (Simplified Graph G’)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39796" y="5805264"/>
            <a:ext cx="5352684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3: Contribution 1 (Lower Bound)</a:t>
            </a:r>
            <a:br>
              <a:rPr lang="en-US" dirty="0" smtClean="0"/>
            </a:br>
            <a:r>
              <a:rPr lang="en-US" dirty="0" smtClean="0"/>
              <a:t>               and </a:t>
            </a:r>
            <a:r>
              <a:rPr lang="en-US" dirty="0"/>
              <a:t>Contribution 2 (Simplified Graph G</a:t>
            </a:r>
            <a:r>
              <a:rPr lang="en-US" dirty="0" smtClean="0"/>
              <a:t>’)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4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051D6D-1E2B-4007-B65C-59A83EFB7D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 smtClean="0"/>
          </a:p>
        </p:txBody>
      </p:sp>
      <p:grpSp>
        <p:nvGrpSpPr>
          <p:cNvPr id="8197" name="群組 105"/>
          <p:cNvGrpSpPr>
            <a:grpSpLocks/>
          </p:cNvGrpSpPr>
          <p:nvPr/>
        </p:nvGrpSpPr>
        <p:grpSpPr bwMode="auto">
          <a:xfrm>
            <a:off x="4932363" y="3856038"/>
            <a:ext cx="3095625" cy="1368425"/>
            <a:chOff x="4499992" y="3861048"/>
            <a:chExt cx="3096344" cy="1368152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4931892" y="3861048"/>
              <a:ext cx="287404" cy="36029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5219296" y="3861048"/>
              <a:ext cx="73042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4931892" y="4221338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5219296" y="3861048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5255818" y="3861048"/>
              <a:ext cx="252471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5508288" y="3861048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5255818" y="4324506"/>
              <a:ext cx="468421" cy="10316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5724238" y="4324506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6084685" y="4221338"/>
              <a:ext cx="358858" cy="3190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6443543" y="4221338"/>
              <a:ext cx="144496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V="1">
              <a:off x="6443543" y="3861048"/>
              <a:ext cx="144496" cy="36029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588039" y="3861048"/>
              <a:ext cx="215950" cy="5666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6588039" y="3861048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V="1">
              <a:off x="6803989" y="3861048"/>
              <a:ext cx="0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6803989" y="3861048"/>
              <a:ext cx="288992" cy="17935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V="1">
              <a:off x="6803989" y="4040399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7092981" y="4040399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6803989" y="4427672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6443543" y="4234036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H="1">
              <a:off x="6588039" y="4427672"/>
              <a:ext cx="215950" cy="36981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V="1">
              <a:off x="6588039" y="4653052"/>
              <a:ext cx="792347" cy="1444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7380386" y="4653052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6588039" y="4797486"/>
              <a:ext cx="1008297" cy="2682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6084685" y="4540362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H="1">
              <a:off x="4715942" y="4221338"/>
              <a:ext cx="215950" cy="28728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V="1">
              <a:off x="4715942" y="4437195"/>
              <a:ext cx="576396" cy="714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4499992" y="4508619"/>
              <a:ext cx="215950" cy="55710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4715942" y="4508619"/>
              <a:ext cx="792346" cy="55710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4499992" y="5065720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5292338" y="4437195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5508288" y="4540362"/>
              <a:ext cx="576397" cy="5253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5508288" y="4787963"/>
              <a:ext cx="1116272" cy="2777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5508288" y="5065720"/>
              <a:ext cx="1116272" cy="1634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V="1">
              <a:off x="6605506" y="5065720"/>
              <a:ext cx="990830" cy="1634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6588039" y="4787963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" name="直線接點 5"/>
          <p:cNvCxnSpPr/>
          <p:nvPr/>
        </p:nvCxnSpPr>
        <p:spPr>
          <a:xfrm flipV="1">
            <a:off x="5940425" y="4319588"/>
            <a:ext cx="215900" cy="741362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410" y="2732815"/>
            <a:ext cx="4040481" cy="2779439"/>
          </a:xfrm>
        </p:spPr>
      </p:pic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kumimoji="0" lang="en-US" altLang="zh-TW" sz="1400" smtClean="0"/>
          </a:p>
        </p:txBody>
      </p:sp>
      <p:sp>
        <p:nvSpPr>
          <p:cNvPr id="5" name="TextBox 4"/>
          <p:cNvSpPr txBox="1"/>
          <p:nvPr/>
        </p:nvSpPr>
        <p:spPr>
          <a:xfrm>
            <a:off x="220116" y="1878646"/>
            <a:ext cx="4715906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1: Contribution 1 (Lower Bound)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2815"/>
            <a:ext cx="4365066" cy="282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17" y="2506108"/>
            <a:ext cx="4426544" cy="3022730"/>
          </a:xfrm>
        </p:spPr>
      </p:pic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kumimoji="0" lang="en-US" altLang="zh-TW" sz="1400" smtClean="0"/>
          </a:p>
        </p:txBody>
      </p:sp>
      <p:sp>
        <p:nvSpPr>
          <p:cNvPr id="5" name="TextBox 4"/>
          <p:cNvSpPr txBox="1"/>
          <p:nvPr/>
        </p:nvSpPr>
        <p:spPr>
          <a:xfrm>
            <a:off x="323528" y="1906588"/>
            <a:ext cx="5323830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2: Contribution 2 (Simplified Graph G’)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06108"/>
            <a:ext cx="4487218" cy="302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4. Empirical Studies</a:t>
            </a:r>
            <a:endParaRPr lang="zh-HK" altLang="en-US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35546-82B2-4B2B-A134-C268DEBFC206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kumimoji="0" lang="en-US" altLang="zh-TW" sz="140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867076"/>
            <a:ext cx="4294647" cy="2794172"/>
          </a:xfrm>
        </p:spPr>
      </p:pic>
      <p:sp>
        <p:nvSpPr>
          <p:cNvPr id="8" name="TextBox 7"/>
          <p:cNvSpPr txBox="1"/>
          <p:nvPr/>
        </p:nvSpPr>
        <p:spPr>
          <a:xfrm>
            <a:off x="179512" y="1659598"/>
            <a:ext cx="5352684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Experiment 3: Contribution 1 (Lower Bound)</a:t>
            </a:r>
            <a:br>
              <a:rPr lang="en-US" dirty="0" smtClean="0"/>
            </a:br>
            <a:r>
              <a:rPr lang="en-US" dirty="0" smtClean="0"/>
              <a:t>               and </a:t>
            </a:r>
            <a:r>
              <a:rPr lang="en-US" dirty="0"/>
              <a:t>Contribution 2 (Simplified Graph G</a:t>
            </a:r>
            <a:r>
              <a:rPr lang="en-US" dirty="0" smtClean="0"/>
              <a:t>’)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together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826145"/>
            <a:ext cx="3949613" cy="270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1. Introduction</a:t>
            </a:r>
            <a:endParaRPr lang="zh-HK" altLang="en-US" dirty="0" smtClean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7A04ED-4A15-4229-A0D2-7B21412F9C72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kumimoji="0" lang="en-US" altLang="zh-TW" sz="1400" smtClean="0"/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3942556" y="6243638"/>
            <a:ext cx="1104900" cy="3698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Terrain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36912"/>
            <a:ext cx="5087142" cy="360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83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Defense Industry</a:t>
            </a:r>
          </a:p>
          <a:p>
            <a:pPr lvl="2"/>
            <a:r>
              <a:rPr lang="en-US" dirty="0" smtClean="0"/>
              <a:t>Simulate battlefield landscapes to allow tactical path planning</a:t>
            </a:r>
          </a:p>
          <a:p>
            <a:pPr lvl="1"/>
            <a:r>
              <a:rPr lang="en-US" dirty="0" smtClean="0"/>
              <a:t>Robot Path Planning</a:t>
            </a:r>
          </a:p>
          <a:p>
            <a:pPr lvl="2"/>
            <a:r>
              <a:rPr lang="en-US" dirty="0" smtClean="0"/>
              <a:t>Unmanned vehicles on terrains</a:t>
            </a:r>
          </a:p>
          <a:p>
            <a:pPr lvl="1"/>
            <a:r>
              <a:rPr lang="en-US" dirty="0" err="1" smtClean="0"/>
              <a:t>Georealistic</a:t>
            </a:r>
            <a:r>
              <a:rPr lang="en-US" dirty="0" smtClean="0"/>
              <a:t> Computer Games</a:t>
            </a:r>
          </a:p>
          <a:p>
            <a:pPr lvl="1"/>
            <a:r>
              <a:rPr lang="en-US" dirty="0" smtClean="0"/>
              <a:t>Evacuations in a natural disaster (like earthquake and fires)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C08BC-1B91-43D3-AE10-B22A22B18557}" type="slidenum">
              <a:rPr lang="zh-TW" altLang="en-US" smtClean="0"/>
              <a:pPr>
                <a:defRPr/>
              </a:pPr>
              <a:t>44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17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dirty="0" smtClean="0"/>
              <a:t>Existing spatial queries on terrains relies on computing efficient lower/upper bounds of the shortest distance for pruning. </a:t>
            </a:r>
          </a:p>
          <a:p>
            <a:r>
              <a:rPr lang="en-US" altLang="zh-HK" dirty="0" smtClean="0"/>
              <a:t>This paper improves the quality of the lower bound for more effective pruning</a:t>
            </a:r>
          </a:p>
          <a:p>
            <a:r>
              <a:rPr lang="en-US" altLang="zh-HK" dirty="0" smtClean="0"/>
              <a:t>This paper </a:t>
            </a:r>
            <a:r>
              <a:rPr lang="en-US" altLang="zh-HK" smtClean="0"/>
              <a:t>also speeds </a:t>
            </a:r>
            <a:r>
              <a:rPr lang="en-US" altLang="zh-HK" dirty="0" smtClean="0"/>
              <a:t>up the computation of lower/upper bounds for efficient computation.</a:t>
            </a:r>
          </a:p>
          <a:p>
            <a:endParaRPr lang="en-US" altLang="zh-HK" dirty="0" smtClean="0"/>
          </a:p>
          <a:p>
            <a:endParaRPr lang="zh-HK" altLang="en-US" dirty="0" smtClean="0"/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051D6D-1E2B-4007-B65C-59A83EFB7D5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kumimoji="0"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5139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F43FD5-4B10-4153-8356-A5DBDD8448E9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 smtClean="0"/>
          </a:p>
        </p:txBody>
      </p:sp>
      <p:grpSp>
        <p:nvGrpSpPr>
          <p:cNvPr id="7" name="群組 6"/>
          <p:cNvGrpSpPr>
            <a:grpSpLocks/>
          </p:cNvGrpSpPr>
          <p:nvPr/>
        </p:nvGrpSpPr>
        <p:grpSpPr bwMode="auto">
          <a:xfrm>
            <a:off x="1214438" y="3267075"/>
            <a:ext cx="287337" cy="496888"/>
            <a:chOff x="1214783" y="3266639"/>
            <a:chExt cx="287258" cy="497848"/>
          </a:xfrm>
        </p:grpSpPr>
        <p:sp>
          <p:nvSpPr>
            <p:cNvPr id="5" name="橢圓 4"/>
            <p:cNvSpPr/>
            <p:nvPr/>
          </p:nvSpPr>
          <p:spPr>
            <a:xfrm>
              <a:off x="1332226" y="3619745"/>
              <a:ext cx="142836" cy="144742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  <p:sp>
          <p:nvSpPr>
            <p:cNvPr id="9274" name="文字方塊 5"/>
            <p:cNvSpPr txBox="1">
              <a:spLocks noChangeArrowheads="1"/>
            </p:cNvSpPr>
            <p:nvPr/>
          </p:nvSpPr>
          <p:spPr bwMode="auto">
            <a:xfrm>
              <a:off x="1214783" y="3266639"/>
              <a:ext cx="2872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s</a:t>
              </a:r>
              <a:endParaRPr lang="zh-HK" altLang="en-US" sz="1800"/>
            </a:p>
          </p:txBody>
        </p:sp>
      </p:grpSp>
      <p:grpSp>
        <p:nvGrpSpPr>
          <p:cNvPr id="8" name="群組 7"/>
          <p:cNvGrpSpPr>
            <a:grpSpLocks/>
          </p:cNvGrpSpPr>
          <p:nvPr/>
        </p:nvGrpSpPr>
        <p:grpSpPr bwMode="auto">
          <a:xfrm>
            <a:off x="2862263" y="3241675"/>
            <a:ext cx="261937" cy="512763"/>
            <a:chOff x="2861914" y="3241501"/>
            <a:chExt cx="261610" cy="513348"/>
          </a:xfrm>
        </p:grpSpPr>
        <p:sp>
          <p:nvSpPr>
            <p:cNvPr id="9271" name="文字方塊 44"/>
            <p:cNvSpPr txBox="1">
              <a:spLocks noChangeArrowheads="1"/>
            </p:cNvSpPr>
            <p:nvPr/>
          </p:nvSpPr>
          <p:spPr bwMode="auto">
            <a:xfrm>
              <a:off x="2861914" y="3241501"/>
              <a:ext cx="2616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t</a:t>
              </a:r>
              <a:endParaRPr lang="zh-HK" altLang="en-US" sz="180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915822" y="3610221"/>
              <a:ext cx="144282" cy="14462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</p:grp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5219700" y="2700338"/>
            <a:ext cx="3533775" cy="6461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the shortest surface path from s to t</a:t>
            </a: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5224463" y="3594100"/>
            <a:ext cx="3533775" cy="2032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There is a state-of-the-art algorithm called the Chen-and-Han algorithm [SCG90].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 time complexity is O(N</a:t>
            </a:r>
            <a:r>
              <a:rPr lang="en-US" altLang="zh-TW" sz="1800" baseline="30000"/>
              <a:t>2</a:t>
            </a:r>
            <a:r>
              <a:rPr lang="en-US" altLang="zh-TW" sz="1800"/>
              <a:t>) where N is the total number of vertices in the model.</a:t>
            </a:r>
          </a:p>
        </p:txBody>
      </p:sp>
      <p:grpSp>
        <p:nvGrpSpPr>
          <p:cNvPr id="9225" name="群組 38"/>
          <p:cNvGrpSpPr>
            <a:grpSpLocks/>
          </p:cNvGrpSpPr>
          <p:nvPr/>
        </p:nvGrpSpPr>
        <p:grpSpPr bwMode="auto">
          <a:xfrm>
            <a:off x="684213" y="3692525"/>
            <a:ext cx="3095625" cy="1368425"/>
            <a:chOff x="683568" y="3692479"/>
            <a:chExt cx="3096344" cy="1368152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1115468" y="3692479"/>
              <a:ext cx="287404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1402872" y="3692479"/>
              <a:ext cx="73042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1115468" y="4052770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1402872" y="3692479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1439394" y="3692479"/>
              <a:ext cx="252471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1691864" y="3692479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1439394" y="4155937"/>
              <a:ext cx="468421" cy="1031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1907814" y="4155937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 flipV="1">
              <a:off x="2268261" y="4052770"/>
              <a:ext cx="358858" cy="3190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>
              <a:off x="2627119" y="4052770"/>
              <a:ext cx="144496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V="1">
              <a:off x="2627119" y="3692479"/>
              <a:ext cx="144496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2771615" y="3692479"/>
              <a:ext cx="215950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2771615" y="3692479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V="1">
              <a:off x="2987565" y="3692479"/>
              <a:ext cx="0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2987565" y="3692479"/>
              <a:ext cx="288992" cy="1793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V="1">
              <a:off x="2987565" y="3871831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3276557" y="3871831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2987565" y="4259104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2627119" y="4065468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flipH="1">
              <a:off x="2771615" y="4259104"/>
              <a:ext cx="215950" cy="3698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V="1">
              <a:off x="2771615" y="4484484"/>
              <a:ext cx="792347" cy="144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3563962" y="4484484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2771615" y="4628917"/>
              <a:ext cx="1008297" cy="2682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2268261" y="4371793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H="1">
              <a:off x="899518" y="4052770"/>
              <a:ext cx="215950" cy="2872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V="1">
              <a:off x="899518" y="4268627"/>
              <a:ext cx="576396" cy="714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683568" y="4340050"/>
              <a:ext cx="215950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899518" y="4340050"/>
              <a:ext cx="792346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683568" y="4897152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1475914" y="4268627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691864" y="4371793"/>
              <a:ext cx="576397" cy="5253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1691864" y="4619394"/>
              <a:ext cx="1116272" cy="2777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1691864" y="4897152"/>
              <a:ext cx="1116272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V="1">
              <a:off x="2789082" y="4897152"/>
              <a:ext cx="990830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2771615" y="4619394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1691864" y="4155937"/>
              <a:ext cx="215950" cy="741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群組 36"/>
          <p:cNvGrpSpPr>
            <a:grpSpLocks/>
          </p:cNvGrpSpPr>
          <p:nvPr/>
        </p:nvGrpSpPr>
        <p:grpSpPr bwMode="auto">
          <a:xfrm>
            <a:off x="1454150" y="3733800"/>
            <a:ext cx="1482725" cy="712788"/>
            <a:chOff x="1454565" y="3733758"/>
            <a:chExt cx="1482342" cy="713496"/>
          </a:xfrm>
        </p:grpSpPr>
        <p:cxnSp>
          <p:nvCxnSpPr>
            <p:cNvPr id="10" name="直線接點 9"/>
            <p:cNvCxnSpPr>
              <a:stCxn id="5" idx="5"/>
            </p:cNvCxnSpPr>
            <p:nvPr/>
          </p:nvCxnSpPr>
          <p:spPr>
            <a:xfrm>
              <a:off x="1454565" y="3743292"/>
              <a:ext cx="128555" cy="18433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1595817" y="3938749"/>
              <a:ext cx="190451" cy="23518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1786267" y="4181878"/>
              <a:ext cx="404707" cy="2621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V="1">
              <a:off x="2190975" y="4437720"/>
              <a:ext cx="220606" cy="953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2411581" y="4181878"/>
              <a:ext cx="234889" cy="25584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V="1">
              <a:off x="2646470" y="4076999"/>
              <a:ext cx="53961" cy="10329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2689321" y="3872008"/>
              <a:ext cx="153948" cy="2320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>
              <a:endCxn id="47" idx="3"/>
            </p:cNvCxnSpPr>
            <p:nvPr/>
          </p:nvCxnSpPr>
          <p:spPr>
            <a:xfrm flipV="1">
              <a:off x="2844856" y="3733758"/>
              <a:ext cx="92051" cy="1461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r>
              <a:rPr lang="en-US" altLang="zh-HK" dirty="0" smtClean="0"/>
              <a:t>Finding Shortest Paths on Terrains</a:t>
            </a:r>
          </a:p>
          <a:p>
            <a:pPr lvl="1"/>
            <a:r>
              <a:rPr lang="en-US" altLang="zh-HK" dirty="0" smtClean="0"/>
              <a:t>Surface k-Nearest Neighbor Queries</a:t>
            </a:r>
          </a:p>
          <a:p>
            <a:pPr lvl="2"/>
            <a:r>
              <a:rPr lang="en-US" altLang="zh-HK" dirty="0" smtClean="0"/>
              <a:t>VLDBJ08, VLDB08, VLDB09</a:t>
            </a:r>
          </a:p>
          <a:p>
            <a:pPr lvl="1"/>
            <a:r>
              <a:rPr lang="en-US" altLang="zh-HK" dirty="0" smtClean="0"/>
              <a:t>Surface Range Queries</a:t>
            </a:r>
          </a:p>
          <a:p>
            <a:pPr lvl="1"/>
            <a:r>
              <a:rPr lang="en-US" altLang="zh-HK" dirty="0" smtClean="0"/>
              <a:t>Surface Reverse Nearest Neighbor Queries</a:t>
            </a:r>
          </a:p>
          <a:p>
            <a:pPr lvl="2"/>
            <a:r>
              <a:rPr lang="en-US" altLang="zh-HK" dirty="0" smtClean="0"/>
              <a:t>CIKM12</a:t>
            </a:r>
          </a:p>
          <a:p>
            <a:pPr lvl="1"/>
            <a:r>
              <a:rPr lang="en-US" altLang="zh-HK" dirty="0" smtClean="0"/>
              <a:t>Finding Shortest Path </a:t>
            </a:r>
          </a:p>
          <a:p>
            <a:pPr lvl="2"/>
            <a:r>
              <a:rPr lang="en-US" altLang="zh-HK" dirty="0" smtClean="0"/>
              <a:t>SIGMOD11</a:t>
            </a:r>
          </a:p>
          <a:p>
            <a:endParaRPr lang="zh-HK" altLang="en-US" dirty="0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E8C404-EC3C-4856-A5DA-D8DCE41DFDF4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 smtClean="0"/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5003800" y="4602163"/>
            <a:ext cx="4032250" cy="6461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These algorithms have a component of finding shortest paths.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5003800" y="5248275"/>
            <a:ext cx="4014788" cy="1477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Since computing shortest paths is costly, most of these algorithms find a “lower bound” and an “upper bound” of the shortest distance/path, whose computation cost is cheaper.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群組 84"/>
          <p:cNvGrpSpPr>
            <a:grpSpLocks/>
          </p:cNvGrpSpPr>
          <p:nvPr/>
        </p:nvGrpSpPr>
        <p:grpSpPr bwMode="auto">
          <a:xfrm>
            <a:off x="684213" y="3692525"/>
            <a:ext cx="3095625" cy="1368425"/>
            <a:chOff x="683568" y="3692479"/>
            <a:chExt cx="3096344" cy="1368152"/>
          </a:xfrm>
        </p:grpSpPr>
        <p:cxnSp>
          <p:nvCxnSpPr>
            <p:cNvPr id="86" name="直線接點 85"/>
            <p:cNvCxnSpPr/>
            <p:nvPr/>
          </p:nvCxnSpPr>
          <p:spPr>
            <a:xfrm flipH="1">
              <a:off x="1115468" y="3692479"/>
              <a:ext cx="287404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1402872" y="3692479"/>
              <a:ext cx="73042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115468" y="4052770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02872" y="3692479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439394" y="3692479"/>
              <a:ext cx="252471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691864" y="3692479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439394" y="4155937"/>
              <a:ext cx="468421" cy="1031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907814" y="4155937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V="1">
              <a:off x="2268261" y="4052770"/>
              <a:ext cx="358858" cy="3190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2627119" y="4052770"/>
              <a:ext cx="144496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V="1">
              <a:off x="2627119" y="3692479"/>
              <a:ext cx="144496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2771615" y="3692479"/>
              <a:ext cx="215950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2771615" y="3692479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V="1">
              <a:off x="2987565" y="3692479"/>
              <a:ext cx="0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2987565" y="3692479"/>
              <a:ext cx="288992" cy="1793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V="1">
              <a:off x="2987565" y="3871831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3276557" y="3871831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2987565" y="4259104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627119" y="4065468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H="1">
              <a:off x="2771615" y="4259104"/>
              <a:ext cx="215950" cy="3698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V="1">
              <a:off x="2771615" y="4484484"/>
              <a:ext cx="792347" cy="144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563962" y="4484484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2771615" y="4628917"/>
              <a:ext cx="1008297" cy="2682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2268261" y="4371793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 flipH="1">
              <a:off x="899518" y="4052770"/>
              <a:ext cx="215950" cy="2872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899518" y="4268627"/>
              <a:ext cx="576396" cy="714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H="1">
              <a:off x="683568" y="4340050"/>
              <a:ext cx="215950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899518" y="4340050"/>
              <a:ext cx="792346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683568" y="4897152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1475914" y="4268627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1691864" y="4371793"/>
              <a:ext cx="576397" cy="5253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1691864" y="4619394"/>
              <a:ext cx="1116272" cy="2777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1691864" y="4897152"/>
              <a:ext cx="1116272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2789082" y="4897152"/>
              <a:ext cx="990830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2771615" y="4619394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1691864" y="4155937"/>
              <a:ext cx="215950" cy="741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12292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1229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197018-A1C9-4765-BEA0-B7F9C4A3E0FB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 smtClean="0"/>
          </a:p>
        </p:txBody>
      </p:sp>
      <p:grpSp>
        <p:nvGrpSpPr>
          <p:cNvPr id="12294" name="群組 6"/>
          <p:cNvGrpSpPr>
            <a:grpSpLocks/>
          </p:cNvGrpSpPr>
          <p:nvPr/>
        </p:nvGrpSpPr>
        <p:grpSpPr bwMode="auto">
          <a:xfrm>
            <a:off x="1214438" y="3267075"/>
            <a:ext cx="287337" cy="496888"/>
            <a:chOff x="1214783" y="3266639"/>
            <a:chExt cx="287258" cy="497848"/>
          </a:xfrm>
        </p:grpSpPr>
        <p:sp>
          <p:nvSpPr>
            <p:cNvPr id="5" name="橢圓 4"/>
            <p:cNvSpPr/>
            <p:nvPr/>
          </p:nvSpPr>
          <p:spPr>
            <a:xfrm>
              <a:off x="1332226" y="3619745"/>
              <a:ext cx="142836" cy="144742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  <p:sp>
          <p:nvSpPr>
            <p:cNvPr id="12331" name="文字方塊 5"/>
            <p:cNvSpPr txBox="1">
              <a:spLocks noChangeArrowheads="1"/>
            </p:cNvSpPr>
            <p:nvPr/>
          </p:nvSpPr>
          <p:spPr bwMode="auto">
            <a:xfrm>
              <a:off x="1214783" y="3266639"/>
              <a:ext cx="2872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s</a:t>
              </a:r>
              <a:endParaRPr lang="zh-HK" altLang="en-US" sz="1800"/>
            </a:p>
          </p:txBody>
        </p:sp>
      </p:grpSp>
      <p:grpSp>
        <p:nvGrpSpPr>
          <p:cNvPr id="12295" name="群組 7"/>
          <p:cNvGrpSpPr>
            <a:grpSpLocks/>
          </p:cNvGrpSpPr>
          <p:nvPr/>
        </p:nvGrpSpPr>
        <p:grpSpPr bwMode="auto">
          <a:xfrm>
            <a:off x="2862263" y="3241675"/>
            <a:ext cx="261937" cy="512763"/>
            <a:chOff x="2861914" y="3241501"/>
            <a:chExt cx="261610" cy="513348"/>
          </a:xfrm>
        </p:grpSpPr>
        <p:sp>
          <p:nvSpPr>
            <p:cNvPr id="12328" name="文字方塊 44"/>
            <p:cNvSpPr txBox="1">
              <a:spLocks noChangeArrowheads="1"/>
            </p:cNvSpPr>
            <p:nvPr/>
          </p:nvSpPr>
          <p:spPr bwMode="auto">
            <a:xfrm>
              <a:off x="2861914" y="3241501"/>
              <a:ext cx="2616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HK" sz="1800"/>
                <a:t>t</a:t>
              </a:r>
              <a:endParaRPr lang="zh-HK" altLang="en-US" sz="180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915822" y="3610221"/>
              <a:ext cx="144282" cy="14462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HK" altLang="en-US"/>
            </a:p>
          </p:txBody>
        </p:sp>
      </p:grpSp>
      <p:sp>
        <p:nvSpPr>
          <p:cNvPr id="12296" name="Text Box 27"/>
          <p:cNvSpPr txBox="1">
            <a:spLocks noChangeArrowheads="1"/>
          </p:cNvSpPr>
          <p:nvPr/>
        </p:nvSpPr>
        <p:spPr bwMode="auto">
          <a:xfrm>
            <a:off x="5219700" y="2700338"/>
            <a:ext cx="3533775" cy="6461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the shortest surface path from s to t</a:t>
            </a:r>
          </a:p>
        </p:txBody>
      </p:sp>
      <p:grpSp>
        <p:nvGrpSpPr>
          <p:cNvPr id="12297" name="群組 36"/>
          <p:cNvGrpSpPr>
            <a:grpSpLocks/>
          </p:cNvGrpSpPr>
          <p:nvPr/>
        </p:nvGrpSpPr>
        <p:grpSpPr bwMode="auto">
          <a:xfrm>
            <a:off x="1454150" y="3733800"/>
            <a:ext cx="1482725" cy="712788"/>
            <a:chOff x="1454565" y="3733758"/>
            <a:chExt cx="1482342" cy="713496"/>
          </a:xfrm>
        </p:grpSpPr>
        <p:cxnSp>
          <p:nvCxnSpPr>
            <p:cNvPr id="10" name="直線接點 9"/>
            <p:cNvCxnSpPr>
              <a:stCxn id="5" idx="5"/>
            </p:cNvCxnSpPr>
            <p:nvPr/>
          </p:nvCxnSpPr>
          <p:spPr>
            <a:xfrm>
              <a:off x="1454565" y="3743292"/>
              <a:ext cx="128555" cy="18433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1595817" y="3938749"/>
              <a:ext cx="190451" cy="23518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1786267" y="4181878"/>
              <a:ext cx="404707" cy="2621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V="1">
              <a:off x="2190975" y="4437720"/>
              <a:ext cx="220606" cy="953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flipV="1">
              <a:off x="2411581" y="4181878"/>
              <a:ext cx="234889" cy="25584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V="1">
              <a:off x="2646470" y="4076999"/>
              <a:ext cx="53961" cy="10329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V="1">
              <a:off x="2689321" y="3872008"/>
              <a:ext cx="153948" cy="2320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>
              <a:endCxn id="47" idx="3"/>
            </p:cNvCxnSpPr>
            <p:nvPr/>
          </p:nvCxnSpPr>
          <p:spPr>
            <a:xfrm flipV="1">
              <a:off x="2844856" y="3733758"/>
              <a:ext cx="92051" cy="1461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4067175" y="3608388"/>
            <a:ext cx="1576388" cy="3698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Lower bound</a:t>
            </a:r>
          </a:p>
        </p:txBody>
      </p:sp>
      <p:cxnSp>
        <p:nvCxnSpPr>
          <p:cNvPr id="12" name="直線接點 11"/>
          <p:cNvCxnSpPr/>
          <p:nvPr/>
        </p:nvCxnSpPr>
        <p:spPr>
          <a:xfrm flipV="1">
            <a:off x="1476375" y="3663950"/>
            <a:ext cx="1439863" cy="9525"/>
          </a:xfrm>
          <a:prstGeom prst="line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5434013" y="4157663"/>
            <a:ext cx="3319462" cy="455612"/>
          </a:xfrm>
          <a:prstGeom prst="wedgeRoundRectCallout">
            <a:avLst>
              <a:gd name="adj1" fmla="val -67426"/>
              <a:gd name="adj2" fmla="val -9806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 direct Euclidean distance</a:t>
            </a:r>
            <a:endParaRPr lang="en-US" altLang="zh-TW" sz="1800" baseline="-25000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4140200" y="4794250"/>
            <a:ext cx="1576388" cy="369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Upper bound</a:t>
            </a:r>
          </a:p>
        </p:txBody>
      </p:sp>
      <p:sp>
        <p:nvSpPr>
          <p:cNvPr id="69" name="AutoShape 31"/>
          <p:cNvSpPr>
            <a:spLocks noChangeArrowheads="1"/>
          </p:cNvSpPr>
          <p:nvPr/>
        </p:nvSpPr>
        <p:spPr bwMode="auto">
          <a:xfrm>
            <a:off x="5643563" y="5343525"/>
            <a:ext cx="2968625" cy="965200"/>
          </a:xfrm>
          <a:prstGeom prst="wedgeRoundRectCallout">
            <a:avLst>
              <a:gd name="adj1" fmla="val -67426"/>
              <a:gd name="adj2" fmla="val -690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 shortest network distance (i.e., the shortest distance on the graph)</a:t>
            </a:r>
            <a:endParaRPr lang="en-US" altLang="zh-TW" sz="1800" baseline="-25000"/>
          </a:p>
        </p:txBody>
      </p:sp>
      <p:grpSp>
        <p:nvGrpSpPr>
          <p:cNvPr id="33" name="群組 32"/>
          <p:cNvGrpSpPr>
            <a:grpSpLocks/>
          </p:cNvGrpSpPr>
          <p:nvPr/>
        </p:nvGrpSpPr>
        <p:grpSpPr bwMode="auto">
          <a:xfrm>
            <a:off x="1403350" y="3692525"/>
            <a:ext cx="1525588" cy="692150"/>
            <a:chOff x="1403648" y="3692479"/>
            <a:chExt cx="1525639" cy="692720"/>
          </a:xfrm>
        </p:grpSpPr>
        <p:cxnSp>
          <p:nvCxnSpPr>
            <p:cNvPr id="71" name="直線接點 70"/>
            <p:cNvCxnSpPr>
              <a:stCxn id="5" idx="4"/>
            </p:cNvCxnSpPr>
            <p:nvPr/>
          </p:nvCxnSpPr>
          <p:spPr>
            <a:xfrm>
              <a:off x="1403648" y="3763976"/>
              <a:ext cx="71440" cy="505241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V="1">
              <a:off x="1475088" y="4156411"/>
              <a:ext cx="433401" cy="101684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1894202" y="4150056"/>
              <a:ext cx="373074" cy="235143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V="1">
              <a:off x="2627652" y="3692479"/>
              <a:ext cx="139705" cy="379725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H="1">
              <a:off x="2267277" y="4065849"/>
              <a:ext cx="360375" cy="319350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2781644" y="3711545"/>
              <a:ext cx="147643" cy="0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0" name="Text Box 27"/>
          <p:cNvSpPr txBox="1">
            <a:spLocks noChangeArrowheads="1"/>
          </p:cNvSpPr>
          <p:nvPr/>
        </p:nvSpPr>
        <p:spPr bwMode="auto">
          <a:xfrm>
            <a:off x="5795963" y="4554538"/>
            <a:ext cx="3097212" cy="3683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Very Low Computation Cost</a:t>
            </a:r>
          </a:p>
        </p:txBody>
      </p:sp>
      <p:sp>
        <p:nvSpPr>
          <p:cNvPr id="131" name="Text Box 27"/>
          <p:cNvSpPr txBox="1">
            <a:spLocks noChangeArrowheads="1"/>
          </p:cNvSpPr>
          <p:nvPr/>
        </p:nvSpPr>
        <p:spPr bwMode="auto">
          <a:xfrm>
            <a:off x="6084888" y="6303963"/>
            <a:ext cx="2619375" cy="3683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Low Computation Cost</a:t>
            </a:r>
          </a:p>
        </p:txBody>
      </p:sp>
      <p:sp>
        <p:nvSpPr>
          <p:cNvPr id="132" name="AutoShape 31"/>
          <p:cNvSpPr>
            <a:spLocks noChangeArrowheads="1"/>
          </p:cNvSpPr>
          <p:nvPr/>
        </p:nvSpPr>
        <p:spPr bwMode="auto">
          <a:xfrm>
            <a:off x="2767013" y="6061075"/>
            <a:ext cx="2251075" cy="484188"/>
          </a:xfrm>
          <a:prstGeom prst="wedgeRoundRectCallout">
            <a:avLst>
              <a:gd name="adj1" fmla="val 98847"/>
              <a:gd name="adj2" fmla="val 334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Dijkstra’s algorithm</a:t>
            </a:r>
            <a:endParaRPr lang="en-US" altLang="zh-TW" sz="1800" baseline="-25000"/>
          </a:p>
        </p:txBody>
      </p:sp>
      <p:sp>
        <p:nvSpPr>
          <p:cNvPr id="133" name="Text Box 27"/>
          <p:cNvSpPr txBox="1">
            <a:spLocks noChangeArrowheads="1"/>
          </p:cNvSpPr>
          <p:nvPr/>
        </p:nvSpPr>
        <p:spPr bwMode="auto">
          <a:xfrm>
            <a:off x="317500" y="5084763"/>
            <a:ext cx="3533775" cy="9239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These lower and upper bounds are commonly adopted in the literature for pruning.</a:t>
            </a:r>
          </a:p>
        </p:txBody>
      </p:sp>
      <p:sp>
        <p:nvSpPr>
          <p:cNvPr id="76" name="AutoShape 31"/>
          <p:cNvSpPr>
            <a:spLocks noChangeArrowheads="1"/>
          </p:cNvSpPr>
          <p:nvPr/>
        </p:nvSpPr>
        <p:spPr bwMode="auto">
          <a:xfrm>
            <a:off x="863600" y="2097088"/>
            <a:ext cx="5580063" cy="749300"/>
          </a:xfrm>
          <a:prstGeom prst="wedgeRoundRectCallout">
            <a:avLst>
              <a:gd name="adj1" fmla="val -31213"/>
              <a:gd name="adj2" fmla="val 1460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Weakness: </a:t>
            </a:r>
            <a:r>
              <a:rPr lang="en-US" altLang="zh-TW" sz="1800"/>
              <a:t>The existing lower bound is too loose. It does not use any information about the terrain.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aseline="-25000"/>
          </a:p>
        </p:txBody>
      </p:sp>
      <p:sp>
        <p:nvSpPr>
          <p:cNvPr id="78" name="Text Box 27"/>
          <p:cNvSpPr txBox="1">
            <a:spLocks noChangeArrowheads="1"/>
          </p:cNvSpPr>
          <p:nvPr/>
        </p:nvSpPr>
        <p:spPr bwMode="auto">
          <a:xfrm>
            <a:off x="88900" y="117475"/>
            <a:ext cx="6859588" cy="17541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Contribution 1</a:t>
            </a:r>
            <a:r>
              <a:rPr lang="en-US" altLang="zh-TW" sz="1800"/>
              <a:t>: “Killing Two Birds with One Stone”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2238" y="382588"/>
            <a:ext cx="6835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We know that we have to compute the shortest network distance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the upper bound. 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142875" y="908050"/>
            <a:ext cx="6756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Our new lower bound is just equal to this distance multiplied by </a:t>
            </a:r>
            <a:br>
              <a:rPr lang="en-US" sz="1800"/>
            </a:br>
            <a:r>
              <a:rPr lang="en-US" sz="1800"/>
              <a:t>a constant derived from the terrain.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4463" y="1484313"/>
            <a:ext cx="4791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No additional computation cost is introduced.</a:t>
            </a:r>
          </a:p>
        </p:txBody>
      </p:sp>
      <p:sp>
        <p:nvSpPr>
          <p:cNvPr id="82" name="Text Box 27"/>
          <p:cNvSpPr txBox="1">
            <a:spLocks noChangeArrowheads="1"/>
          </p:cNvSpPr>
          <p:nvPr/>
        </p:nvSpPr>
        <p:spPr bwMode="auto">
          <a:xfrm>
            <a:off x="85725" y="450850"/>
            <a:ext cx="5138738" cy="1477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Problem 1</a:t>
            </a:r>
            <a:r>
              <a:rPr lang="en-US" altLang="zh-TW" sz="1800"/>
              <a:t>: “Finding Lower Bound”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a lower bound of the shortest surface distance which is equal to </a:t>
            </a:r>
            <a:r>
              <a:rPr lang="en-US" sz="1800"/>
              <a:t>the shortest network distance multiplied by a constant derived from the terrain.</a:t>
            </a:r>
            <a:endParaRPr lang="en-US" altLang="zh-TW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  <p:bldP spid="69" grpId="0" animBg="1"/>
      <p:bldP spid="130" grpId="0" animBg="1"/>
      <p:bldP spid="131" grpId="0" animBg="1"/>
      <p:bldP spid="132" grpId="0" animBg="1"/>
      <p:bldP spid="133" grpId="0" animBg="1"/>
      <p:bldP spid="76" grpId="0" animBg="1"/>
      <p:bldP spid="78" grpId="0" animBg="1"/>
      <p:bldP spid="2" grpId="0"/>
      <p:bldP spid="79" grpId="0"/>
      <p:bldP spid="80" grpId="0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群組 84"/>
          <p:cNvGrpSpPr>
            <a:grpSpLocks/>
          </p:cNvGrpSpPr>
          <p:nvPr/>
        </p:nvGrpSpPr>
        <p:grpSpPr bwMode="auto">
          <a:xfrm>
            <a:off x="684213" y="3692525"/>
            <a:ext cx="3095625" cy="1368425"/>
            <a:chOff x="683568" y="3692479"/>
            <a:chExt cx="3096344" cy="1368152"/>
          </a:xfrm>
        </p:grpSpPr>
        <p:cxnSp>
          <p:nvCxnSpPr>
            <p:cNvPr id="86" name="直線接點 85"/>
            <p:cNvCxnSpPr/>
            <p:nvPr/>
          </p:nvCxnSpPr>
          <p:spPr>
            <a:xfrm flipH="1">
              <a:off x="1115468" y="3692479"/>
              <a:ext cx="287404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1402872" y="3692479"/>
              <a:ext cx="73042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1115468" y="4052770"/>
              <a:ext cx="360446" cy="2063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1402872" y="3692479"/>
              <a:ext cx="28899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1439394" y="3692479"/>
              <a:ext cx="252471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1691864" y="3692479"/>
              <a:ext cx="215950" cy="46980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439394" y="4155937"/>
              <a:ext cx="468421" cy="1031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907814" y="4155937"/>
              <a:ext cx="360447" cy="2158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V="1">
              <a:off x="2268261" y="4052770"/>
              <a:ext cx="358858" cy="3190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2627119" y="4052770"/>
              <a:ext cx="144496" cy="5761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V="1">
              <a:off x="2627119" y="3692479"/>
              <a:ext cx="144496" cy="36029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2771615" y="3692479"/>
              <a:ext cx="215950" cy="5666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2771615" y="3692479"/>
              <a:ext cx="21595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V="1">
              <a:off x="2987565" y="3692479"/>
              <a:ext cx="0" cy="57614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2987565" y="3692479"/>
              <a:ext cx="288992" cy="1793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V="1">
              <a:off x="2987565" y="3871831"/>
              <a:ext cx="288992" cy="38727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3276557" y="3871831"/>
              <a:ext cx="287405" cy="61265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2987565" y="4259104"/>
              <a:ext cx="576397" cy="2253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>
              <a:off x="2627119" y="4065468"/>
              <a:ext cx="360446" cy="19363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H="1">
              <a:off x="2771615" y="4259104"/>
              <a:ext cx="215950" cy="3698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V="1">
              <a:off x="2771615" y="4484484"/>
              <a:ext cx="792347" cy="14443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3563962" y="4484484"/>
              <a:ext cx="215950" cy="4126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2771615" y="4628917"/>
              <a:ext cx="1008297" cy="2682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>
              <a:off x="2268261" y="4371793"/>
              <a:ext cx="539875" cy="2571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 flipH="1">
              <a:off x="899518" y="4052770"/>
              <a:ext cx="215950" cy="28728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899518" y="4268627"/>
              <a:ext cx="576396" cy="7142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H="1">
              <a:off x="683568" y="4340050"/>
              <a:ext cx="215950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899518" y="4340050"/>
              <a:ext cx="792346" cy="55710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683568" y="4897152"/>
              <a:ext cx="1008296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>
              <a:off x="1475914" y="4268627"/>
              <a:ext cx="215950" cy="6285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1691864" y="4371793"/>
              <a:ext cx="576397" cy="5253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1691864" y="4619394"/>
              <a:ext cx="1116272" cy="27775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>
              <a:off x="1691864" y="4897152"/>
              <a:ext cx="1116272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2789082" y="4897152"/>
              <a:ext cx="990830" cy="16347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2771615" y="4619394"/>
              <a:ext cx="36521" cy="441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1691864" y="4155937"/>
              <a:ext cx="215950" cy="741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1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1. Introduction</a:t>
            </a:r>
            <a:endParaRPr lang="zh-HK" altLang="en-US" smtClean="0"/>
          </a:p>
        </p:txBody>
      </p:sp>
      <p:sp>
        <p:nvSpPr>
          <p:cNvPr id="13316" name="內容版面配置區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79487"/>
          </a:xfrm>
        </p:spPr>
        <p:txBody>
          <a:bodyPr/>
          <a:lstStyle/>
          <a:p>
            <a:r>
              <a:rPr lang="en-US" altLang="zh-HK" smtClean="0"/>
              <a:t>Finding Shortest Paths on Terrains</a:t>
            </a:r>
          </a:p>
          <a:p>
            <a:endParaRPr lang="en-US" altLang="zh-HK" smtClean="0"/>
          </a:p>
          <a:p>
            <a:endParaRPr lang="zh-HK" altLang="en-US" smtClean="0"/>
          </a:p>
        </p:txBody>
      </p:sp>
      <p:sp>
        <p:nvSpPr>
          <p:cNvPr id="1331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967570-F198-4A0E-A617-452F71D6666C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 smtClean="0"/>
          </a:p>
        </p:txBody>
      </p:sp>
      <p:sp>
        <p:nvSpPr>
          <p:cNvPr id="13318" name="Text Box 27"/>
          <p:cNvSpPr txBox="1">
            <a:spLocks noChangeArrowheads="1"/>
          </p:cNvSpPr>
          <p:nvPr/>
        </p:nvSpPr>
        <p:spPr bwMode="auto">
          <a:xfrm>
            <a:off x="5219700" y="2700338"/>
            <a:ext cx="3533775" cy="6461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the shortest surface path from s to t</a:t>
            </a:r>
          </a:p>
        </p:txBody>
      </p:sp>
      <p:sp>
        <p:nvSpPr>
          <p:cNvPr id="13319" name="Text Box 27"/>
          <p:cNvSpPr txBox="1">
            <a:spLocks noChangeArrowheads="1"/>
          </p:cNvSpPr>
          <p:nvPr/>
        </p:nvSpPr>
        <p:spPr bwMode="auto">
          <a:xfrm>
            <a:off x="88900" y="117475"/>
            <a:ext cx="6859588" cy="17541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Contribution 1</a:t>
            </a:r>
            <a:r>
              <a:rPr lang="en-US" altLang="zh-TW" sz="1800"/>
              <a:t>: “Killing Two Birds with One Stone”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</p:txBody>
      </p:sp>
      <p:sp>
        <p:nvSpPr>
          <p:cNvPr id="13320" name="TextBox 1"/>
          <p:cNvSpPr txBox="1">
            <a:spLocks noChangeArrowheads="1"/>
          </p:cNvSpPr>
          <p:nvPr/>
        </p:nvSpPr>
        <p:spPr bwMode="auto">
          <a:xfrm>
            <a:off x="122238" y="382588"/>
            <a:ext cx="6835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We know that we have to compute the shortest network distance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the upper bound. </a:t>
            </a:r>
          </a:p>
        </p:txBody>
      </p:sp>
      <p:sp>
        <p:nvSpPr>
          <p:cNvPr id="13321" name="TextBox 78"/>
          <p:cNvSpPr txBox="1">
            <a:spLocks noChangeArrowheads="1"/>
          </p:cNvSpPr>
          <p:nvPr/>
        </p:nvSpPr>
        <p:spPr bwMode="auto">
          <a:xfrm>
            <a:off x="142875" y="908050"/>
            <a:ext cx="6756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Our new lower bound is just equal to this distance multiplied by </a:t>
            </a:r>
            <a:br>
              <a:rPr lang="en-US" sz="1800"/>
            </a:br>
            <a:r>
              <a:rPr lang="en-US" sz="1800"/>
              <a:t>a constant derived from the terrain.</a:t>
            </a:r>
          </a:p>
        </p:txBody>
      </p:sp>
      <p:sp>
        <p:nvSpPr>
          <p:cNvPr id="13322" name="TextBox 79"/>
          <p:cNvSpPr txBox="1">
            <a:spLocks noChangeArrowheads="1"/>
          </p:cNvSpPr>
          <p:nvPr/>
        </p:nvSpPr>
        <p:spPr bwMode="auto">
          <a:xfrm>
            <a:off x="144463" y="1484313"/>
            <a:ext cx="4791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No additional computation cost is introduced.</a:t>
            </a:r>
          </a:p>
        </p:txBody>
      </p:sp>
      <p:sp>
        <p:nvSpPr>
          <p:cNvPr id="83" name="Text Box 27"/>
          <p:cNvSpPr txBox="1">
            <a:spLocks noChangeArrowheads="1"/>
          </p:cNvSpPr>
          <p:nvPr/>
        </p:nvSpPr>
        <p:spPr bwMode="auto">
          <a:xfrm>
            <a:off x="3887788" y="3578225"/>
            <a:ext cx="5138737" cy="314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Contribution 2</a:t>
            </a:r>
            <a:r>
              <a:rPr lang="en-US" altLang="zh-TW" sz="1800"/>
              <a:t>: “Surface Simplification”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simplify the surface of the terrain so that the number of triangles is smaller and thus the graph is smaller.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/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919538" y="4776788"/>
            <a:ext cx="46847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Based on this smaller graph G’, computing the shortest network distance is faster.</a:t>
            </a:r>
            <a:endParaRPr lang="en-US" sz="1800"/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3929063" y="5481638"/>
            <a:ext cx="4891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At the same time, the lower/upper bound computed based on the smaller graph G’ is “close” to the lower/upper bound computed based on the original graph G</a:t>
            </a:r>
            <a:endParaRPr lang="en-US" sz="1800"/>
          </a:p>
        </p:txBody>
      </p:sp>
      <p:sp>
        <p:nvSpPr>
          <p:cNvPr id="34" name="Down Arrow 33"/>
          <p:cNvSpPr/>
          <p:nvPr/>
        </p:nvSpPr>
        <p:spPr>
          <a:xfrm>
            <a:off x="1908175" y="5148263"/>
            <a:ext cx="690563" cy="3810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" name="Oval 11"/>
          <p:cNvSpPr>
            <a:spLocks noChangeArrowheads="1"/>
          </p:cNvSpPr>
          <p:nvPr/>
        </p:nvSpPr>
        <p:spPr bwMode="auto">
          <a:xfrm>
            <a:off x="5048250" y="3870325"/>
            <a:ext cx="1000125" cy="36512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908425" y="3933825"/>
            <a:ext cx="5138738" cy="1754188"/>
            <a:chOff x="3908425" y="3933056"/>
            <a:chExt cx="5138738" cy="1754326"/>
          </a:xfrm>
        </p:grpSpPr>
        <p:sp>
          <p:nvSpPr>
            <p:cNvPr id="13375" name="Text Box 27"/>
            <p:cNvSpPr txBox="1">
              <a:spLocks noChangeArrowheads="1"/>
            </p:cNvSpPr>
            <p:nvPr/>
          </p:nvSpPr>
          <p:spPr bwMode="auto">
            <a:xfrm>
              <a:off x="3908425" y="3933056"/>
              <a:ext cx="5138738" cy="175432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solidFill>
                    <a:schemeClr val="tx2"/>
                  </a:solidFill>
                </a:rPr>
                <a:t>Problem 2</a:t>
              </a:r>
              <a:r>
                <a:rPr lang="en-US" altLang="zh-TW" sz="1800"/>
                <a:t>: “Surface Simplification”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Given a graph G, we want to generate a simplified graph G’ such that for any source vertex s and any destination vertex t,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1800"/>
            </a:p>
          </p:txBody>
        </p:sp>
        <p:grpSp>
          <p:nvGrpSpPr>
            <p:cNvPr id="13376" name="Group 13311"/>
            <p:cNvGrpSpPr>
              <a:grpSpLocks/>
            </p:cNvGrpSpPr>
            <p:nvPr/>
          </p:nvGrpSpPr>
          <p:grpSpPr bwMode="auto">
            <a:xfrm>
              <a:off x="4418124" y="5013176"/>
              <a:ext cx="1715543" cy="590412"/>
              <a:chOff x="4247469" y="4795648"/>
              <a:chExt cx="1715543" cy="590158"/>
            </a:xfrm>
          </p:grpSpPr>
          <p:grpSp>
            <p:nvGrpSpPr>
              <p:cNvPr id="13381" name="Group 198"/>
              <p:cNvGrpSpPr>
                <a:grpSpLocks/>
              </p:cNvGrpSpPr>
              <p:nvPr/>
            </p:nvGrpSpPr>
            <p:grpSpPr bwMode="auto">
              <a:xfrm>
                <a:off x="4247469" y="4795648"/>
                <a:ext cx="343364" cy="590158"/>
                <a:chOff x="7367612" y="543878"/>
                <a:chExt cx="343364" cy="590158"/>
              </a:xfrm>
            </p:grpSpPr>
            <p:sp>
              <p:nvSpPr>
                <p:cNvPr id="13384" name="TextBox 200"/>
                <p:cNvSpPr txBox="1">
                  <a:spLocks noChangeArrowheads="1"/>
                </p:cNvSpPr>
                <p:nvPr/>
              </p:nvSpPr>
              <p:spPr bwMode="auto">
                <a:xfrm>
                  <a:off x="7380312" y="543878"/>
                  <a:ext cx="3113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sz="1800"/>
                    <a:t>1</a:t>
                  </a:r>
                </a:p>
              </p:txBody>
            </p:sp>
            <p:sp>
              <p:nvSpPr>
                <p:cNvPr id="13385" name="TextBox 201"/>
                <p:cNvSpPr txBox="1">
                  <a:spLocks noChangeArrowheads="1"/>
                </p:cNvSpPr>
                <p:nvPr/>
              </p:nvSpPr>
              <p:spPr bwMode="auto">
                <a:xfrm>
                  <a:off x="7367612" y="764704"/>
                  <a:ext cx="34336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kumimoji="1" sz="32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kumimoji="1"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新細明體" panose="02020500000000000000" pitchFamily="18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>
                      <a:sym typeface="Symbol" panose="05050102010706020507" pitchFamily="18" charset="2"/>
                    </a:rPr>
                    <a:t></a:t>
                  </a:r>
                  <a:endParaRPr lang="en-US" sz="1800"/>
                </a:p>
              </p:txBody>
            </p:sp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7419888" y="865493"/>
                  <a:ext cx="215900" cy="476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382" name="TextBox 199"/>
              <p:cNvSpPr txBox="1">
                <a:spLocks noChangeArrowheads="1"/>
              </p:cNvSpPr>
              <p:nvPr/>
            </p:nvSpPr>
            <p:spPr bwMode="auto">
              <a:xfrm>
                <a:off x="4529152" y="4907558"/>
                <a:ext cx="14338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baseline="30000"/>
                  <a:t>.</a:t>
                </a:r>
                <a:r>
                  <a:rPr lang="en-US" altLang="zh-TW" sz="1800"/>
                  <a:t> L ≤ L ≤ L</a:t>
                </a:r>
                <a:endParaRPr lang="en-US" sz="1800"/>
              </a:p>
            </p:txBody>
          </p:sp>
          <p:sp>
            <p:nvSpPr>
              <p:cNvPr id="205" name="Freeform 204"/>
              <p:cNvSpPr/>
              <p:nvPr/>
            </p:nvSpPr>
            <p:spPr>
              <a:xfrm>
                <a:off x="5152233" y="4923656"/>
                <a:ext cx="150812" cy="46021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3377" name="Group 50"/>
            <p:cNvGrpSpPr>
              <a:grpSpLocks/>
            </p:cNvGrpSpPr>
            <p:nvPr/>
          </p:nvGrpSpPr>
          <p:grpSpPr bwMode="auto">
            <a:xfrm>
              <a:off x="6641152" y="5132072"/>
              <a:ext cx="1878807" cy="375446"/>
              <a:chOff x="6470496" y="4914493"/>
              <a:chExt cx="1878807" cy="375285"/>
            </a:xfrm>
          </p:grpSpPr>
          <p:sp>
            <p:nvSpPr>
              <p:cNvPr id="13379" name="TextBox 210"/>
              <p:cNvSpPr txBox="1">
                <a:spLocks noChangeArrowheads="1"/>
              </p:cNvSpPr>
              <p:nvPr/>
            </p:nvSpPr>
            <p:spPr bwMode="auto">
              <a:xfrm>
                <a:off x="6470496" y="4920446"/>
                <a:ext cx="187880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>U ≤ U ≤ </a:t>
                </a:r>
                <a:r>
                  <a:rPr lang="en-US" altLang="zh-TW" sz="1800">
                    <a:sym typeface="Symbol" panose="05050102010706020507" pitchFamily="18" charset="2"/>
                  </a:rPr>
                  <a:t></a:t>
                </a:r>
                <a:r>
                  <a:rPr lang="en-US" altLang="zh-TW" sz="1800"/>
                  <a:t> </a:t>
                </a:r>
                <a:r>
                  <a:rPr lang="en-US" altLang="zh-TW" sz="1800" baseline="30000"/>
                  <a:t>. </a:t>
                </a:r>
                <a:r>
                  <a:rPr lang="en-US" altLang="zh-TW" sz="1800"/>
                  <a:t>U</a:t>
                </a:r>
                <a:endParaRPr lang="en-US" sz="1800"/>
              </a:p>
            </p:txBody>
          </p:sp>
          <p:sp>
            <p:nvSpPr>
              <p:cNvPr id="212" name="Freeform 211"/>
              <p:cNvSpPr/>
              <p:nvPr/>
            </p:nvSpPr>
            <p:spPr>
              <a:xfrm>
                <a:off x="7035007" y="4914134"/>
                <a:ext cx="150812" cy="46021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3378" name="TextBox 212"/>
            <p:cNvSpPr txBox="1">
              <a:spLocks noChangeArrowheads="1"/>
            </p:cNvSpPr>
            <p:nvPr/>
          </p:nvSpPr>
          <p:spPr bwMode="auto">
            <a:xfrm>
              <a:off x="6014777" y="5083573"/>
              <a:ext cx="757254" cy="369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and</a:t>
              </a:r>
              <a:endParaRPr lang="en-US" sz="1800"/>
            </a:p>
          </p:txBody>
        </p:sp>
      </p:grpSp>
      <p:sp>
        <p:nvSpPr>
          <p:cNvPr id="13329" name="Text Box 27"/>
          <p:cNvSpPr txBox="1">
            <a:spLocks noChangeArrowheads="1"/>
          </p:cNvSpPr>
          <p:nvPr/>
        </p:nvSpPr>
        <p:spPr bwMode="auto">
          <a:xfrm>
            <a:off x="85725" y="450850"/>
            <a:ext cx="5138738" cy="1477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chemeClr val="tx2"/>
                </a:solidFill>
              </a:rPr>
              <a:t>Problem 1</a:t>
            </a:r>
            <a:r>
              <a:rPr lang="en-US" altLang="zh-TW" sz="1800"/>
              <a:t>: “Finding Lower Bound”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We want to find a lower bound of the shortest surface distance which is equal to </a:t>
            </a:r>
            <a:r>
              <a:rPr lang="en-US" sz="1800"/>
              <a:t>the shortest network distance multiplied by a constant derived from the terrain.</a:t>
            </a:r>
            <a:endParaRPr lang="en-US" altLang="zh-TW" sz="1800"/>
          </a:p>
        </p:txBody>
      </p:sp>
      <p:sp>
        <p:nvSpPr>
          <p:cNvPr id="82" name="Oval 11"/>
          <p:cNvSpPr>
            <a:spLocks noChangeArrowheads="1"/>
          </p:cNvSpPr>
          <p:nvPr/>
        </p:nvSpPr>
        <p:spPr bwMode="auto">
          <a:xfrm>
            <a:off x="133349" y="1296988"/>
            <a:ext cx="1918371" cy="36512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32" name="AutoShape 31"/>
          <p:cNvSpPr>
            <a:spLocks noChangeArrowheads="1"/>
          </p:cNvSpPr>
          <p:nvPr/>
        </p:nvSpPr>
        <p:spPr bwMode="auto">
          <a:xfrm>
            <a:off x="5127625" y="1320800"/>
            <a:ext cx="3817938" cy="1695450"/>
          </a:xfrm>
          <a:prstGeom prst="wedgeRoundRectCallout">
            <a:avLst>
              <a:gd name="adj1" fmla="val -129310"/>
              <a:gd name="adj2" fmla="val -351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Although computing the shortest network distance on a large graph G is fast, it can be attractive to compute lower and upper bounds even more quickly.</a:t>
            </a:r>
            <a:endParaRPr lang="en-US" altLang="zh-TW" sz="1800" baseline="-25000"/>
          </a:p>
        </p:txBody>
      </p: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359400" y="2097088"/>
            <a:ext cx="3533775" cy="1477962"/>
            <a:chOff x="5020151" y="2097460"/>
            <a:chExt cx="3533775" cy="1477328"/>
          </a:xfrm>
        </p:grpSpPr>
        <p:sp>
          <p:nvSpPr>
            <p:cNvPr id="13372" name="Text Box 27"/>
            <p:cNvSpPr txBox="1">
              <a:spLocks noChangeArrowheads="1"/>
            </p:cNvSpPr>
            <p:nvPr/>
          </p:nvSpPr>
          <p:spPr bwMode="auto">
            <a:xfrm>
              <a:off x="5020151" y="2097460"/>
              <a:ext cx="3533775" cy="147732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U: </a:t>
              </a:r>
              <a:r>
                <a:rPr lang="en-US" altLang="zh-TW" sz="1800" dirty="0" smtClean="0"/>
                <a:t>upper </a:t>
              </a:r>
              <a:r>
                <a:rPr lang="en-US" altLang="zh-TW" sz="1800" dirty="0"/>
                <a:t>bound computed on 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/>
                <a:t>U: </a:t>
              </a:r>
              <a:r>
                <a:rPr lang="en-US" altLang="zh-TW" sz="1800" dirty="0" smtClean="0"/>
                <a:t>upper </a:t>
              </a:r>
              <a:r>
                <a:rPr lang="en-US" altLang="zh-TW" sz="1800" dirty="0"/>
                <a:t>bound computed on G’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zh-TW" sz="1800" dirty="0"/>
                <a:t/>
              </a:r>
              <a:br>
                <a:rPr lang="en-US" altLang="zh-TW" sz="1800" dirty="0"/>
              </a:br>
              <a:r>
                <a:rPr lang="en-US" altLang="zh-TW" sz="1800" dirty="0"/>
                <a:t>            U ≤  U</a:t>
              </a:r>
              <a:br>
                <a:rPr lang="en-US" altLang="zh-TW" sz="1800" dirty="0"/>
              </a:br>
              <a:endParaRPr lang="en-US" altLang="zh-TW" sz="1800" dirty="0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5118576" y="2408477"/>
              <a:ext cx="149225" cy="46017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6475889" y="2947995"/>
              <a:ext cx="150812" cy="46017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004050" y="2916238"/>
            <a:ext cx="925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≤ </a:t>
            </a:r>
            <a:r>
              <a:rPr lang="en-US" altLang="zh-TW" sz="1800">
                <a:sym typeface="Symbol" panose="05050102010706020507" pitchFamily="18" charset="2"/>
              </a:rPr>
              <a:t></a:t>
            </a:r>
            <a:r>
              <a:rPr lang="en-US" altLang="zh-TW" sz="1800"/>
              <a:t> </a:t>
            </a:r>
            <a:r>
              <a:rPr lang="en-US" altLang="zh-TW" sz="1800" baseline="30000"/>
              <a:t>.</a:t>
            </a:r>
            <a:r>
              <a:rPr lang="en-US" altLang="zh-TW" sz="1800"/>
              <a:t> U</a:t>
            </a:r>
            <a:endParaRPr lang="en-US" sz="1800"/>
          </a:p>
        </p:txBody>
      </p:sp>
      <p:sp>
        <p:nvSpPr>
          <p:cNvPr id="176" name="Text Box 27"/>
          <p:cNvSpPr txBox="1">
            <a:spLocks noChangeArrowheads="1"/>
          </p:cNvSpPr>
          <p:nvPr/>
        </p:nvSpPr>
        <p:spPr bwMode="auto">
          <a:xfrm>
            <a:off x="4967288" y="103188"/>
            <a:ext cx="1658937" cy="3698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Lower bound</a:t>
            </a:r>
          </a:p>
        </p:txBody>
      </p:sp>
      <p:grpSp>
        <p:nvGrpSpPr>
          <p:cNvPr id="13324" name="Group 13323"/>
          <p:cNvGrpSpPr>
            <a:grpSpLocks/>
          </p:cNvGrpSpPr>
          <p:nvPr/>
        </p:nvGrpSpPr>
        <p:grpSpPr bwMode="auto">
          <a:xfrm>
            <a:off x="5292725" y="425450"/>
            <a:ext cx="3533775" cy="1477963"/>
            <a:chOff x="5291932" y="425360"/>
            <a:chExt cx="3533775" cy="1477328"/>
          </a:xfrm>
        </p:grpSpPr>
        <p:grpSp>
          <p:nvGrpSpPr>
            <p:cNvPr id="13366" name="Group 46"/>
            <p:cNvGrpSpPr>
              <a:grpSpLocks/>
            </p:cNvGrpSpPr>
            <p:nvPr/>
          </p:nvGrpSpPr>
          <p:grpSpPr bwMode="auto">
            <a:xfrm>
              <a:off x="5291932" y="425360"/>
              <a:ext cx="3533775" cy="1477328"/>
              <a:chOff x="5068888" y="427281"/>
              <a:chExt cx="3533775" cy="1477328"/>
            </a:xfrm>
          </p:grpSpPr>
          <p:sp>
            <p:nvSpPr>
              <p:cNvPr id="36" name="Freeform 35"/>
              <p:cNvSpPr/>
              <p:nvPr/>
            </p:nvSpPr>
            <p:spPr>
              <a:xfrm>
                <a:off x="5143501" y="760513"/>
                <a:ext cx="150812" cy="4601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6457951" y="1242905"/>
                <a:ext cx="150812" cy="46018"/>
              </a:xfrm>
              <a:custGeom>
                <a:avLst/>
                <a:gdLst>
                  <a:gd name="connsiteX0" fmla="*/ 0 w 491490"/>
                  <a:gd name="connsiteY0" fmla="*/ 115654 h 186163"/>
                  <a:gd name="connsiteX1" fmla="*/ 182880 w 491490"/>
                  <a:gd name="connsiteY1" fmla="*/ 1354 h 186163"/>
                  <a:gd name="connsiteX2" fmla="*/ 331470 w 491490"/>
                  <a:gd name="connsiteY2" fmla="*/ 184234 h 186163"/>
                  <a:gd name="connsiteX3" fmla="*/ 491490 w 491490"/>
                  <a:gd name="connsiteY3" fmla="*/ 81364 h 186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1490" h="186163">
                    <a:moveTo>
                      <a:pt x="0" y="115654"/>
                    </a:moveTo>
                    <a:cubicBezTo>
                      <a:pt x="63817" y="52789"/>
                      <a:pt x="127635" y="-10076"/>
                      <a:pt x="182880" y="1354"/>
                    </a:cubicBezTo>
                    <a:cubicBezTo>
                      <a:pt x="238125" y="12784"/>
                      <a:pt x="280035" y="170899"/>
                      <a:pt x="331470" y="184234"/>
                    </a:cubicBezTo>
                    <a:cubicBezTo>
                      <a:pt x="382905" y="197569"/>
                      <a:pt x="437197" y="139466"/>
                      <a:pt x="491490" y="813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71" name="Text Box 27"/>
              <p:cNvSpPr txBox="1">
                <a:spLocks noChangeArrowheads="1"/>
              </p:cNvSpPr>
              <p:nvPr/>
            </p:nvSpPr>
            <p:spPr bwMode="auto">
              <a:xfrm>
                <a:off x="5068888" y="427281"/>
                <a:ext cx="3533775" cy="14773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>L: lower bound computed on G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>L: lower bound computed on G’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/>
                  <a:t/>
                </a:r>
                <a:br>
                  <a:rPr lang="en-US" altLang="zh-TW" sz="1800"/>
                </a:br>
                <a:r>
                  <a:rPr lang="en-US" altLang="zh-TW" sz="1800"/>
                  <a:t>                  L  ≤ L</a:t>
                </a:r>
                <a:br>
                  <a:rPr lang="en-US" altLang="zh-TW" sz="1800"/>
                </a:br>
                <a:endParaRPr lang="en-US" altLang="zh-TW" sz="1800"/>
              </a:p>
            </p:txBody>
          </p:sp>
        </p:grpSp>
        <p:sp>
          <p:nvSpPr>
            <p:cNvPr id="246" name="Freeform 245"/>
            <p:cNvSpPr/>
            <p:nvPr/>
          </p:nvSpPr>
          <p:spPr>
            <a:xfrm>
              <a:off x="5366545" y="730029"/>
              <a:ext cx="150812" cy="4601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6647657" y="1244158"/>
              <a:ext cx="149225" cy="46018"/>
            </a:xfrm>
            <a:custGeom>
              <a:avLst/>
              <a:gdLst>
                <a:gd name="connsiteX0" fmla="*/ 0 w 491490"/>
                <a:gd name="connsiteY0" fmla="*/ 115654 h 186163"/>
                <a:gd name="connsiteX1" fmla="*/ 182880 w 491490"/>
                <a:gd name="connsiteY1" fmla="*/ 1354 h 186163"/>
                <a:gd name="connsiteX2" fmla="*/ 331470 w 491490"/>
                <a:gd name="connsiteY2" fmla="*/ 184234 h 186163"/>
                <a:gd name="connsiteX3" fmla="*/ 491490 w 491490"/>
                <a:gd name="connsiteY3" fmla="*/ 81364 h 186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90" h="186163">
                  <a:moveTo>
                    <a:pt x="0" y="115654"/>
                  </a:moveTo>
                  <a:cubicBezTo>
                    <a:pt x="63817" y="52789"/>
                    <a:pt x="127635" y="-10076"/>
                    <a:pt x="182880" y="1354"/>
                  </a:cubicBezTo>
                  <a:cubicBezTo>
                    <a:pt x="238125" y="12784"/>
                    <a:pt x="280035" y="170899"/>
                    <a:pt x="331470" y="184234"/>
                  </a:cubicBezTo>
                  <a:cubicBezTo>
                    <a:pt x="382905" y="197569"/>
                    <a:pt x="437197" y="139466"/>
                    <a:pt x="491490" y="81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5683250" y="1117600"/>
            <a:ext cx="1074738" cy="590550"/>
            <a:chOff x="5508104" y="1118206"/>
            <a:chExt cx="1074837" cy="590158"/>
          </a:xfrm>
        </p:grpSpPr>
        <p:grpSp>
          <p:nvGrpSpPr>
            <p:cNvPr id="13361" name="Group 40"/>
            <p:cNvGrpSpPr>
              <a:grpSpLocks/>
            </p:cNvGrpSpPr>
            <p:nvPr/>
          </p:nvGrpSpPr>
          <p:grpSpPr bwMode="auto">
            <a:xfrm>
              <a:off x="5508104" y="1118206"/>
              <a:ext cx="343364" cy="590158"/>
              <a:chOff x="7367612" y="543878"/>
              <a:chExt cx="343364" cy="590158"/>
            </a:xfrm>
          </p:grpSpPr>
          <p:sp>
            <p:nvSpPr>
              <p:cNvPr id="13363" name="TextBox 36"/>
              <p:cNvSpPr txBox="1">
                <a:spLocks noChangeArrowheads="1"/>
              </p:cNvSpPr>
              <p:nvPr/>
            </p:nvSpPr>
            <p:spPr bwMode="auto">
              <a:xfrm>
                <a:off x="7380312" y="543878"/>
                <a:ext cx="3113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1</a:t>
                </a:r>
              </a:p>
            </p:txBody>
          </p:sp>
          <p:sp>
            <p:nvSpPr>
              <p:cNvPr id="13364" name="TextBox 178"/>
              <p:cNvSpPr txBox="1">
                <a:spLocks noChangeArrowheads="1"/>
              </p:cNvSpPr>
              <p:nvPr/>
            </p:nvSpPr>
            <p:spPr bwMode="auto">
              <a:xfrm>
                <a:off x="7367612" y="764704"/>
                <a:ext cx="34336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sym typeface="Symbol" panose="05050102010706020507" pitchFamily="18" charset="2"/>
                  </a:rPr>
                  <a:t></a:t>
                </a:r>
                <a:endParaRPr lang="en-US" sz="180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7420005" y="865927"/>
                <a:ext cx="215920" cy="4759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362" name="TextBox 44"/>
            <p:cNvSpPr txBox="1">
              <a:spLocks noChangeArrowheads="1"/>
            </p:cNvSpPr>
            <p:nvPr/>
          </p:nvSpPr>
          <p:spPr bwMode="auto">
            <a:xfrm>
              <a:off x="5810994" y="1230116"/>
              <a:ext cx="7719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aseline="30000"/>
                <a:t>.</a:t>
              </a:r>
              <a:r>
                <a:rPr lang="en-US" altLang="zh-TW" sz="1800"/>
                <a:t> L ≤</a:t>
              </a:r>
              <a:endParaRPr lang="en-US" sz="1800"/>
            </a:p>
          </p:txBody>
        </p:sp>
      </p:grpSp>
      <p:sp>
        <p:nvSpPr>
          <p:cNvPr id="175" name="AutoShape 31"/>
          <p:cNvSpPr>
            <a:spLocks noChangeArrowheads="1"/>
          </p:cNvSpPr>
          <p:nvPr/>
        </p:nvSpPr>
        <p:spPr bwMode="auto">
          <a:xfrm>
            <a:off x="292894" y="1008063"/>
            <a:ext cx="4554537" cy="2695575"/>
          </a:xfrm>
          <a:prstGeom prst="wedgeRoundRectCallout">
            <a:avLst>
              <a:gd name="adj1" fmla="val 61634"/>
              <a:gd name="adj2" fmla="val 5664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We introduce a user parameter </a:t>
            </a:r>
            <a:r>
              <a:rPr lang="en-US" altLang="zh-TW" sz="1800" dirty="0">
                <a:sym typeface="Symbol" panose="05050102010706020507" pitchFamily="18" charset="2"/>
              </a:rPr>
              <a:t> (which is a real number at least 1) </a:t>
            </a:r>
            <a:r>
              <a:rPr lang="en-US" altLang="zh-TW" sz="1800" dirty="0"/>
              <a:t>denoting how much we can </a:t>
            </a:r>
            <a:r>
              <a:rPr lang="en-US" altLang="zh-TW" sz="1800" dirty="0" smtClean="0"/>
              <a:t>simplify. 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>If </a:t>
            </a:r>
            <a:r>
              <a:rPr lang="en-US" altLang="zh-TW" sz="1800" dirty="0">
                <a:sym typeface="Symbol" panose="05050102010706020507" pitchFamily="18" charset="2"/>
              </a:rPr>
              <a:t> is 1, then G’ gives the same lower/upper bounds as G.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aseline="-25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1800" dirty="0"/>
              <a:t>If </a:t>
            </a:r>
            <a:r>
              <a:rPr lang="en-US" altLang="zh-TW" sz="1800" dirty="0">
                <a:sym typeface="Symbol" panose="05050102010706020507" pitchFamily="18" charset="2"/>
              </a:rPr>
              <a:t> is a larger value, then the tightness of the bounds is sacrificed. </a:t>
            </a:r>
            <a:endParaRPr lang="en-US" altLang="zh-TW" sz="1800" baseline="-25000" dirty="0"/>
          </a:p>
        </p:txBody>
      </p:sp>
      <p:grpSp>
        <p:nvGrpSpPr>
          <p:cNvPr id="2" name="Group 13328"/>
          <p:cNvGrpSpPr>
            <a:grpSpLocks/>
          </p:cNvGrpSpPr>
          <p:nvPr/>
        </p:nvGrpSpPr>
        <p:grpSpPr bwMode="auto">
          <a:xfrm>
            <a:off x="652463" y="5440363"/>
            <a:ext cx="3108325" cy="1368425"/>
            <a:chOff x="652463" y="5440362"/>
            <a:chExt cx="3108325" cy="1368425"/>
          </a:xfrm>
        </p:grpSpPr>
        <p:cxnSp>
          <p:nvCxnSpPr>
            <p:cNvPr id="53" name="直線接點 85"/>
            <p:cNvCxnSpPr/>
            <p:nvPr/>
          </p:nvCxnSpPr>
          <p:spPr bwMode="auto">
            <a:xfrm flipH="1">
              <a:off x="890588" y="5440362"/>
              <a:ext cx="493712" cy="61118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接點 90"/>
            <p:cNvCxnSpPr/>
            <p:nvPr/>
          </p:nvCxnSpPr>
          <p:spPr bwMode="auto">
            <a:xfrm>
              <a:off x="1371600" y="5440362"/>
              <a:ext cx="301625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接點 94"/>
            <p:cNvCxnSpPr/>
            <p:nvPr/>
          </p:nvCxnSpPr>
          <p:spPr bwMode="auto">
            <a:xfrm>
              <a:off x="1673225" y="5440362"/>
              <a:ext cx="215900" cy="46355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接點 98"/>
            <p:cNvCxnSpPr/>
            <p:nvPr/>
          </p:nvCxnSpPr>
          <p:spPr bwMode="auto">
            <a:xfrm>
              <a:off x="1889125" y="5903912"/>
              <a:ext cx="360363" cy="21590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接點 100"/>
            <p:cNvCxnSpPr/>
            <p:nvPr/>
          </p:nvCxnSpPr>
          <p:spPr bwMode="auto">
            <a:xfrm flipV="1">
              <a:off x="2249488" y="5800724"/>
              <a:ext cx="358775" cy="3190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102"/>
            <p:cNvCxnSpPr/>
            <p:nvPr/>
          </p:nvCxnSpPr>
          <p:spPr bwMode="auto">
            <a:xfrm flipV="1">
              <a:off x="2608263" y="5440362"/>
              <a:ext cx="144462" cy="36036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接點 109"/>
            <p:cNvCxnSpPr/>
            <p:nvPr/>
          </p:nvCxnSpPr>
          <p:spPr bwMode="auto">
            <a:xfrm>
              <a:off x="3257550" y="5619749"/>
              <a:ext cx="503238" cy="104457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接點 112"/>
            <p:cNvCxnSpPr/>
            <p:nvPr/>
          </p:nvCxnSpPr>
          <p:spPr bwMode="auto">
            <a:xfrm flipH="1">
              <a:off x="2616200" y="5651499"/>
              <a:ext cx="641350" cy="1762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接點 119"/>
            <p:cNvCxnSpPr/>
            <p:nvPr/>
          </p:nvCxnSpPr>
          <p:spPr bwMode="auto">
            <a:xfrm flipH="1">
              <a:off x="665163" y="6051549"/>
              <a:ext cx="225425" cy="5937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接點 121"/>
            <p:cNvCxnSpPr/>
            <p:nvPr/>
          </p:nvCxnSpPr>
          <p:spPr bwMode="auto">
            <a:xfrm>
              <a:off x="665163" y="6645274"/>
              <a:ext cx="2182812" cy="1635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接點 126"/>
            <p:cNvCxnSpPr/>
            <p:nvPr/>
          </p:nvCxnSpPr>
          <p:spPr bwMode="auto">
            <a:xfrm flipV="1">
              <a:off x="2770188" y="6645274"/>
              <a:ext cx="990600" cy="16351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接點 127"/>
            <p:cNvCxnSpPr/>
            <p:nvPr/>
          </p:nvCxnSpPr>
          <p:spPr bwMode="auto">
            <a:xfrm>
              <a:off x="2255838" y="6119812"/>
              <a:ext cx="571500" cy="68897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接點 127"/>
            <p:cNvCxnSpPr/>
            <p:nvPr/>
          </p:nvCxnSpPr>
          <p:spPr bwMode="auto">
            <a:xfrm>
              <a:off x="2598738" y="5800724"/>
              <a:ext cx="228600" cy="100806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直線接點 127"/>
            <p:cNvCxnSpPr/>
            <p:nvPr/>
          </p:nvCxnSpPr>
          <p:spPr bwMode="auto">
            <a:xfrm flipH="1">
              <a:off x="2827338" y="5651499"/>
              <a:ext cx="442912" cy="11572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直線接點 127"/>
            <p:cNvCxnSpPr/>
            <p:nvPr/>
          </p:nvCxnSpPr>
          <p:spPr bwMode="auto">
            <a:xfrm>
              <a:off x="896938" y="6062662"/>
              <a:ext cx="1358900" cy="5715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直線接點 127"/>
            <p:cNvCxnSpPr/>
            <p:nvPr/>
          </p:nvCxnSpPr>
          <p:spPr bwMode="auto">
            <a:xfrm flipV="1">
              <a:off x="652463" y="6142037"/>
              <a:ext cx="1611312" cy="5032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直線接點 127"/>
            <p:cNvCxnSpPr/>
            <p:nvPr/>
          </p:nvCxnSpPr>
          <p:spPr bwMode="auto">
            <a:xfrm>
              <a:off x="1363663" y="5449887"/>
              <a:ext cx="512762" cy="45402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直線接點 127"/>
            <p:cNvCxnSpPr/>
            <p:nvPr/>
          </p:nvCxnSpPr>
          <p:spPr bwMode="auto">
            <a:xfrm flipV="1">
              <a:off x="881063" y="5903912"/>
              <a:ext cx="1008062" cy="14763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接點 104"/>
            <p:cNvCxnSpPr/>
            <p:nvPr/>
          </p:nvCxnSpPr>
          <p:spPr bwMode="auto">
            <a:xfrm>
              <a:off x="2752725" y="5440362"/>
              <a:ext cx="21590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線接點 107"/>
            <p:cNvCxnSpPr/>
            <p:nvPr/>
          </p:nvCxnSpPr>
          <p:spPr bwMode="auto">
            <a:xfrm>
              <a:off x="2968625" y="5440362"/>
              <a:ext cx="288925" cy="17938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28" name="Straight Connector 13327"/>
            <p:cNvCxnSpPr/>
            <p:nvPr/>
          </p:nvCxnSpPr>
          <p:spPr>
            <a:xfrm flipH="1">
              <a:off x="2608263" y="5440362"/>
              <a:ext cx="360362" cy="38735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8" name="Text Box 27"/>
          <p:cNvSpPr txBox="1">
            <a:spLocks noChangeArrowheads="1"/>
          </p:cNvSpPr>
          <p:nvPr/>
        </p:nvSpPr>
        <p:spPr bwMode="auto">
          <a:xfrm>
            <a:off x="5003800" y="1773238"/>
            <a:ext cx="1658938" cy="3683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Upper 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/>
      <p:bldP spid="85" grpId="0"/>
      <p:bldP spid="34" grpId="0" animBg="1"/>
      <p:bldP spid="174" grpId="0" animBg="1"/>
      <p:bldP spid="82" grpId="0" animBg="1"/>
      <p:bldP spid="132" grpId="0" animBg="1"/>
      <p:bldP spid="48" grpId="0"/>
      <p:bldP spid="176" grpId="0" animBg="1"/>
      <p:bldP spid="175" grpId="0" animBg="1"/>
      <p:bldP spid="1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FCFEC2-9216-4FBA-BA19-39E5C330D495}" type="slidenum">
              <a:rPr kumimoji="0" lang="zh-TW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Outline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Introduction</a:t>
            </a:r>
          </a:p>
          <a:p>
            <a:pPr marL="1009650" lvl="1" indent="-609600" eaLnBrk="1" hangingPunct="1">
              <a:buSzTx/>
            </a:pPr>
            <a:r>
              <a:rPr lang="en-US" altLang="zh-TW" smtClean="0"/>
              <a:t>Related Work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1: Finding Lower Bound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Problem 2: Surface Simplification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Empirical Study</a:t>
            </a:r>
          </a:p>
          <a:p>
            <a:pPr marL="609600" indent="-6096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zh-TW" smtClean="0"/>
              <a:t>Conclusion</a:t>
            </a:r>
          </a:p>
          <a:p>
            <a:pPr marL="609600" indent="-609600" eaLnBrk="1" hangingPunct="1"/>
            <a:endParaRPr lang="en-US" altLang="zh-TW" smtClean="0"/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619250" y="3068638"/>
            <a:ext cx="6624638" cy="650875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8302</TotalTime>
  <Words>4473</Words>
  <Application>Microsoft Office PowerPoint</Application>
  <PresentationFormat>On-screen Show (4:3)</PresentationFormat>
  <Paragraphs>1285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新細明體</vt:lpstr>
      <vt:lpstr>Arial</vt:lpstr>
      <vt:lpstr>Script MT Bold</vt:lpstr>
      <vt:lpstr>Symbol</vt:lpstr>
      <vt:lpstr>Tahoma</vt:lpstr>
      <vt:lpstr>Wingdings</vt:lpstr>
      <vt:lpstr>Blends</vt:lpstr>
      <vt:lpstr>Finding Shortest Paths on Terrains by Killing Two Birds with One Stone</vt:lpstr>
      <vt:lpstr>Outline</vt:lpstr>
      <vt:lpstr>1. Introduction</vt:lpstr>
      <vt:lpstr>1. Introduction</vt:lpstr>
      <vt:lpstr>1. Introduction</vt:lpstr>
      <vt:lpstr>1. Introduction</vt:lpstr>
      <vt:lpstr>1. Introduction</vt:lpstr>
      <vt:lpstr>1. Introduction</vt:lpstr>
      <vt:lpstr>Outline</vt:lpstr>
      <vt:lpstr>2. Finding Lower Bound</vt:lpstr>
      <vt:lpstr>2. Finding Lower Bound</vt:lpstr>
      <vt:lpstr>Outline</vt:lpstr>
      <vt:lpstr>PowerPoint Presentation</vt:lpstr>
      <vt:lpstr>Outline</vt:lpstr>
      <vt:lpstr>4. Empirical Studies</vt:lpstr>
      <vt:lpstr>4. Empirical Studies</vt:lpstr>
      <vt:lpstr>4. Empirical Studies</vt:lpstr>
      <vt:lpstr>4. Empirical Studies</vt:lpstr>
      <vt:lpstr>Outline</vt:lpstr>
      <vt:lpstr>5. Conclusion</vt:lpstr>
      <vt:lpstr>Q&amp;A</vt:lpstr>
      <vt:lpstr>2. Finding Lower Bound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3. Surface Simplification</vt:lpstr>
      <vt:lpstr>4. Empirical Studies</vt:lpstr>
      <vt:lpstr>4. Empirical Studies</vt:lpstr>
      <vt:lpstr>4. Empirical Studies</vt:lpstr>
      <vt:lpstr>4. Empirical Studies</vt:lpstr>
      <vt:lpstr>1. Introduction</vt:lpstr>
      <vt:lpstr>1. Introduction</vt:lpstr>
      <vt:lpstr>1. Introduction</vt:lpstr>
    </vt:vector>
  </TitlesOfParts>
  <Company>Wong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Raymond</dc:creator>
  <cp:lastModifiedBy>raywong</cp:lastModifiedBy>
  <cp:revision>465</cp:revision>
  <cp:lastPrinted>2014-06-23T17:08:09Z</cp:lastPrinted>
  <dcterms:created xsi:type="dcterms:W3CDTF">2009-08-02T03:34:31Z</dcterms:created>
  <dcterms:modified xsi:type="dcterms:W3CDTF">2014-09-02T15:16:56Z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