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686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</p:sldMasterIdLst>
  <p:notesMasterIdLst>
    <p:notesMasterId r:id="rId61"/>
  </p:notesMasterIdLst>
  <p:handoutMasterIdLst>
    <p:handoutMasterId r:id="rId62"/>
  </p:handoutMasterIdLst>
  <p:sldIdLst>
    <p:sldId id="257" r:id="rId14"/>
    <p:sldId id="268" r:id="rId15"/>
    <p:sldId id="298" r:id="rId16"/>
    <p:sldId id="361" r:id="rId17"/>
    <p:sldId id="359" r:id="rId18"/>
    <p:sldId id="301" r:id="rId19"/>
    <p:sldId id="360" r:id="rId20"/>
    <p:sldId id="302" r:id="rId21"/>
    <p:sldId id="305" r:id="rId22"/>
    <p:sldId id="354" r:id="rId23"/>
    <p:sldId id="306" r:id="rId24"/>
    <p:sldId id="347" r:id="rId25"/>
    <p:sldId id="348" r:id="rId26"/>
    <p:sldId id="349" r:id="rId27"/>
    <p:sldId id="313" r:id="rId28"/>
    <p:sldId id="332" r:id="rId29"/>
    <p:sldId id="378" r:id="rId30"/>
    <p:sldId id="334" r:id="rId31"/>
    <p:sldId id="321" r:id="rId32"/>
    <p:sldId id="322" r:id="rId33"/>
    <p:sldId id="323" r:id="rId34"/>
    <p:sldId id="324" r:id="rId35"/>
    <p:sldId id="326" r:id="rId36"/>
    <p:sldId id="327" r:id="rId37"/>
    <p:sldId id="328" r:id="rId38"/>
    <p:sldId id="344" r:id="rId39"/>
    <p:sldId id="329" r:id="rId40"/>
    <p:sldId id="363" r:id="rId41"/>
    <p:sldId id="362" r:id="rId42"/>
    <p:sldId id="373" r:id="rId43"/>
    <p:sldId id="355" r:id="rId44"/>
    <p:sldId id="356" r:id="rId45"/>
    <p:sldId id="357" r:id="rId46"/>
    <p:sldId id="364" r:id="rId47"/>
    <p:sldId id="365" r:id="rId48"/>
    <p:sldId id="314" r:id="rId49"/>
    <p:sldId id="366" r:id="rId50"/>
    <p:sldId id="367" r:id="rId51"/>
    <p:sldId id="368" r:id="rId52"/>
    <p:sldId id="369" r:id="rId53"/>
    <p:sldId id="370" r:id="rId54"/>
    <p:sldId id="377" r:id="rId55"/>
    <p:sldId id="339" r:id="rId56"/>
    <p:sldId id="372" r:id="rId57"/>
    <p:sldId id="374" r:id="rId58"/>
    <p:sldId id="375" r:id="rId59"/>
    <p:sldId id="376" r:id="rId60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charset="0"/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>
          <p15:clr>
            <a:srgbClr val="A4A3A4"/>
          </p15:clr>
        </p15:guide>
        <p15:guide id="2" orient="horz" pos="1434">
          <p15:clr>
            <a:srgbClr val="A4A3A4"/>
          </p15:clr>
        </p15:guide>
        <p15:guide id="3" pos="42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2" autoAdjust="0"/>
    <p:restoredTop sz="86387" autoAdjust="0"/>
  </p:normalViewPr>
  <p:slideViewPr>
    <p:cSldViewPr>
      <p:cViewPr varScale="1">
        <p:scale>
          <a:sx n="71" d="100"/>
          <a:sy n="71" d="100"/>
        </p:scale>
        <p:origin x="1320" y="53"/>
      </p:cViewPr>
      <p:guideLst>
        <p:guide orient="horz" pos="1979"/>
        <p:guide orient="horz" pos="1434"/>
        <p:guide pos="4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6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charset="0"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charset="0"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A45EE60A-7E36-4146-8559-B4F0AAADAB7E}" type="datetimeFigureOut">
              <a:rPr lang="zh-CN" altLang="en-US"/>
              <a:pPr>
                <a:defRPr/>
              </a:pPr>
              <a:t>2014/9/2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charset="0"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charset="0"/>
              <a:buNone/>
              <a:defRPr sz="1200"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0028C466-9AFC-4669-8966-A788CA3BE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6920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3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7A647F3A-E4C1-43ED-A217-68C7AD22A7C6}" type="datetime1">
              <a:rPr lang="en-US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9763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41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zh-CN" sz="1200">
                <a:latin typeface="Arial" pitchFamily="34" charset="0"/>
                <a:ea typeface="宋体" pitchFamily="2" charset="-122"/>
              </a:rPr>
              <a:t>单击此处编辑母版文本样式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zh-CN" sz="1200">
                <a:latin typeface="Arial" pitchFamily="34" charset="0"/>
                <a:ea typeface="宋体" pitchFamily="2" charset="-122"/>
              </a:rPr>
              <a:t>第二级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zh-CN" sz="1200">
                <a:latin typeface="Arial" pitchFamily="34" charset="0"/>
                <a:ea typeface="宋体" pitchFamily="2" charset="-122"/>
              </a:rPr>
              <a:t>第三级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zh-CN" sz="1200">
                <a:latin typeface="Arial" pitchFamily="34" charset="0"/>
                <a:ea typeface="宋体" pitchFamily="2" charset="-122"/>
              </a:rPr>
              <a:t>第四级</a:t>
            </a:r>
          </a:p>
          <a:p>
            <a:pPr>
              <a:spcBef>
                <a:spcPct val="30000"/>
              </a:spcBef>
              <a:buFont typeface="Arial" pitchFamily="34" charset="0"/>
              <a:buNone/>
              <a:defRPr/>
            </a:pPr>
            <a:r>
              <a:rPr lang="zh-CN" sz="1200">
                <a:latin typeface="Arial" pitchFamily="34" charset="0"/>
                <a:ea typeface="宋体" pitchFamily="2" charset="-122"/>
              </a:rPr>
              <a:t>第五级</a:t>
            </a:r>
          </a:p>
        </p:txBody>
      </p:sp>
      <p:sp>
        <p:nvSpPr>
          <p:cNvPr id="1434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43283D3-A641-476E-A40D-F74BAC26DD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062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865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986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FB5DFBD-7643-42F8-8064-E22A6C95422C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415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968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1996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14E9EFC-EDC7-4DC6-8945-AA1BF5CA8BAC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43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07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007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451A67F2-287F-4FF0-922D-6ED46B2B53F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11</a:t>
            </a:fld>
            <a:endParaRPr lang="zh-CN" altLang="en-US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6680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1731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017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C8822AC-76FD-4BCA-B44B-B7F371439016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18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747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275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027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E11816E7-D7FB-4461-9630-6D76722BA935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37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66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377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037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572B75A8-9853-4F0D-AA3A-556DC883AB6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38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5488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0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zh-CN" altLang="en-US" smtClean="0">
              <a:latin typeface="Arial" charset="0"/>
              <a:ea typeface="宋体" charset="-122"/>
            </a:endParaRPr>
          </a:p>
        </p:txBody>
      </p:sp>
      <p:sp>
        <p:nvSpPr>
          <p:cNvPr id="2048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6F197D3-E215-470E-B8DF-F8060475CC8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39</a:t>
            </a:fld>
            <a:endParaRPr lang="en-US" altLang="zh-CN" smtClean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993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F12D9-5924-438B-B7D4-5C6BA87082BB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E25E2-904A-4934-B639-60CEDE1690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63CBF-AF6A-4C8E-A456-9F7929599933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492B2-0F5D-4D2B-B3DA-6F5F465556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7D7C-0992-42AA-955D-D21FB1AEF7F6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5E3AA-B2B5-47AF-8642-752D66F573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F5E76-B0CA-4E89-9F0D-B9D786281D6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87536-FC66-46DC-B67A-678CD9BEF8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3B86-FC24-4692-AC16-8E816439488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21683-90BF-4CB0-8948-432605CCD9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A06C-B7D0-4118-BC28-15137F2AE7B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A4BFC-1837-4AB0-A481-0B4FD53A112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1292-E75A-4EE1-B6AD-1B532F715CB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1EAE-6804-4FC7-89B1-8E4EF93EF9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412F7-CC91-4815-8222-99928AF414A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101D8-4C52-4D73-B881-431A5F4452A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0744-75F9-47FD-A086-7C16332AAA0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084B-78AD-4E05-82B0-0C7F0013107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85CC-C895-45CC-82DD-F4DC6BD47EF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0D268-76BC-4AAB-AABF-66DE96CAEC2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7687-A5FB-4095-90A9-FBBFFAAEE1FC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D6F76-82AB-4F4F-9148-7B402D58469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C9CD-951B-49F0-9394-F2FEE997F91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0EC8-BD71-4D94-BDB8-5FAF1CDA371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6D8F-A031-45DA-9D8E-C2F5F618C438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8600B-8002-4B1B-95ED-3EF15B9523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9F148-89B3-4C23-B634-8D67BA2E55D6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B381-F617-4F1A-91F3-50BEFF1243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A333-B5EC-4276-AE99-92B7A5EEBA7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1BD5-3F6D-4136-A0EF-C8BD66E53E0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9047C-3774-4E63-9D83-FC9CC25B1F7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7FBA-7B2A-4B60-BC53-826B5EB395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3D75-9C06-4A1C-9A3F-0F1EE43F529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03A6-7840-4633-A24D-7065647C56B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52B7-98A8-438D-8D98-6508C473894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5AF9-EC25-4981-A3E0-DCE9808CD05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0985-2797-4118-B255-67BC35678C4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108E6-0279-4A19-843A-FDBC3BAA1C3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F3CE9-F33F-486F-8F09-BA07A67DD9E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82F95-5FDD-4D2F-AF6B-8543DEAA350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643B-272B-48DD-A417-59879907D84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BE1B7-992E-49DF-BA3B-2BE1212C7B6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A719-E958-484E-8241-B124E03CF3B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15F2C-B2CD-48CF-8263-6ED757D3DE8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CF87A-9C00-4A0C-9A5E-9F96D1BD328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1A2B-ED40-43BB-9A52-91EDCDED11E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7730-6850-405F-8927-4A592A3B719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A23-2169-443B-88A9-50093713CB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784A-BFD3-4E62-8328-A18B71BC9E0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8C55-D2AC-40E0-AFF0-154DD5CB484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21B6-B70B-4EAD-AD77-EEECCA7F0B1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3889-E775-4F97-9040-649BBDFDB61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A8EE-8D01-4E78-A2CE-F5DBE9E6881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8F275-5273-4CBC-BBDE-CDB87270EF1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06C8-39EF-438B-B897-3F003794FF6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6A67B-8D1F-4C6C-9E68-8A5CB530AD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AA0E7-670D-41EC-8033-AC367FFAD12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F04D-1B1C-4592-AD63-3393BA5937C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2D25B-1E92-417A-BF23-181595C8C4A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002B0-E19B-4459-8AC3-CDBEE917AD0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3415D-45FA-401B-8F54-B67F74B8AAF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1510-5072-4C72-AAA0-06102B1D1C1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A69F-5219-4A71-8E16-75CAED0223A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5B63-0FF4-4A20-9F58-79DBCA24737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B982-7897-434A-A431-F95A148C49E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16B3A-F6C4-45A0-B20D-3AF93A281F8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CE9D-2D2A-40C3-9DA9-D138C0EE4B9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D8AC7-E64E-4AAE-A3E9-17BC68015E6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6AAE3-02F5-461B-8CB0-DDA2C927FF6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7F4B6-9C2B-4199-9885-7C3B519E9CF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58F9-855F-47FB-8F92-B33EF8A5F506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34499-3261-4F6E-8A5C-B2E5B1EDBE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F47B-C1EB-456F-8FF4-A2311220DA0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53AEA-B4FE-4F83-A228-EAE9A3C5B02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E593-A5D4-4E85-BFB6-E99F099D2AB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4F2F2-D7D8-4CA7-91EE-AEDF2F98E76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54DA9-6F58-43F8-9F25-21751A8417F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2B04-44BE-450C-98B5-B50CA58560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574A-4111-4366-B02C-71F53F62662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969CD-00EE-4FFC-B4E2-732C4A4453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CBCE-1332-440D-9A88-BB35981CC53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7C905-BCB8-457F-998D-8CDFEBCA72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1E96-C21B-4A73-A307-01B057C4C5C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90A2-47F6-45D2-BAE4-D4AC2E483D8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EA6D-C58E-4A17-A0BD-290C46026B7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B419-F3A0-4FC8-A1E4-D93C4A26BC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0CEE-BA6A-42AE-BC68-BE0D53BF3CD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5AE09-45E5-40C3-97BC-DA0304B555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C6EEF-EDCD-437B-8DDC-86B2EB2B820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049AE-AFDD-4C61-907C-FB7EA844698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9CECF-97A4-4C11-AD90-33AC1535B02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15831-8F46-4E0E-BDE0-B814D48AE4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7E401-2860-4178-9016-84D26A09AC6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883FE-F0AF-4983-9B40-4758697B337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CBE54-CBF0-4152-8CE7-21EE36E752E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971F-567F-4F05-945B-5B22434475A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B7C62-104B-4961-A727-24D7B4F3F8D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7468B-2C40-45B9-B2CD-87438502BCC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CB07-B58E-4EE0-85B9-B602E562533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3510-75E6-4A07-8A08-C11EC6BA506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ADF78-DF7D-4B21-92EE-DFF8FED8522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4885-F5F9-465E-9227-96EC06FE21B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B9DE1-DD68-4094-A6B2-CB370BE49E2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80602-0E13-4F3C-9862-91F9BB442D2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04C7-42C9-49E2-8A5F-FF7259F5435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3A29A-4AC7-467C-B771-E3E175384AF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63CFF-0FD3-4D18-84EB-B7895C573D9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02FE-65D6-429E-A4AA-B3F2242A40F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4A449-0FF1-4B66-9AC7-B3D148B951B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E6049-5DA6-4BFC-8771-FEF9D2B551E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EC381-413A-4D73-B18E-058ECF77C816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3B35B-E5A0-4B6A-BA73-63841F6DC7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F1BC-ACF7-4CA4-80E3-10898CCE477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3EB9A-6B84-436E-A7FE-D6CA731D2BD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33AC-31D9-44FB-BB13-934FC7FD439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82FF-378A-4781-B49A-ECA766E9C54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2F52-D201-4ADA-B363-BF66BB02023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66577-0422-4045-BDEF-55EEA212EFC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147E-A8F5-44B1-9EA7-2A0F48C48DD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3FEAE-7289-4256-8C77-D2DDD00782E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C025-D650-42F0-A50E-021BAA79215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39C42-C1B1-45B3-8F5D-D7F4F035691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E2FF-7A42-4208-81A3-7759881C698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FFD9-DBBD-4386-9DF1-73AE829A259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37D0A-B802-48FF-B2BB-B764DF735C6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4C657-8B02-4F45-A5B7-2165D96838C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E8E0-9A71-4DB0-8D12-EB287D3F20E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23E7-EB2F-4EA4-B4B2-3E81E7186E5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D9AC2-827B-4479-BAC3-7BCC69A3371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0CA79-2D47-4572-9D4C-702B091E936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E4BB4-8DDE-4883-89C6-D769E0BC624E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4D8-D192-433A-9DF9-BCFDCF121F3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47434-1DC4-4B42-8B59-C91A68D4BE3C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75E7E-8F34-4172-84D9-3041248B6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344DA-3F1A-4B4C-8FC0-5367C3A1A8D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F7668-9575-4B27-8595-8A42F707A9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0678A-E564-4079-A125-7EA87D928D0C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5FDB-7BB9-497D-929D-370C5B2D079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F74E-1D9B-488A-83D6-3B3077D7DB2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DE9F-9E9B-4DA7-946B-216162FAA2C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E155E-31F5-4A2F-9CA4-ED3BFA68698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BB05B-EBFB-46E7-BA6A-7E678277967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C9982-8994-45A1-99B0-E9204CACC90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B02A1-5E9B-4023-80F4-7594F1C9839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6807-145D-4C26-A7DC-241764A496A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DBB86-4F98-46B4-8218-B41A74DDE2F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1274-14BC-41AF-AB87-C577736FEFD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49BC-5B1B-40F0-AEDA-DEB8FC11A5B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F512-F592-443A-B084-EE3871694FC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8BFB-45D9-475C-9F29-153B4C89494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49E7-2655-4E82-8D47-05F66A41B90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E61C2-827E-4901-9D9D-A9924FC15EA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B527-31D4-4723-BD74-44AE43FA1DD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80F5F-99C9-45AD-90E5-F5DD187AF8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32762-5583-4134-88FA-26E6073954A9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620E-1585-40BC-B18F-7E9C858C5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AD92-D264-42E3-BF79-9C1952965A4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5D39-E2A3-433A-90FC-D62BC17E519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7C6A-E7FF-4443-A4E9-B7C0E041D58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442C-2D92-4D0B-A34A-D4FF5FCF177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E11-43B3-4A54-B64A-4AC6B8B15E6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7AEAD-0CB2-4AC7-BC78-739078F3C00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41FC7-EA5A-4C5F-86B7-29F8DC6A96F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836E-27B3-4F11-8A96-C89C1DEC9F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12A85-74B1-4EDF-9B9E-7EC11FCBF0C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2F40-CAE6-4B45-A080-A72B15CA678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60E24-E492-4A83-9B63-27CE86596BA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7BA7-3A55-4722-99F5-BF5FC29F50C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F64C-12F6-4E82-9736-DDEA912BE1B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D40C-5266-4274-BEA6-3E1DE16A9F8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1557F-5F7C-4925-8A96-F3E88E7270D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8A82-F679-4B58-89DF-A72834FC457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3B3F2-1A85-4BBF-868A-9FD0DFD100E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0E6C-441D-46BB-BEB7-6DC2CF331A3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211B-FF7E-47C6-BDB6-968B5F5B2E6E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A46E-1A1A-4197-8EDA-2653947F3A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58C0-C511-4319-AD38-0423B5004DAF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35496-7BF6-4632-B255-866EC667CF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8EF2C-A6C9-42A9-8F4D-7D76D617AEE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4B155-0A4F-4E82-8B27-13A2207A360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14426-0256-4512-A3B8-975BFFA6F9A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DEEF2-5E15-43AC-AC3E-A534A3DA7F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DE56-DF82-41FC-B918-6A5C499501CE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885C-7F67-48C0-B7FD-61C81EAAAEC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B92EF-43CD-465F-AC17-D847B5E4FD1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F87FA-AC2A-4AA4-AF9C-E0257A336B7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B5E3-27CD-49D2-BAED-2317A072EBC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C099-7B10-4AF6-85B9-B5BE75D5F90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6B8B4-C128-4673-AA14-AE142FE7A4D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76DB4-D7CE-41D7-80E0-26AD7F5693C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1065E-A135-446A-B215-7B7D38ADD3B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CD3A-DB2E-4A1A-9F0B-12DCED27A68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C54D3-A833-4BF8-B0B2-71CDBC1B0FB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40E8-FFD5-4AC6-A430-B72B876DE04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EA3E-6717-4C41-B5F3-0C2498F8E6BC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A32C-D1BF-46CF-8945-F8B32A9AA01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994B-AC9F-4D3C-9513-8389B19F939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F96E-A9F8-4563-9DC1-7A3667C248A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4BF36-2A6C-409C-B397-63247292A3B2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B0F7-A733-4C20-8A4D-83D5BEDCB5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74E5-C3A2-4C40-800E-0FFF56FCCF9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0D0D-CBCA-4A45-BCD3-33340124F5D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0BCD-4A60-4365-A4FB-3EA5C9DA4BA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17418-B3B3-4415-852B-EDC5A91D556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D3811-6BBE-4FC8-A645-0A0A46C6C1C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9D8B-ED97-436E-BCC5-160F706BF6A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7AE9-E625-42E4-B01E-7B9D672550AA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1780-D315-4404-911E-863DE641D77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94879-FA48-42DE-AECE-2985B073475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7D1A2-FDC5-4A62-A664-35A589BB9CF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34BF-234F-4B61-99EC-11222D1B40A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89F5-B664-4BDF-A371-23952E91282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B949-7004-48CC-AA80-350FC5A95403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E2BD-C4A6-4D13-AC78-7033B24DA29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16164-8C98-4A42-BF9D-CC4034DFDEF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CCD23-968E-4B20-AE90-794890F73C0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5342-6592-4DBF-A7A6-7FE0B578C05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4B013-CB29-407D-BC9B-8CD10A83EFF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C3C60-E258-47A2-9203-77E7708D5A4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3B3F-ACD2-48B2-8D25-ADCCACB346D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FE08F-08DF-428D-944E-B526F75AA248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5BBBC-529E-465E-B569-05728F5B0E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4815-AE39-4E88-BAD1-88D5FCDCB9A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A945E-47B8-4742-8FDF-6296ED3610EC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27D2-374F-4F44-AB07-A3244B1AB14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68E68-9382-4F8A-B676-1A77759485E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979E-489B-4A8C-9C36-AC9F8B25045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60598-4F2A-43FF-A0BB-7DB217CAE7E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CCD9C-1A8F-46D2-99CE-429CC552FDC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788E-8977-4666-A424-D96A718A3A8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9A7ED-4CDB-4B57-BC03-57190AF96D4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BCFF-5048-4711-B252-2AD7F459316A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069F-E320-4F19-BC81-DE7FB3856D06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FE35-592C-40CA-82C8-77079A4D010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0B0BA-08FD-43F4-ACF1-6D6DA04B265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FEA33-063E-4E0D-9B7C-E6B5592DA13B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B5CF-393F-47D9-8089-1E340CDFDCD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2F4D-175B-4776-9B73-A6F24510B784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96124-C09B-4EEE-88F0-F6475CE849F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CDFF8-5110-49FC-9CBF-D35E6DCE3A6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FC613-F156-48DB-84BD-1BC3664652A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BEE14-A814-4862-9851-BAFE23596AE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F7ED-8162-47DF-A0AB-58D651593330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21AC-353A-4643-9280-A2EF915B12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B24A-E668-49E1-9916-A682C2CD352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6574D-4AB0-4985-977B-0633B55A08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6E075-3589-4C7F-B9F4-C547B9E99C3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DA33-E0AB-412A-ADCE-3C67F1615C56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54EC-690A-4C61-BF3A-AD20001B1C3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AD1F3-0091-4687-8101-79C8CE06134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9C185-26C6-445D-A146-293196951E52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69E1F-4EC7-4B8B-BAF6-7495430B1D4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F91D-D10E-464F-86DA-EA605D75D618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5DEE-E318-4379-B2E1-98787D6784A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ACFF-503D-4E27-9A67-97470488E05B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6C45B-A60E-4A6F-918A-9D087022CF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06A8-9F55-4B14-82C9-5855AD2DB29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28B5-7F4A-424E-B10E-753F6671E8F2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88A8-A9C9-411D-B53A-66594B1053E9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1B9A-C10A-46EA-9F0D-1A463D46615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413EE-65DC-491C-B4DF-582280E4E117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F55F-A594-4A90-A370-CF4AD1C8CF37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E702B-461A-4E88-95D3-F74DBF303EFE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C1E1-CF60-414D-9B3A-BE3FEAD92233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724BF-7A69-496E-B34D-CA1F397267EE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B14A-CB80-43CC-81C8-1538A0E632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05B-7C5A-4EE1-BD7D-DE69A5ACCF61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0B735-8B58-41CA-B7FD-021FAA9AA87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B3290-6D1A-42AB-88D6-3C71E343AC3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1B98-8A5F-4573-BAE0-0CF9C033FB4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432B-F310-4057-9378-DD6A68804DC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8E905-8105-417C-86D9-CABE1BCDFF2E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D845-FCE4-4A04-8307-FA079C92E50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2C556-C301-4D3A-A086-951C5224A9F9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451-D33F-429A-B289-1D21F22DB9B4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28A68-BD7A-4833-9FC4-20D5FDA049BF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56BB-7164-4960-918C-D53CBD9DA23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430E7-C12C-44CB-9CB5-BAA2C9819520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71FA9-3138-445D-9ED0-73C70ED897DF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1B92-097D-408C-BA3A-C8C5A46AE3A5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774DC-5245-4D6F-A46A-EDD82A7C9BA0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D18D-C0D4-45B8-8407-0C6F62D8D30D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EDF3-0DE5-45CA-9237-42BD83E5010D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432A1-01C9-49DE-8772-E527F750AF61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227E-A191-4A11-9D17-EAAA4B4FD0C5}" type="datetime1">
              <a:rPr lang="en-US" altLang="zh-CN"/>
              <a:pPr>
                <a:defRPr/>
              </a:pPr>
              <a:t>9/2/2014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AB00-786D-4AE0-9784-0E7D1ECEA2F8}" type="slidenum">
              <a:rPr lang="zh-CN" altLang="en-US"/>
              <a:pPr>
                <a:defRPr/>
              </a:pPr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A434F4C5-6F86-440C-B2E4-0A2743EFA2BA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A6362A2-87C4-4347-A3F6-453F20B1B3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47" r:id="rId1"/>
    <p:sldLayoutId id="2147487548" r:id="rId2"/>
    <p:sldLayoutId id="2147487549" r:id="rId3"/>
    <p:sldLayoutId id="2147487550" r:id="rId4"/>
    <p:sldLayoutId id="2147487551" r:id="rId5"/>
    <p:sldLayoutId id="2147487552" r:id="rId6"/>
    <p:sldLayoutId id="2147487553" r:id="rId7"/>
    <p:sldLayoutId id="2147487554" r:id="rId8"/>
    <p:sldLayoutId id="2147487555" r:id="rId9"/>
    <p:sldLayoutId id="2147487556" r:id="rId10"/>
    <p:sldLayoutId id="2147487557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536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BE2C7BC-BADC-40DC-804E-D5C2CD1BD906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F3423A3-C933-4EEA-ABAC-AEB86AFAC9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46" r:id="rId1"/>
    <p:sldLayoutId id="2147487647" r:id="rId2"/>
    <p:sldLayoutId id="2147487648" r:id="rId3"/>
    <p:sldLayoutId id="2147487649" r:id="rId4"/>
    <p:sldLayoutId id="2147487650" r:id="rId5"/>
    <p:sldLayoutId id="2147487651" r:id="rId6"/>
    <p:sldLayoutId id="2147487652" r:id="rId7"/>
    <p:sldLayoutId id="2147487653" r:id="rId8"/>
    <p:sldLayoutId id="2147487654" r:id="rId9"/>
    <p:sldLayoutId id="2147487655" r:id="rId10"/>
    <p:sldLayoutId id="2147487656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638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C4E6CA7-72B8-46C7-9A9F-36A7D1AFAA92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EE635CF-B185-41D3-8D5F-26B9DDDEAE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7" r:id="rId1"/>
    <p:sldLayoutId id="2147487658" r:id="rId2"/>
    <p:sldLayoutId id="2147487659" r:id="rId3"/>
    <p:sldLayoutId id="2147487660" r:id="rId4"/>
    <p:sldLayoutId id="2147487661" r:id="rId5"/>
    <p:sldLayoutId id="2147487662" r:id="rId6"/>
    <p:sldLayoutId id="2147487663" r:id="rId7"/>
    <p:sldLayoutId id="2147487664" r:id="rId8"/>
    <p:sldLayoutId id="2147487665" r:id="rId9"/>
    <p:sldLayoutId id="2147487666" r:id="rId10"/>
    <p:sldLayoutId id="2147487667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741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B310ABEB-63BC-43C5-BDA3-EC1E8E9F6205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1CA1F73A-E0C5-4E06-A3F5-4E871F4F24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68" r:id="rId1"/>
    <p:sldLayoutId id="2147487669" r:id="rId2"/>
    <p:sldLayoutId id="2147487670" r:id="rId3"/>
    <p:sldLayoutId id="2147487671" r:id="rId4"/>
    <p:sldLayoutId id="2147487672" r:id="rId5"/>
    <p:sldLayoutId id="2147487673" r:id="rId6"/>
    <p:sldLayoutId id="2147487674" r:id="rId7"/>
    <p:sldLayoutId id="2147487675" r:id="rId8"/>
    <p:sldLayoutId id="2147487676" r:id="rId9"/>
    <p:sldLayoutId id="2147487677" r:id="rId10"/>
    <p:sldLayoutId id="2147487678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843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1331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A21A273-13C7-417D-B758-BB331D7D51A2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1331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C4B279B-71DC-4C21-A9D7-C79D60EF3D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9" r:id="rId1"/>
    <p:sldLayoutId id="2147487680" r:id="rId2"/>
    <p:sldLayoutId id="2147487681" r:id="rId3"/>
    <p:sldLayoutId id="2147487682" r:id="rId4"/>
    <p:sldLayoutId id="2147487683" r:id="rId5"/>
    <p:sldLayoutId id="2147487684" r:id="rId6"/>
    <p:sldLayoutId id="2147487685" r:id="rId7"/>
    <p:sldLayoutId id="2147487686" r:id="rId8"/>
    <p:sldLayoutId id="2147487687" r:id="rId9"/>
    <p:sldLayoutId id="2147487688" r:id="rId10"/>
    <p:sldLayoutId id="2147487689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A5C8525-FCF0-413F-8194-0F3B915AA833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8B89E6E-F3A2-41AA-80A5-138C70B80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58" r:id="rId1"/>
    <p:sldLayoutId id="2147487559" r:id="rId2"/>
    <p:sldLayoutId id="2147487560" r:id="rId3"/>
    <p:sldLayoutId id="2147487561" r:id="rId4"/>
    <p:sldLayoutId id="2147487562" r:id="rId5"/>
    <p:sldLayoutId id="2147487563" r:id="rId6"/>
    <p:sldLayoutId id="2147487564" r:id="rId7"/>
    <p:sldLayoutId id="2147487565" r:id="rId8"/>
    <p:sldLayoutId id="2147487566" r:id="rId9"/>
    <p:sldLayoutId id="2147487567" r:id="rId10"/>
    <p:sldLayoutId id="2147487568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BC6EE73-C693-4826-B1CD-F753FD92D016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30D2883C-F33C-4D8C-B63F-E3D07FCA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69" r:id="rId1"/>
    <p:sldLayoutId id="2147487570" r:id="rId2"/>
    <p:sldLayoutId id="2147487571" r:id="rId3"/>
    <p:sldLayoutId id="2147487572" r:id="rId4"/>
    <p:sldLayoutId id="2147487573" r:id="rId5"/>
    <p:sldLayoutId id="2147487574" r:id="rId6"/>
    <p:sldLayoutId id="2147487575" r:id="rId7"/>
    <p:sldLayoutId id="2147487576" r:id="rId8"/>
    <p:sldLayoutId id="2147487577" r:id="rId9"/>
    <p:sldLayoutId id="2147487578" r:id="rId10"/>
    <p:sldLayoutId id="2147487579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9D8CD57-76D6-4720-A3BD-5CACCE87B605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ED40EB1-31CC-47B8-AA5F-37BDFCC3C1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0" r:id="rId1"/>
    <p:sldLayoutId id="2147487581" r:id="rId2"/>
    <p:sldLayoutId id="2147487582" r:id="rId3"/>
    <p:sldLayoutId id="2147487583" r:id="rId4"/>
    <p:sldLayoutId id="2147487584" r:id="rId5"/>
    <p:sldLayoutId id="2147487585" r:id="rId6"/>
    <p:sldLayoutId id="2147487586" r:id="rId7"/>
    <p:sldLayoutId id="2147487587" r:id="rId8"/>
    <p:sldLayoutId id="2147487588" r:id="rId9"/>
    <p:sldLayoutId id="2147487589" r:id="rId10"/>
    <p:sldLayoutId id="2147487590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51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4DA4D4F0-E915-409D-8DB1-0C14F86BEC1F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51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8B4BA4DD-6E4B-467B-9482-790C688337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91" r:id="rId1"/>
    <p:sldLayoutId id="2147487592" r:id="rId2"/>
    <p:sldLayoutId id="2147487593" r:id="rId3"/>
    <p:sldLayoutId id="2147487594" r:id="rId4"/>
    <p:sldLayoutId id="2147487595" r:id="rId5"/>
    <p:sldLayoutId id="2147487596" r:id="rId6"/>
    <p:sldLayoutId id="2147487597" r:id="rId7"/>
    <p:sldLayoutId id="2147487598" r:id="rId8"/>
    <p:sldLayoutId id="2147487599" r:id="rId9"/>
    <p:sldLayoutId id="2147487600" r:id="rId10"/>
    <p:sldLayoutId id="2147487601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614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624ED0D-DB5D-4082-97C5-F5928BB89B7C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614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EB60A78-C2D4-474D-BEE9-86A548C9599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02" r:id="rId1"/>
    <p:sldLayoutId id="2147487603" r:id="rId2"/>
    <p:sldLayoutId id="2147487604" r:id="rId3"/>
    <p:sldLayoutId id="2147487605" r:id="rId4"/>
    <p:sldLayoutId id="2147487606" r:id="rId5"/>
    <p:sldLayoutId id="2147487607" r:id="rId6"/>
    <p:sldLayoutId id="2147487608" r:id="rId7"/>
    <p:sldLayoutId id="2147487609" r:id="rId8"/>
    <p:sldLayoutId id="2147487610" r:id="rId9"/>
    <p:sldLayoutId id="2147487611" r:id="rId10"/>
    <p:sldLayoutId id="2147487612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717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2ADE6103-8D6D-495B-A671-C7A8058BE581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717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6FD3373F-5B56-4B17-8285-5B4CEAF798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3" r:id="rId1"/>
    <p:sldLayoutId id="2147487614" r:id="rId2"/>
    <p:sldLayoutId id="2147487615" r:id="rId3"/>
    <p:sldLayoutId id="2147487616" r:id="rId4"/>
    <p:sldLayoutId id="2147487617" r:id="rId5"/>
    <p:sldLayoutId id="2147487618" r:id="rId6"/>
    <p:sldLayoutId id="2147487619" r:id="rId7"/>
    <p:sldLayoutId id="2147487620" r:id="rId8"/>
    <p:sldLayoutId id="2147487621" r:id="rId9"/>
    <p:sldLayoutId id="2147487622" r:id="rId10"/>
    <p:sldLayoutId id="2147487623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819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EB4F050F-456A-44A3-B788-B1F45B0AFDD3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819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02339330-7D6E-415A-A46D-1B2E8E929E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4" r:id="rId1"/>
    <p:sldLayoutId id="2147487625" r:id="rId2"/>
    <p:sldLayoutId id="2147487626" r:id="rId3"/>
    <p:sldLayoutId id="2147487627" r:id="rId4"/>
    <p:sldLayoutId id="2147487628" r:id="rId5"/>
    <p:sldLayoutId id="2147487629" r:id="rId6"/>
    <p:sldLayoutId id="2147487630" r:id="rId7"/>
    <p:sldLayoutId id="2147487631" r:id="rId8"/>
    <p:sldLayoutId id="2147487632" r:id="rId9"/>
    <p:sldLayoutId id="2147487633" r:id="rId10"/>
    <p:sldLayoutId id="2147487634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50000">
              <a:srgbClr val="F9F9F9"/>
            </a:gs>
            <a:gs pos="76999">
              <a:srgbClr val="F7F7F7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433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Calibri" pitchFamily="34" charset="0"/>
              </a:rPr>
              <a:t>第五级</a:t>
            </a:r>
          </a:p>
        </p:txBody>
      </p:sp>
      <p:sp>
        <p:nvSpPr>
          <p:cNvPr id="922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C8176FCE-0A54-42E7-BA24-E9EA9302A5CD}" type="datetime1">
              <a:rPr lang="en-US" altLang="zh-CN"/>
              <a:pPr>
                <a:defRPr/>
              </a:pPr>
              <a:t>9/2/2014</a:t>
            </a:fld>
            <a:endParaRPr lang="zh-CN" altLang="en-US"/>
          </a:p>
        </p:txBody>
      </p:sp>
      <p:sp>
        <p:nvSpPr>
          <p:cNvPr id="922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D0814BA0-9C75-4194-A843-35A09B5F89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5" r:id="rId1"/>
    <p:sldLayoutId id="2147487636" r:id="rId2"/>
    <p:sldLayoutId id="2147487637" r:id="rId3"/>
    <p:sldLayoutId id="2147487638" r:id="rId4"/>
    <p:sldLayoutId id="2147487639" r:id="rId5"/>
    <p:sldLayoutId id="2147487640" r:id="rId6"/>
    <p:sldLayoutId id="2147487641" r:id="rId7"/>
    <p:sldLayoutId id="2147487642" r:id="rId8"/>
    <p:sldLayoutId id="2147487643" r:id="rId9"/>
    <p:sldLayoutId id="2147487644" r:id="rId10"/>
    <p:sldLayoutId id="2147487645" r:id="rId11"/>
  </p:sldLayoutIdLst>
  <p:hf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微软雅黑" pitchFamily="34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FFFFF"/>
            </a:gs>
            <a:gs pos="18999">
              <a:srgbClr val="FFFFFF"/>
            </a:gs>
            <a:gs pos="78999">
              <a:srgbClr val="ECECEC"/>
            </a:gs>
            <a:gs pos="100000">
              <a:srgbClr val="ECECE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Box 1"/>
          <p:cNvSpPr>
            <a:spLocks noChangeArrowheads="1"/>
          </p:cNvSpPr>
          <p:nvPr/>
        </p:nvSpPr>
        <p:spPr bwMode="auto">
          <a:xfrm>
            <a:off x="-17463" y="1592263"/>
            <a:ext cx="91074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Hop Doub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lin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 Label Indexing for </a:t>
            </a:r>
          </a:p>
          <a:p>
            <a:pPr algn="ctr" eaLnBrk="1" hangingPunct="1"/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Point-to-Point Distance Querying on Scale-Free Networks</a:t>
            </a:r>
          </a:p>
        </p:txBody>
      </p:sp>
      <p:sp>
        <p:nvSpPr>
          <p:cNvPr id="154627" name="TextBox 3"/>
          <p:cNvSpPr>
            <a:spLocks noChangeArrowheads="1"/>
          </p:cNvSpPr>
          <p:nvPr/>
        </p:nvSpPr>
        <p:spPr bwMode="auto">
          <a:xfrm>
            <a:off x="-19050" y="3708400"/>
            <a:ext cx="92614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2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Minhao Jiang</a:t>
            </a:r>
            <a:r>
              <a:rPr lang="zh-CN" altLang="en-US" sz="2000" baseline="30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1</a:t>
            </a:r>
            <a:r>
              <a:rPr lang="zh-CN" altLang="en-US" sz="2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, Ada Wai-Chee Fu</a:t>
            </a:r>
            <a:r>
              <a:rPr lang="zh-CN" altLang="en-US" sz="2000" baseline="30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2</a:t>
            </a:r>
            <a:r>
              <a:rPr lang="zh-CN" altLang="en-US" sz="2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, Raymond Chi-Wing Wong</a:t>
            </a:r>
            <a:r>
              <a:rPr lang="zh-CN" altLang="en-US" sz="2000" baseline="30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1</a:t>
            </a:r>
            <a:r>
              <a:rPr lang="zh-CN" altLang="en-US" sz="2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, Yanyan Xu</a:t>
            </a:r>
            <a:r>
              <a:rPr lang="zh-CN" altLang="en-US" sz="2000" baseline="3000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2</a:t>
            </a:r>
            <a:endParaRPr lang="zh-CN" altLang="en-US" sz="2800">
              <a:solidFill>
                <a:srgbClr val="558ED5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 eaLnBrk="1" hangingPunct="1"/>
            <a:endParaRPr lang="zh-CN" altLang="en-US" sz="2800" b="1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Calibri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The Hong Kong University of Science and Technology </a:t>
            </a:r>
            <a:r>
              <a:rPr lang="zh-CN" altLang="en-US" sz="2400" b="1" baseline="3000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80000"/>
              </a:lnSpc>
            </a:pP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The Chinese University of Hong Kong </a:t>
            </a:r>
            <a:r>
              <a:rPr lang="zh-CN" altLang="en-US" sz="2400" b="1" baseline="30000"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4628" name="直接连接符 114"/>
          <p:cNvSpPr>
            <a:spLocks noChangeShapeType="1"/>
          </p:cNvSpPr>
          <p:nvPr/>
        </p:nvSpPr>
        <p:spPr bwMode="auto">
          <a:xfrm>
            <a:off x="315913" y="3348038"/>
            <a:ext cx="8231187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4629" name="TextBox 6"/>
          <p:cNvSpPr txBox="1">
            <a:spLocks noChangeArrowheads="1"/>
          </p:cNvSpPr>
          <p:nvPr/>
        </p:nvSpPr>
        <p:spPr bwMode="auto">
          <a:xfrm>
            <a:off x="6011863" y="5842000"/>
            <a:ext cx="2981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Prepared by Minhao Jiang</a:t>
            </a:r>
          </a:p>
          <a:p>
            <a:r>
              <a:rPr lang="en-US" altLang="zh-CN"/>
              <a:t>Presented by Minhao Jiang</a:t>
            </a:r>
            <a:endParaRPr lang="zh-CN" altLang="en-US"/>
          </a:p>
        </p:txBody>
      </p:sp>
      <p:sp>
        <p:nvSpPr>
          <p:cNvPr id="15463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7BBA454-6EFB-4737-A7B7-9F9373F4816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5.	</a:t>
            </a:r>
            <a:r>
              <a:rPr 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Our Contribution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</a:t>
            </a:r>
            <a:endParaRPr lang="en-US" altLang="zh-CN" sz="2800" b="1" u="sng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Make use of the properties of scale-free graph for a distance query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Propose a novel IO-efficient method for distance query on a large disk-resident graph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Verify the performance on various large real graphs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400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	</a:t>
            </a:r>
            <a:endParaRPr lang="zh-CN" altLang="en-US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2820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951C2B4-AAC9-4DD9-8854-55A37677E364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10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2821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1.	</a:t>
            </a:r>
            <a:r>
              <a:rPr lang="en-US" altLang="zh-CN" sz="2800" b="1" u="sng" dirty="0">
                <a:latin typeface="+mj-ea"/>
                <a:ea typeface="+mj-ea"/>
              </a:rPr>
              <a:t>Framework</a:t>
            </a:r>
            <a:r>
              <a:rPr lang="zh-CN" altLang="en-US" sz="2800" b="1" u="sng" dirty="0">
                <a:latin typeface="+mj-ea"/>
                <a:ea typeface="+mj-ea"/>
                <a:sym typeface="微软雅黑" pitchFamily="34" charset="-122"/>
              </a:rPr>
              <a:t>:</a:t>
            </a:r>
            <a:endParaRPr lang="en-US" altLang="zh-CN" sz="1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u="sng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    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	</a:t>
            </a:r>
            <a:endParaRPr lang="zh-CN" altLang="en-US" sz="2800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3844" name="流程图: 磁盘 5"/>
          <p:cNvSpPr>
            <a:spLocks noChangeArrowheads="1"/>
          </p:cNvSpPr>
          <p:nvPr/>
        </p:nvSpPr>
        <p:spPr bwMode="auto">
          <a:xfrm>
            <a:off x="468313" y="3573463"/>
            <a:ext cx="2555875" cy="1595437"/>
          </a:xfrm>
          <a:prstGeom prst="flowChartMagneticDisk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altLang="zh-CN" sz="2000"/>
          </a:p>
          <a:p>
            <a:pPr algn="ctr"/>
            <a:endParaRPr lang="zh-CN" altLang="en-US" sz="2400"/>
          </a:p>
        </p:txBody>
      </p:sp>
      <p:sp>
        <p:nvSpPr>
          <p:cNvPr id="163845" name="圆角矩形 6"/>
          <p:cNvSpPr>
            <a:spLocks noChangeArrowheads="1"/>
          </p:cNvSpPr>
          <p:nvPr/>
        </p:nvSpPr>
        <p:spPr bwMode="auto">
          <a:xfrm>
            <a:off x="4572000" y="3860800"/>
            <a:ext cx="1584325" cy="973138"/>
          </a:xfrm>
          <a:prstGeom prst="roundRect">
            <a:avLst>
              <a:gd name="adj" fmla="val 3056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zh-CN" altLang="en-US" sz="1400"/>
          </a:p>
        </p:txBody>
      </p:sp>
      <p:sp>
        <p:nvSpPr>
          <p:cNvPr id="10" name="Right Arrow 16"/>
          <p:cNvSpPr>
            <a:spLocks noChangeArrowheads="1"/>
          </p:cNvSpPr>
          <p:nvPr/>
        </p:nvSpPr>
        <p:spPr bwMode="auto">
          <a:xfrm>
            <a:off x="3205163" y="3644900"/>
            <a:ext cx="1258887" cy="252413"/>
          </a:xfrm>
          <a:prstGeom prst="rightArrow">
            <a:avLst>
              <a:gd name="adj1" fmla="val 50000"/>
              <a:gd name="adj2" fmla="val 49948"/>
            </a:avLst>
          </a:prstGeom>
          <a:gradFill rotWithShape="1">
            <a:gsLst>
              <a:gs pos="0">
                <a:srgbClr val="CCDEFF"/>
              </a:gs>
              <a:gs pos="35001">
                <a:srgbClr val="DAE7FF"/>
              </a:gs>
              <a:gs pos="100000">
                <a:srgbClr val="F0F5FF"/>
              </a:gs>
            </a:gsLst>
            <a:lin ang="5400000" scaled="1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1" name="Right Arrow 16"/>
          <p:cNvSpPr>
            <a:spLocks noChangeArrowheads="1"/>
          </p:cNvSpPr>
          <p:nvPr/>
        </p:nvSpPr>
        <p:spPr bwMode="auto">
          <a:xfrm rot="10800000">
            <a:off x="3205163" y="3933825"/>
            <a:ext cx="1258887" cy="215900"/>
          </a:xfrm>
          <a:prstGeom prst="rightArrow">
            <a:avLst>
              <a:gd name="adj1" fmla="val 50000"/>
              <a:gd name="adj2" fmla="val 49948"/>
            </a:avLst>
          </a:prstGeom>
          <a:gradFill rotWithShape="1">
            <a:gsLst>
              <a:gs pos="0">
                <a:srgbClr val="CCDEFF"/>
              </a:gs>
              <a:gs pos="35001">
                <a:srgbClr val="DAE7FF"/>
              </a:gs>
              <a:gs pos="100000">
                <a:srgbClr val="F0F5FF"/>
              </a:gs>
            </a:gsLst>
            <a:lin ang="5400000" scaled="1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63848" name="TextBox 11"/>
          <p:cNvSpPr txBox="1">
            <a:spLocks noChangeArrowheads="1"/>
          </p:cNvSpPr>
          <p:nvPr/>
        </p:nvSpPr>
        <p:spPr bwMode="auto">
          <a:xfrm>
            <a:off x="1368425" y="5337175"/>
            <a:ext cx="92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800"/>
              <a:t>disk </a:t>
            </a:r>
            <a:endParaRPr lang="zh-CN" altLang="en-US" sz="2800"/>
          </a:p>
        </p:txBody>
      </p:sp>
      <p:sp>
        <p:nvSpPr>
          <p:cNvPr id="163849" name="TextBox 12"/>
          <p:cNvSpPr txBox="1">
            <a:spLocks noChangeArrowheads="1"/>
          </p:cNvSpPr>
          <p:nvPr/>
        </p:nvSpPr>
        <p:spPr bwMode="auto">
          <a:xfrm>
            <a:off x="4679950" y="5373688"/>
            <a:ext cx="1484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memory</a:t>
            </a:r>
            <a:endParaRPr lang="zh-CN" altLang="en-US" sz="2800"/>
          </a:p>
        </p:txBody>
      </p:sp>
      <p:sp>
        <p:nvSpPr>
          <p:cNvPr id="26" name="Right Arrow 16"/>
          <p:cNvSpPr>
            <a:spLocks noChangeArrowheads="1"/>
          </p:cNvSpPr>
          <p:nvPr/>
        </p:nvSpPr>
        <p:spPr bwMode="auto">
          <a:xfrm>
            <a:off x="3203575" y="4629150"/>
            <a:ext cx="1260475" cy="252413"/>
          </a:xfrm>
          <a:prstGeom prst="rightArrow">
            <a:avLst>
              <a:gd name="adj1" fmla="val 50000"/>
              <a:gd name="adj2" fmla="val 49948"/>
            </a:avLst>
          </a:prstGeom>
          <a:gradFill rotWithShape="1">
            <a:gsLst>
              <a:gs pos="0">
                <a:srgbClr val="CCDEFF"/>
              </a:gs>
              <a:gs pos="35001">
                <a:srgbClr val="DAE7FF"/>
              </a:gs>
              <a:gs pos="100000">
                <a:srgbClr val="F0F5FF"/>
              </a:gs>
            </a:gsLst>
            <a:lin ang="5400000" scaled="1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 rot="10800000">
            <a:off x="3203575" y="4954588"/>
            <a:ext cx="1260475" cy="215900"/>
          </a:xfrm>
          <a:prstGeom prst="rightArrow">
            <a:avLst>
              <a:gd name="adj1" fmla="val 50000"/>
              <a:gd name="adj2" fmla="val 49948"/>
            </a:avLst>
          </a:prstGeom>
          <a:gradFill rotWithShape="1">
            <a:gsLst>
              <a:gs pos="0">
                <a:srgbClr val="CCDEFF"/>
              </a:gs>
              <a:gs pos="35001">
                <a:srgbClr val="DAE7FF"/>
              </a:gs>
              <a:gs pos="100000">
                <a:srgbClr val="F0F5FF"/>
              </a:gs>
            </a:gsLst>
            <a:lin ang="5400000" scaled="1"/>
          </a:gradFill>
          <a:ln w="9525" cmpd="sng">
            <a:solidFill>
              <a:srgbClr val="ADBCD7"/>
            </a:solidFill>
            <a:miter lim="800000"/>
            <a:headEnd/>
            <a:tailEnd/>
          </a:ln>
          <a:effectLst>
            <a:outerShdw dist="20000" dir="5400000" algn="ctr" rotWithShape="0">
              <a:srgbClr val="000000">
                <a:alpha val="37000"/>
              </a:srgbClr>
            </a:outerShdw>
          </a:effectLst>
        </p:spPr>
        <p:txBody>
          <a:bodyPr anchor="ctr"/>
          <a:lstStyle/>
          <a:p>
            <a:pPr algn="ctr"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61804" name="TextBox 27"/>
          <p:cNvSpPr txBox="1">
            <a:spLocks noChangeArrowheads="1"/>
          </p:cNvSpPr>
          <p:nvPr/>
        </p:nvSpPr>
        <p:spPr bwMode="auto">
          <a:xfrm>
            <a:off x="3203575" y="5168900"/>
            <a:ext cx="1262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/>
              <a:t>iteratively</a:t>
            </a:r>
          </a:p>
          <a:p>
            <a:pPr algn="ctr"/>
            <a:r>
              <a:rPr lang="zh-CN" altLang="en-US" sz="1200" b="1"/>
              <a:t>。</a:t>
            </a:r>
            <a:endParaRPr lang="en-US" altLang="zh-CN" sz="1200" b="1"/>
          </a:p>
          <a:p>
            <a:pPr algn="ctr"/>
            <a:r>
              <a:rPr lang="zh-CN" altLang="en-US" sz="1200" b="1"/>
              <a:t>。</a:t>
            </a:r>
            <a:endParaRPr lang="en-US" altLang="zh-CN" sz="1200" b="1"/>
          </a:p>
          <a:p>
            <a:pPr algn="ctr"/>
            <a:r>
              <a:rPr lang="zh-CN" altLang="en-US" sz="1200" b="1"/>
              <a:t>。</a:t>
            </a:r>
          </a:p>
        </p:txBody>
      </p:sp>
      <p:sp>
        <p:nvSpPr>
          <p:cNvPr id="161805" name="TextBox 28"/>
          <p:cNvSpPr txBox="1">
            <a:spLocks noChangeArrowheads="1"/>
          </p:cNvSpPr>
          <p:nvPr/>
        </p:nvSpPr>
        <p:spPr bwMode="auto">
          <a:xfrm>
            <a:off x="3348038" y="3141663"/>
            <a:ext cx="9064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read</a:t>
            </a:r>
            <a:endParaRPr lang="zh-CN" altLang="en-US" sz="2800"/>
          </a:p>
        </p:txBody>
      </p:sp>
      <p:sp>
        <p:nvSpPr>
          <p:cNvPr id="161806" name="TextBox 29"/>
          <p:cNvSpPr txBox="1">
            <a:spLocks noChangeArrowheads="1"/>
          </p:cNvSpPr>
          <p:nvPr/>
        </p:nvSpPr>
        <p:spPr bwMode="auto">
          <a:xfrm>
            <a:off x="3348038" y="4029075"/>
            <a:ext cx="944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write</a:t>
            </a:r>
            <a:endParaRPr lang="zh-CN" altLang="en-US" sz="2800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142875" y="6021388"/>
            <a:ext cx="9001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400">
                <a:solidFill>
                  <a:schemeClr val="accent2"/>
                </a:solidFill>
              </a:rPr>
              <a:t>Goal 1. handle large graph </a:t>
            </a:r>
            <a:r>
              <a:rPr lang="en-US" altLang="zh-CN" sz="240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altLang="zh-CN" sz="2400">
                <a:solidFill>
                  <a:schemeClr val="accent2"/>
                </a:solidFill>
              </a:rPr>
              <a:t>disk-based IO-efficient method</a:t>
            </a:r>
          </a:p>
        </p:txBody>
      </p:sp>
      <p:sp>
        <p:nvSpPr>
          <p:cNvPr id="19" name="下箭头 18"/>
          <p:cNvSpPr/>
          <p:nvPr/>
        </p:nvSpPr>
        <p:spPr bwMode="auto">
          <a:xfrm>
            <a:off x="1619250" y="2781300"/>
            <a:ext cx="396875" cy="6477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3857" name="TextBox 28"/>
          <p:cNvSpPr txBox="1">
            <a:spLocks noChangeArrowheads="1"/>
          </p:cNvSpPr>
          <p:nvPr/>
        </p:nvSpPr>
        <p:spPr bwMode="auto">
          <a:xfrm>
            <a:off x="0" y="2824163"/>
            <a:ext cx="1674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disk-based</a:t>
            </a:r>
            <a:endParaRPr lang="zh-CN" altLang="en-US" sz="2400"/>
          </a:p>
        </p:txBody>
      </p:sp>
      <p:sp>
        <p:nvSpPr>
          <p:cNvPr id="21" name="左大括号 20"/>
          <p:cNvSpPr/>
          <p:nvPr/>
        </p:nvSpPr>
        <p:spPr bwMode="auto">
          <a:xfrm>
            <a:off x="6228185" y="3825044"/>
            <a:ext cx="180020" cy="1115615"/>
          </a:xfrm>
          <a:prstGeom prst="leftBrace">
            <a:avLst>
              <a:gd name="adj1" fmla="val 45352"/>
              <a:gd name="adj2" fmla="val 50000"/>
            </a:avLst>
          </a:prstGeom>
          <a:ln w="381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72200" y="2888940"/>
            <a:ext cx="2895344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2400" dirty="0"/>
              <a:t>each iteration:</a:t>
            </a:r>
          </a:p>
          <a:p>
            <a:pPr marL="342900" indent="-342900">
              <a:buFont typeface="Arial" charset="0"/>
              <a:buAutoNum type="arabicPeriod"/>
              <a:defRPr/>
            </a:pPr>
            <a:endParaRPr lang="en-US" altLang="zh-CN" sz="2400" dirty="0"/>
          </a:p>
          <a:p>
            <a:pPr marL="342900" indent="-342900">
              <a:buFont typeface="Arial" charset="0"/>
              <a:buAutoNum type="arabicPeriod"/>
              <a:defRPr/>
            </a:pPr>
            <a:r>
              <a:rPr lang="en-US" altLang="zh-CN" sz="2400" dirty="0" smtClean="0"/>
              <a:t>Label </a:t>
            </a:r>
            <a:r>
              <a:rPr lang="en-US" altLang="zh-CN" sz="2400" dirty="0"/>
              <a:t>G</a:t>
            </a:r>
            <a:r>
              <a:rPr lang="en-US" altLang="zh-CN" sz="2400" dirty="0" smtClean="0"/>
              <a:t>eneration</a:t>
            </a:r>
            <a:endParaRPr lang="en-US" altLang="zh-CN" sz="2400" dirty="0"/>
          </a:p>
          <a:p>
            <a:pPr marL="342900" indent="-342900">
              <a:defRPr/>
            </a:pPr>
            <a:endParaRPr lang="en-US" altLang="zh-CN" sz="2400" dirty="0" smtClean="0"/>
          </a:p>
          <a:p>
            <a:pPr marL="342900" indent="-342900">
              <a:defRPr/>
            </a:pPr>
            <a:endParaRPr lang="en-US" altLang="zh-CN" sz="2400" dirty="0" smtClean="0"/>
          </a:p>
          <a:p>
            <a:pPr marL="457200" indent="-457200">
              <a:defRPr/>
            </a:pPr>
            <a:r>
              <a:rPr lang="en-US" altLang="zh-CN" sz="2400" dirty="0" smtClean="0"/>
              <a:t>2. Pruning</a:t>
            </a:r>
            <a:endParaRPr lang="zh-CN" altLang="en-US" sz="2400" dirty="0"/>
          </a:p>
        </p:txBody>
      </p:sp>
      <p:sp>
        <p:nvSpPr>
          <p:cNvPr id="163860" name="TextBox 23"/>
          <p:cNvSpPr txBox="1">
            <a:spLocks noChangeArrowheads="1"/>
          </p:cNvSpPr>
          <p:nvPr/>
        </p:nvSpPr>
        <p:spPr bwMode="auto">
          <a:xfrm>
            <a:off x="576263" y="4329113"/>
            <a:ext cx="1184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Graph</a:t>
            </a:r>
            <a:endParaRPr lang="zh-CN" altLang="en-US" sz="28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19250" y="4329113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800"/>
              <a:t>+ Index</a:t>
            </a:r>
            <a:endParaRPr lang="zh-CN" altLang="en-US" sz="28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572000" y="4054475"/>
            <a:ext cx="129381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Partial</a:t>
            </a:r>
          </a:p>
          <a:p>
            <a:r>
              <a:rPr lang="en-US" altLang="zh-CN"/>
              <a:t>Graph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245100" y="4329113"/>
            <a:ext cx="947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/>
              <a:t>+ Index</a:t>
            </a:r>
            <a:endParaRPr lang="zh-CN" altLang="en-US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00225" y="4113213"/>
            <a:ext cx="129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Complete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01813" y="4103688"/>
            <a:ext cx="1293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Partial</a:t>
            </a:r>
          </a:p>
        </p:txBody>
      </p:sp>
      <p:sp>
        <p:nvSpPr>
          <p:cNvPr id="163866" name="矩形 112"/>
          <p:cNvSpPr>
            <a:spLocks noChangeArrowheads="1"/>
          </p:cNvSpPr>
          <p:nvPr/>
        </p:nvSpPr>
        <p:spPr bwMode="auto">
          <a:xfrm>
            <a:off x="250825" y="80963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63867" name="灯片编号占位符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877D49F-7E09-462C-A639-EB65ED239D2D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11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1042988" y="1628775"/>
            <a:ext cx="1774825" cy="869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</a:t>
            </a:r>
          </a:p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Networks</a:t>
            </a:r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6" grpId="0" animBg="1"/>
      <p:bldP spid="27" grpId="0" animBg="1"/>
      <p:bldP spid="161804" grpId="0"/>
      <p:bldP spid="161805" grpId="0"/>
      <p:bldP spid="161806" grpId="0"/>
      <p:bldP spid="17" grpId="0"/>
      <p:bldP spid="21" grpId="0" animBg="1"/>
      <p:bldP spid="23" grpId="0"/>
      <p:bldP spid="25" grpId="0"/>
      <p:bldP spid="29" grpId="0"/>
      <p:bldP spid="30" grpId="0"/>
      <p:bldP spid="31" grpId="0"/>
      <p:bldP spid="32" grpId="0"/>
      <p:bldP spid="3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sz="2800" b="1" u="sng" dirty="0" smtClean="0">
                <a:latin typeface="+mj-ea"/>
                <a:ea typeface="+mj-ea"/>
                <a:sym typeface="微软雅黑" pitchFamily="34" charset="-122"/>
              </a:rPr>
              <a:t>Hop-Doubling Label </a:t>
            </a:r>
            <a:r>
              <a:rPr lang="en-US" sz="2800" b="1" u="sng" dirty="0">
                <a:latin typeface="+mj-ea"/>
                <a:ea typeface="+mj-ea"/>
                <a:sym typeface="微软雅黑" pitchFamily="34" charset="-122"/>
              </a:rPr>
              <a:t>G</a:t>
            </a:r>
            <a:r>
              <a:rPr lang="en-US" sz="2800" b="1" u="sng" dirty="0" smtClean="0">
                <a:latin typeface="+mj-ea"/>
                <a:ea typeface="+mj-ea"/>
                <a:sym typeface="微软雅黑" pitchFamily="34" charset="-122"/>
              </a:rPr>
              <a:t>eneration</a:t>
            </a:r>
            <a:r>
              <a:rPr lang="zh-CN" altLang="en-US" sz="2800" b="1" u="sng" dirty="0">
                <a:latin typeface="+mj-ea"/>
                <a:ea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2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2.1 </a:t>
            </a:r>
            <a:r>
              <a:rPr lang="en-US" sz="2800" b="1" dirty="0">
                <a:latin typeface="+mj-ea"/>
                <a:ea typeface="+mj-ea"/>
              </a:rPr>
              <a:t>Properties of </a:t>
            </a:r>
            <a:r>
              <a:rPr lang="en-US" sz="2800" b="1" dirty="0" smtClean="0">
                <a:latin typeface="+mj-ea"/>
                <a:ea typeface="+mj-ea"/>
              </a:rPr>
              <a:t>a Scale-Free </a:t>
            </a:r>
            <a:r>
              <a:rPr lang="en-US" sz="2800" b="1" dirty="0">
                <a:latin typeface="+mj-ea"/>
                <a:ea typeface="+mj-ea"/>
              </a:rPr>
              <a:t>N</a:t>
            </a:r>
            <a:r>
              <a:rPr lang="en-US" sz="2800" b="1" dirty="0" smtClean="0">
                <a:latin typeface="+mj-ea"/>
                <a:ea typeface="+mj-ea"/>
              </a:rPr>
              <a:t>etwork</a:t>
            </a:r>
            <a:endParaRPr lang="en-US" sz="2800" b="1" dirty="0">
              <a:latin typeface="+mj-ea"/>
              <a:ea typeface="+mj-ea"/>
            </a:endParaRPr>
          </a:p>
        </p:txBody>
      </p:sp>
      <p:pic>
        <p:nvPicPr>
          <p:cNvPr id="164868" name="图片 24" descr="assumption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2133600"/>
            <a:ext cx="317817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圆角矩形 26"/>
          <p:cNvSpPr/>
          <p:nvPr/>
        </p:nvSpPr>
        <p:spPr bwMode="auto">
          <a:xfrm>
            <a:off x="4895851" y="5213945"/>
            <a:ext cx="3420566" cy="1095375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</a:rPr>
              <a:t>a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few high-degrees vertices</a:t>
            </a:r>
            <a:r>
              <a:rPr lang="en-US" altLang="zh-CN" dirty="0">
                <a:solidFill>
                  <a:schemeClr val="accent1"/>
                </a:solidFill>
                <a:latin typeface="微软雅黑" pitchFamily="34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can hit most long-length 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shortest paths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4870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79E501F-B648-41A0-B777-997C441F137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12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76263" y="5265738"/>
            <a:ext cx="1979612" cy="935037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</a:rPr>
              <a:t>Scale-Free Properties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4873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0" name="矩形 112"/>
          <p:cNvSpPr>
            <a:spLocks noChangeArrowheads="1"/>
          </p:cNvSpPr>
          <p:nvPr/>
        </p:nvSpPr>
        <p:spPr bwMode="auto">
          <a:xfrm>
            <a:off x="0" y="2744788"/>
            <a:ext cx="31321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latin typeface="+mj-ea"/>
                <a:ea typeface="+mj-ea"/>
              </a:rPr>
              <a:t>Observation 1: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+mj-ea"/>
              </a:rPr>
              <a:t>(as black arrow)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latin typeface="+mj-ea"/>
                <a:ea typeface="+mj-ea"/>
              </a:rPr>
              <a:t>Hit most shortest paths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latin typeface="+mj-ea"/>
                <a:ea typeface="+mj-ea"/>
              </a:rPr>
              <a:t>by high-degree vertices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dirty="0"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dirty="0">
              <a:latin typeface="+mj-ea"/>
              <a:ea typeface="+mj-ea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0" y="4508500"/>
            <a:ext cx="2538413" cy="979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+mj-ea"/>
              </a:rPr>
              <a:t>Create labels with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+mj-ea"/>
              </a:rPr>
              <a:t>high-degree vertices 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12" name="下箭头 11"/>
          <p:cNvSpPr/>
          <p:nvPr/>
        </p:nvSpPr>
        <p:spPr bwMode="auto">
          <a:xfrm>
            <a:off x="1079500" y="4113213"/>
            <a:ext cx="484188" cy="431800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2951820" y="5553075"/>
            <a:ext cx="1331913" cy="484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图片 10" descr="assumption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163" y="2097088"/>
            <a:ext cx="2895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4535996" y="5121189"/>
            <a:ext cx="3708412" cy="1404155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</a:rPr>
              <a:t>The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number of short-length shortest 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</a:rPr>
              <a:t>paths through any vertex</a:t>
            </a:r>
            <a:r>
              <a:rPr lang="en-US" altLang="zh-CN" dirty="0" smtClean="0">
                <a:solidFill>
                  <a:schemeClr val="accent1"/>
                </a:solidFill>
                <a:latin typeface="微软雅黑" pitchFamily="34" charset="-122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</a:rPr>
              <a:t>not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hit by high-degrees vertices is small</a:t>
            </a:r>
            <a:endParaRPr lang="zh-CN" altLang="en-US" dirty="0">
              <a:solidFill>
                <a:schemeClr val="accent1"/>
              </a:solidFill>
              <a:latin typeface="微软雅黑" pitchFamily="34" charset="-122"/>
            </a:endParaRPr>
          </a:p>
        </p:txBody>
      </p:sp>
      <p:sp>
        <p:nvSpPr>
          <p:cNvPr id="14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 smtClean="0">
                <a:latin typeface="+mj-ea"/>
                <a:sym typeface="微软雅黑" pitchFamily="34" charset="-122"/>
              </a:rPr>
              <a:t>2.1 </a:t>
            </a:r>
            <a:r>
              <a:rPr lang="en-US" altLang="zh-CN" sz="2800" b="1" dirty="0" smtClean="0">
                <a:latin typeface="+mj-ea"/>
              </a:rPr>
              <a:t>Properties of a Scale-Free Network</a:t>
            </a:r>
            <a:endParaRPr lang="en-US" altLang="zh-CN" sz="2800" b="1" dirty="0">
              <a:latin typeface="+mj-ea"/>
            </a:endParaRPr>
          </a:p>
        </p:txBody>
      </p:sp>
      <p:sp>
        <p:nvSpPr>
          <p:cNvPr id="165894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A5DC186-01B4-46C3-81C8-5E1F3A20BCA7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13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76263" y="5265738"/>
            <a:ext cx="1979612" cy="935037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</a:rPr>
              <a:t>Scale-Free Properties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右箭头 8"/>
          <p:cNvSpPr/>
          <p:nvPr/>
        </p:nvSpPr>
        <p:spPr bwMode="auto">
          <a:xfrm>
            <a:off x="2951820" y="5553075"/>
            <a:ext cx="1331913" cy="484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5897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1" name="矩形 112"/>
          <p:cNvSpPr>
            <a:spLocks noChangeArrowheads="1"/>
          </p:cNvSpPr>
          <p:nvPr/>
        </p:nvSpPr>
        <p:spPr bwMode="auto">
          <a:xfrm>
            <a:off x="6011863" y="3897313"/>
            <a:ext cx="31321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accent1"/>
                </a:solidFill>
                <a:latin typeface="+mj-ea"/>
                <a:ea typeface="+mj-ea"/>
              </a:rPr>
              <a:t>Observation 2: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</a:rPr>
              <a:t>(as blue arrow)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accent1"/>
                </a:solidFill>
                <a:latin typeface="+mj-ea"/>
                <a:ea typeface="+mj-ea"/>
              </a:rPr>
              <a:t>Hit a few shortest paths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dirty="0">
                <a:solidFill>
                  <a:schemeClr val="accent1"/>
                </a:solidFill>
                <a:latin typeface="+mj-ea"/>
                <a:ea typeface="+mj-ea"/>
              </a:rPr>
              <a:t>by other vertices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5219700" y="5229225"/>
            <a:ext cx="3600450" cy="1223963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</a:rPr>
              <a:t>There exists a 2-hop index with small size.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166915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altLang="zh-CN" sz="1200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 smtClean="0">
                <a:latin typeface="+mj-ea"/>
                <a:sym typeface="微软雅黑" pitchFamily="34" charset="-122"/>
              </a:rPr>
              <a:t>2.1 </a:t>
            </a:r>
            <a:r>
              <a:rPr lang="en-US" altLang="zh-CN" sz="2800" b="1" dirty="0" smtClean="0">
                <a:latin typeface="+mj-ea"/>
              </a:rPr>
              <a:t>Properties of a Scale-Free Network</a:t>
            </a:r>
            <a:endParaRPr lang="en-US" altLang="zh-CN" sz="2800" b="1" dirty="0">
              <a:latin typeface="+mj-ea"/>
            </a:endParaRPr>
          </a:p>
        </p:txBody>
      </p:sp>
      <p:sp>
        <p:nvSpPr>
          <p:cNvPr id="166917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380E3EA3-4D15-4133-AF70-CE17C8674FDA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14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576263" y="5265738"/>
            <a:ext cx="1979612" cy="935037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itchFamily="34" charset="-122"/>
              </a:rPr>
              <a:t>Scale-Free Properties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66920" name="图片 10" descr="assumption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163" y="2097088"/>
            <a:ext cx="28956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3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2951820" y="5553075"/>
            <a:ext cx="1331913" cy="48418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smtClean="0">
                <a:latin typeface="+mj-ea"/>
                <a:ea typeface="宋体" pitchFamily="2" charset="-122"/>
              </a:rPr>
              <a:t>Rank the vertices, 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latin typeface="+mn-ea"/>
                <a:ea typeface="+mn-ea"/>
              </a:rPr>
              <a:t>	e.g. in descending order of deg(v)</a:t>
            </a:r>
            <a:endParaRPr lang="en-US" altLang="zh-CN" sz="20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j-ea"/>
              <a:ea typeface="+mj-ea"/>
            </a:endParaRPr>
          </a:p>
        </p:txBody>
      </p:sp>
      <p:sp>
        <p:nvSpPr>
          <p:cNvPr id="167940" name="TextBox 8"/>
          <p:cNvSpPr txBox="1">
            <a:spLocks noChangeArrowheads="1"/>
          </p:cNvSpPr>
          <p:nvPr/>
        </p:nvSpPr>
        <p:spPr bwMode="auto">
          <a:xfrm>
            <a:off x="503238" y="4941888"/>
            <a:ext cx="4168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Example: r(0) &gt; r(1) &gt; r(2) ….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pic>
        <p:nvPicPr>
          <p:cNvPr id="167941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221163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CAFA605-3EA0-451B-AF0F-6EB0A7F83D61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15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7943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39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Initialize labels with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edges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 smtClean="0"/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Generate labels iteratively until it can answer any query correctly</a:t>
            </a:r>
            <a:endParaRPr lang="en-US" altLang="zh-CN" sz="2400" dirty="0"/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6896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949D8AD7-4A21-4977-9098-5DCFD8AD2E00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16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8966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357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Generate 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labels based on 6 rules for each iteration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r>
              <a:rPr lang="en-US" altLang="zh-CN" sz="24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1618" y="3789040"/>
            <a:ext cx="5162550" cy="1728788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896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949D8AD7-4A21-4977-9098-5DCFD8AD2E00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17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8966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14" descr="doubli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4113213"/>
            <a:ext cx="4419600" cy="23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Generate labels based on 6 rules for each iteration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287338" y="3105150"/>
            <a:ext cx="68643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dirty="0"/>
              <a:t>Doubling effect:</a:t>
            </a:r>
          </a:p>
          <a:p>
            <a:r>
              <a:rPr lang="en-US" altLang="zh-CN" sz="2000" dirty="0"/>
              <a:t>A length D path can be generated in                      iterations</a:t>
            </a:r>
          </a:p>
          <a:p>
            <a:endParaRPr lang="en-US" altLang="zh-CN" sz="2000" dirty="0">
              <a:solidFill>
                <a:schemeClr val="accent1"/>
              </a:solidFill>
            </a:endParaRPr>
          </a:p>
          <a:p>
            <a:r>
              <a:rPr lang="en-US" altLang="zh-CN" sz="2000" dirty="0">
                <a:solidFill>
                  <a:schemeClr val="accent1"/>
                </a:solidFill>
              </a:rPr>
              <a:t>Example</a:t>
            </a:r>
            <a:r>
              <a:rPr lang="en-US" altLang="zh-CN" sz="2000" dirty="0">
                <a:solidFill>
                  <a:schemeClr val="accent1"/>
                </a:solidFill>
                <a:sym typeface="Wingdings" pitchFamily="2" charset="2"/>
              </a:rPr>
              <a:t>: generating (60) of length 8:</a:t>
            </a:r>
            <a:endParaRPr lang="en-US" altLang="zh-CN" sz="2000" dirty="0">
              <a:solidFill>
                <a:schemeClr val="accent1"/>
              </a:solidFill>
            </a:endParaRPr>
          </a:p>
          <a:p>
            <a:r>
              <a:rPr lang="en-US" altLang="zh-CN" sz="2000" dirty="0"/>
              <a:t>Black: initialization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00563" y="3465513"/>
          <a:ext cx="13271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Formula" r:id="rId5" imgW="669600" imgH="177840" progId="Equation.Ribbit">
                  <p:embed/>
                </p:oleObj>
              </mc:Choice>
              <mc:Fallback>
                <p:oleObj name="Formula" r:id="rId5" imgW="669600" imgH="1778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465513"/>
                        <a:ext cx="132715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灯片编号占位符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FFE44671-EDC2-4BF1-843B-54D33CEEB0A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18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3850" y="4616450"/>
            <a:ext cx="21955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chemeClr val="accent1"/>
                </a:solidFill>
              </a:rPr>
              <a:t>Blue: 1</a:t>
            </a:r>
            <a:r>
              <a:rPr lang="en-US" altLang="zh-CN" sz="2000" baseline="30000">
                <a:solidFill>
                  <a:schemeClr val="accent1"/>
                </a:solidFill>
              </a:rPr>
              <a:t>st</a:t>
            </a:r>
            <a:r>
              <a:rPr lang="en-US" altLang="zh-CN" sz="2000">
                <a:solidFill>
                  <a:schemeClr val="accent1"/>
                </a:solidFill>
              </a:rPr>
              <a:t> iteration</a:t>
            </a:r>
          </a:p>
          <a:p>
            <a:endParaRPr lang="zh-CN" altLang="en-US" sz="20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7338" y="4906963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>
                <a:solidFill>
                  <a:srgbClr val="00B050"/>
                </a:solidFill>
              </a:rPr>
              <a:t>Green: 2</a:t>
            </a:r>
            <a:r>
              <a:rPr lang="en-US" altLang="zh-CN" sz="2000" baseline="30000">
                <a:solidFill>
                  <a:srgbClr val="00B050"/>
                </a:solidFill>
              </a:rPr>
              <a:t>nd</a:t>
            </a:r>
            <a:r>
              <a:rPr lang="en-US" altLang="zh-CN" sz="2000">
                <a:solidFill>
                  <a:srgbClr val="00B050"/>
                </a:solidFill>
              </a:rPr>
              <a:t> iteration</a:t>
            </a:r>
          </a:p>
          <a:p>
            <a:endParaRPr lang="zh-CN" altLang="en-US" sz="2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7338" y="5229225"/>
            <a:ext cx="2144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Red: 3</a:t>
            </a:r>
            <a:r>
              <a:rPr lang="en-US" altLang="zh-CN" sz="2000" baseline="30000">
                <a:solidFill>
                  <a:srgbClr val="FF0000"/>
                </a:solidFill>
              </a:rPr>
              <a:t>rd</a:t>
            </a:r>
            <a:r>
              <a:rPr lang="en-US" altLang="zh-CN" sz="2000">
                <a:solidFill>
                  <a:srgbClr val="FF0000"/>
                </a:solidFill>
              </a:rPr>
              <a:t> iteration </a:t>
            </a:r>
            <a:endParaRPr lang="zh-CN" altLang="en-US" sz="2000">
              <a:solidFill>
                <a:srgbClr val="FF0000"/>
              </a:solidFill>
            </a:endParaRPr>
          </a:p>
          <a:p>
            <a:endParaRPr lang="zh-CN" altLang="en-US" sz="2000"/>
          </a:p>
        </p:txBody>
      </p:sp>
      <p:sp>
        <p:nvSpPr>
          <p:cNvPr id="2059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4176713" y="4041775"/>
            <a:ext cx="3568700" cy="1054100"/>
          </a:xfrm>
          <a:custGeom>
            <a:avLst/>
            <a:gdLst>
              <a:gd name="T0" fmla="*/ 0 w 3570152"/>
              <a:gd name="T1" fmla="*/ 0 h 1054100"/>
              <a:gd name="T2" fmla="*/ 3570152 w 3570152"/>
              <a:gd name="T3" fmla="*/ 1054100 h 1054100"/>
            </a:gdLst>
            <a:ahLst/>
            <a:cxnLst>
              <a:cxn ang="0">
                <a:pos x="141152" y="952500"/>
              </a:cxn>
              <a:cxn ang="0">
                <a:pos x="331652" y="774700"/>
              </a:cxn>
              <a:cxn ang="0">
                <a:pos x="534852" y="609600"/>
              </a:cxn>
              <a:cxn ang="0">
                <a:pos x="763452" y="482600"/>
              </a:cxn>
              <a:cxn ang="0">
                <a:pos x="992052" y="368300"/>
              </a:cxn>
              <a:cxn ang="0">
                <a:pos x="1106352" y="304800"/>
              </a:cxn>
              <a:cxn ang="0">
                <a:pos x="1258752" y="241300"/>
              </a:cxn>
              <a:cxn ang="0">
                <a:pos x="1461952" y="190500"/>
              </a:cxn>
              <a:cxn ang="0">
                <a:pos x="1715952" y="139700"/>
              </a:cxn>
              <a:cxn ang="0">
                <a:pos x="1995352" y="76200"/>
              </a:cxn>
              <a:cxn ang="0">
                <a:pos x="1842952" y="63500"/>
              </a:cxn>
              <a:cxn ang="0">
                <a:pos x="1779452" y="127000"/>
              </a:cxn>
              <a:cxn ang="0">
                <a:pos x="1931852" y="50800"/>
              </a:cxn>
              <a:cxn ang="0">
                <a:pos x="2274752" y="50800"/>
              </a:cxn>
              <a:cxn ang="0">
                <a:pos x="2897052" y="127000"/>
              </a:cxn>
              <a:cxn ang="0">
                <a:pos x="2617652" y="63500"/>
              </a:cxn>
              <a:cxn ang="0">
                <a:pos x="2985952" y="114300"/>
              </a:cxn>
              <a:cxn ang="0">
                <a:pos x="2795452" y="76200"/>
              </a:cxn>
              <a:cxn ang="0">
                <a:pos x="2947852" y="114300"/>
              </a:cxn>
              <a:cxn ang="0">
                <a:pos x="3189152" y="165100"/>
              </a:cxn>
              <a:cxn ang="0">
                <a:pos x="3405052" y="254000"/>
              </a:cxn>
              <a:cxn ang="0">
                <a:pos x="3557452" y="266700"/>
              </a:cxn>
              <a:cxn ang="0">
                <a:pos x="3468552" y="241300"/>
              </a:cxn>
              <a:cxn ang="0">
                <a:pos x="3570152" y="292100"/>
              </a:cxn>
              <a:cxn ang="0">
                <a:pos x="3493952" y="241300"/>
              </a:cxn>
              <a:cxn ang="0">
                <a:pos x="3074852" y="139700"/>
              </a:cxn>
              <a:cxn ang="0">
                <a:pos x="3227252" y="215900"/>
              </a:cxn>
              <a:cxn ang="0">
                <a:pos x="3176452" y="190500"/>
              </a:cxn>
              <a:cxn ang="0">
                <a:pos x="3354252" y="241300"/>
              </a:cxn>
              <a:cxn ang="0">
                <a:pos x="3252652" y="203200"/>
              </a:cxn>
              <a:cxn ang="0">
                <a:pos x="3506652" y="241300"/>
              </a:cxn>
              <a:cxn ang="0">
                <a:pos x="3443152" y="279400"/>
              </a:cxn>
              <a:cxn ang="0">
                <a:pos x="3290752" y="215900"/>
              </a:cxn>
              <a:cxn ang="0">
                <a:pos x="3062152" y="165100"/>
              </a:cxn>
              <a:cxn ang="0">
                <a:pos x="2871652" y="114300"/>
              </a:cxn>
              <a:cxn ang="0">
                <a:pos x="2566852" y="50800"/>
              </a:cxn>
              <a:cxn ang="0">
                <a:pos x="2236652" y="0"/>
              </a:cxn>
              <a:cxn ang="0">
                <a:pos x="1830252" y="38100"/>
              </a:cxn>
              <a:cxn ang="0">
                <a:pos x="1893752" y="101600"/>
              </a:cxn>
              <a:cxn ang="0">
                <a:pos x="1576252" y="152400"/>
              </a:cxn>
              <a:cxn ang="0">
                <a:pos x="1271452" y="228600"/>
              </a:cxn>
              <a:cxn ang="0">
                <a:pos x="1055552" y="304800"/>
              </a:cxn>
              <a:cxn ang="0">
                <a:pos x="1030152" y="355600"/>
              </a:cxn>
              <a:cxn ang="0">
                <a:pos x="1233352" y="304800"/>
              </a:cxn>
              <a:cxn ang="0">
                <a:pos x="941252" y="393700"/>
              </a:cxn>
              <a:cxn ang="0">
                <a:pos x="801552" y="444500"/>
              </a:cxn>
            </a:cxnLst>
            <a:rect l="T0" t="T1" r="T2" b="T3"/>
            <a:pathLst>
              <a:path w="3570152" h="1054100">
                <a:moveTo>
                  <a:pt x="1452" y="1054100"/>
                </a:moveTo>
                <a:cubicBezTo>
                  <a:pt x="48384" y="983702"/>
                  <a:pt x="0" y="1039384"/>
                  <a:pt x="64952" y="1003300"/>
                </a:cubicBezTo>
                <a:cubicBezTo>
                  <a:pt x="91637" y="988475"/>
                  <a:pt x="141152" y="952500"/>
                  <a:pt x="141152" y="952500"/>
                </a:cubicBezTo>
                <a:cubicBezTo>
                  <a:pt x="208885" y="850900"/>
                  <a:pt x="119985" y="973667"/>
                  <a:pt x="204652" y="889000"/>
                </a:cubicBezTo>
                <a:cubicBezTo>
                  <a:pt x="289319" y="804333"/>
                  <a:pt x="166552" y="893233"/>
                  <a:pt x="268152" y="825500"/>
                </a:cubicBezTo>
                <a:cubicBezTo>
                  <a:pt x="317328" y="751736"/>
                  <a:pt x="264732" y="813737"/>
                  <a:pt x="331652" y="774700"/>
                </a:cubicBezTo>
                <a:cubicBezTo>
                  <a:pt x="371205" y="751627"/>
                  <a:pt x="445952" y="698500"/>
                  <a:pt x="445952" y="698500"/>
                </a:cubicBezTo>
                <a:cubicBezTo>
                  <a:pt x="518745" y="589311"/>
                  <a:pt x="421818" y="717807"/>
                  <a:pt x="509452" y="647700"/>
                </a:cubicBezTo>
                <a:cubicBezTo>
                  <a:pt x="521371" y="638165"/>
                  <a:pt x="521909" y="617690"/>
                  <a:pt x="534852" y="609600"/>
                </a:cubicBezTo>
                <a:cubicBezTo>
                  <a:pt x="557556" y="595410"/>
                  <a:pt x="611052" y="584200"/>
                  <a:pt x="611052" y="584200"/>
                </a:cubicBezTo>
                <a:cubicBezTo>
                  <a:pt x="660477" y="510062"/>
                  <a:pt x="605242" y="574405"/>
                  <a:pt x="687252" y="533400"/>
                </a:cubicBezTo>
                <a:cubicBezTo>
                  <a:pt x="714556" y="519748"/>
                  <a:pt x="738052" y="499533"/>
                  <a:pt x="763452" y="482600"/>
                </a:cubicBezTo>
                <a:cubicBezTo>
                  <a:pt x="776152" y="474133"/>
                  <a:pt x="787072" y="462027"/>
                  <a:pt x="801552" y="457200"/>
                </a:cubicBezTo>
                <a:lnTo>
                  <a:pt x="877752" y="431800"/>
                </a:lnTo>
                <a:cubicBezTo>
                  <a:pt x="934784" y="374768"/>
                  <a:pt x="898813" y="399380"/>
                  <a:pt x="992052" y="368300"/>
                </a:cubicBezTo>
                <a:lnTo>
                  <a:pt x="1030152" y="355600"/>
                </a:lnTo>
                <a:lnTo>
                  <a:pt x="1068252" y="342900"/>
                </a:lnTo>
                <a:cubicBezTo>
                  <a:pt x="1080952" y="330200"/>
                  <a:pt x="1094854" y="318598"/>
                  <a:pt x="1106352" y="304800"/>
                </a:cubicBezTo>
                <a:cubicBezTo>
                  <a:pt x="1116123" y="293074"/>
                  <a:pt x="1117804" y="272899"/>
                  <a:pt x="1131752" y="266700"/>
                </a:cubicBezTo>
                <a:cubicBezTo>
                  <a:pt x="1159106" y="254543"/>
                  <a:pt x="1191019" y="258233"/>
                  <a:pt x="1220652" y="254000"/>
                </a:cubicBezTo>
                <a:cubicBezTo>
                  <a:pt x="1233352" y="249767"/>
                  <a:pt x="1245581" y="243695"/>
                  <a:pt x="1258752" y="241300"/>
                </a:cubicBezTo>
                <a:cubicBezTo>
                  <a:pt x="1292332" y="235195"/>
                  <a:pt x="1327424" y="237580"/>
                  <a:pt x="1360352" y="228600"/>
                </a:cubicBezTo>
                <a:cubicBezTo>
                  <a:pt x="1375078" y="224584"/>
                  <a:pt x="1384160" y="208559"/>
                  <a:pt x="1398452" y="203200"/>
                </a:cubicBezTo>
                <a:cubicBezTo>
                  <a:pt x="1418663" y="195621"/>
                  <a:pt x="1441127" y="196180"/>
                  <a:pt x="1461952" y="190500"/>
                </a:cubicBezTo>
                <a:cubicBezTo>
                  <a:pt x="1615076" y="148739"/>
                  <a:pt x="1454801" y="175519"/>
                  <a:pt x="1639752" y="152400"/>
                </a:cubicBezTo>
                <a:cubicBezTo>
                  <a:pt x="1776327" y="106875"/>
                  <a:pt x="1742667" y="125219"/>
                  <a:pt x="1525452" y="139700"/>
                </a:cubicBezTo>
                <a:cubicBezTo>
                  <a:pt x="1604658" y="166102"/>
                  <a:pt x="1577835" y="162720"/>
                  <a:pt x="1715952" y="139700"/>
                </a:cubicBezTo>
                <a:cubicBezTo>
                  <a:pt x="1742362" y="135298"/>
                  <a:pt x="1765585" y="117621"/>
                  <a:pt x="1792152" y="114300"/>
                </a:cubicBezTo>
                <a:cubicBezTo>
                  <a:pt x="1826019" y="110067"/>
                  <a:pt x="1860206" y="107890"/>
                  <a:pt x="1893752" y="101600"/>
                </a:cubicBezTo>
                <a:cubicBezTo>
                  <a:pt x="1928063" y="95167"/>
                  <a:pt x="1961121" y="83046"/>
                  <a:pt x="1995352" y="76200"/>
                </a:cubicBezTo>
                <a:cubicBezTo>
                  <a:pt x="2016519" y="71967"/>
                  <a:pt x="2037911" y="68735"/>
                  <a:pt x="2058852" y="63500"/>
                </a:cubicBezTo>
                <a:cubicBezTo>
                  <a:pt x="2071839" y="60253"/>
                  <a:pt x="2110339" y="50800"/>
                  <a:pt x="2096952" y="50800"/>
                </a:cubicBezTo>
                <a:cubicBezTo>
                  <a:pt x="2012180" y="50800"/>
                  <a:pt x="1927619" y="59267"/>
                  <a:pt x="1842952" y="63500"/>
                </a:cubicBezTo>
                <a:cubicBezTo>
                  <a:pt x="1817552" y="67733"/>
                  <a:pt x="1791181" y="68057"/>
                  <a:pt x="1766752" y="76200"/>
                </a:cubicBezTo>
                <a:cubicBezTo>
                  <a:pt x="1752272" y="81027"/>
                  <a:pt x="1724950" y="86792"/>
                  <a:pt x="1728652" y="101600"/>
                </a:cubicBezTo>
                <a:cubicBezTo>
                  <a:pt x="1733244" y="119967"/>
                  <a:pt x="1762519" y="118533"/>
                  <a:pt x="1779452" y="127000"/>
                </a:cubicBezTo>
                <a:cubicBezTo>
                  <a:pt x="1888641" y="54207"/>
                  <a:pt x="1750492" y="141480"/>
                  <a:pt x="1855652" y="88900"/>
                </a:cubicBezTo>
                <a:cubicBezTo>
                  <a:pt x="1869304" y="82074"/>
                  <a:pt x="1880100" y="70326"/>
                  <a:pt x="1893752" y="63500"/>
                </a:cubicBezTo>
                <a:cubicBezTo>
                  <a:pt x="1905726" y="57513"/>
                  <a:pt x="1945239" y="50800"/>
                  <a:pt x="1931852" y="50800"/>
                </a:cubicBezTo>
                <a:cubicBezTo>
                  <a:pt x="1897722" y="50800"/>
                  <a:pt x="1864119" y="59267"/>
                  <a:pt x="1830252" y="63500"/>
                </a:cubicBezTo>
                <a:cubicBezTo>
                  <a:pt x="1946197" y="67959"/>
                  <a:pt x="2326147" y="91590"/>
                  <a:pt x="2452552" y="63500"/>
                </a:cubicBezTo>
                <a:cubicBezTo>
                  <a:pt x="2510555" y="50610"/>
                  <a:pt x="2216143" y="41032"/>
                  <a:pt x="2274752" y="50800"/>
                </a:cubicBezTo>
                <a:cubicBezTo>
                  <a:pt x="2479989" y="85006"/>
                  <a:pt x="2558918" y="81243"/>
                  <a:pt x="2731952" y="101600"/>
                </a:cubicBezTo>
                <a:cubicBezTo>
                  <a:pt x="2761681" y="105098"/>
                  <a:pt x="2791266" y="109748"/>
                  <a:pt x="2820852" y="114300"/>
                </a:cubicBezTo>
                <a:cubicBezTo>
                  <a:pt x="2846303" y="118216"/>
                  <a:pt x="2922802" y="127000"/>
                  <a:pt x="2897052" y="127000"/>
                </a:cubicBezTo>
                <a:cubicBezTo>
                  <a:pt x="2858718" y="127000"/>
                  <a:pt x="2820852" y="118533"/>
                  <a:pt x="2782752" y="114300"/>
                </a:cubicBezTo>
                <a:cubicBezTo>
                  <a:pt x="2705977" y="95106"/>
                  <a:pt x="2748511" y="107120"/>
                  <a:pt x="2655752" y="76200"/>
                </a:cubicBezTo>
                <a:cubicBezTo>
                  <a:pt x="2643052" y="71967"/>
                  <a:pt x="2604288" y="62714"/>
                  <a:pt x="2617652" y="63500"/>
                </a:cubicBezTo>
                <a:lnTo>
                  <a:pt x="2833552" y="76200"/>
                </a:lnTo>
                <a:cubicBezTo>
                  <a:pt x="2846252" y="80433"/>
                  <a:pt x="2858780" y="85222"/>
                  <a:pt x="2871652" y="88900"/>
                </a:cubicBezTo>
                <a:cubicBezTo>
                  <a:pt x="2913501" y="100857"/>
                  <a:pt x="2942304" y="105570"/>
                  <a:pt x="2985952" y="114300"/>
                </a:cubicBezTo>
                <a:cubicBezTo>
                  <a:pt x="2973252" y="118533"/>
                  <a:pt x="2961157" y="128478"/>
                  <a:pt x="2947852" y="127000"/>
                </a:cubicBezTo>
                <a:lnTo>
                  <a:pt x="2833552" y="88900"/>
                </a:lnTo>
                <a:cubicBezTo>
                  <a:pt x="2820852" y="84667"/>
                  <a:pt x="2808704" y="78093"/>
                  <a:pt x="2795452" y="76200"/>
                </a:cubicBezTo>
                <a:cubicBezTo>
                  <a:pt x="2765819" y="71967"/>
                  <a:pt x="2676618" y="63500"/>
                  <a:pt x="2706552" y="63500"/>
                </a:cubicBezTo>
                <a:cubicBezTo>
                  <a:pt x="2740682" y="63500"/>
                  <a:pt x="2774419" y="71010"/>
                  <a:pt x="2808152" y="76200"/>
                </a:cubicBezTo>
                <a:cubicBezTo>
                  <a:pt x="2874826" y="86458"/>
                  <a:pt x="2879801" y="91616"/>
                  <a:pt x="2947852" y="114300"/>
                </a:cubicBezTo>
                <a:lnTo>
                  <a:pt x="3024052" y="139700"/>
                </a:lnTo>
                <a:cubicBezTo>
                  <a:pt x="3036752" y="143933"/>
                  <a:pt x="3048831" y="151068"/>
                  <a:pt x="3062152" y="152400"/>
                </a:cubicBezTo>
                <a:lnTo>
                  <a:pt x="3189152" y="165100"/>
                </a:lnTo>
                <a:cubicBezTo>
                  <a:pt x="3214552" y="182033"/>
                  <a:pt x="3236392" y="206247"/>
                  <a:pt x="3265352" y="215900"/>
                </a:cubicBezTo>
                <a:cubicBezTo>
                  <a:pt x="3278052" y="220133"/>
                  <a:pt x="3290465" y="225353"/>
                  <a:pt x="3303452" y="228600"/>
                </a:cubicBezTo>
                <a:cubicBezTo>
                  <a:pt x="3332435" y="235846"/>
                  <a:pt x="3376022" y="239485"/>
                  <a:pt x="3405052" y="254000"/>
                </a:cubicBezTo>
                <a:cubicBezTo>
                  <a:pt x="3418704" y="260826"/>
                  <a:pt x="3429500" y="272574"/>
                  <a:pt x="3443152" y="279400"/>
                </a:cubicBezTo>
                <a:cubicBezTo>
                  <a:pt x="3461372" y="288510"/>
                  <a:pt x="3515776" y="300731"/>
                  <a:pt x="3532052" y="304800"/>
                </a:cubicBezTo>
                <a:cubicBezTo>
                  <a:pt x="3540519" y="292100"/>
                  <a:pt x="3554943" y="281756"/>
                  <a:pt x="3557452" y="266700"/>
                </a:cubicBezTo>
                <a:cubicBezTo>
                  <a:pt x="3559653" y="253495"/>
                  <a:pt x="3552178" y="217461"/>
                  <a:pt x="3544752" y="228600"/>
                </a:cubicBezTo>
                <a:cubicBezTo>
                  <a:pt x="3530468" y="250026"/>
                  <a:pt x="3536285" y="279400"/>
                  <a:pt x="3532052" y="304800"/>
                </a:cubicBezTo>
                <a:cubicBezTo>
                  <a:pt x="3532052" y="304800"/>
                  <a:pt x="3519352" y="190500"/>
                  <a:pt x="3468552" y="241300"/>
                </a:cubicBezTo>
                <a:cubicBezTo>
                  <a:pt x="3457759" y="252093"/>
                  <a:pt x="3500778" y="265748"/>
                  <a:pt x="3493952" y="279400"/>
                </a:cubicBezTo>
                <a:cubicBezTo>
                  <a:pt x="3487965" y="291374"/>
                  <a:pt x="3442465" y="266700"/>
                  <a:pt x="3455852" y="266700"/>
                </a:cubicBezTo>
                <a:cubicBezTo>
                  <a:pt x="3500554" y="266700"/>
                  <a:pt x="3530863" y="279004"/>
                  <a:pt x="3570152" y="292100"/>
                </a:cubicBezTo>
                <a:cubicBezTo>
                  <a:pt x="3548985" y="296333"/>
                  <a:pt x="3524613" y="316774"/>
                  <a:pt x="3506652" y="304800"/>
                </a:cubicBezTo>
                <a:cubicBezTo>
                  <a:pt x="3493952" y="296333"/>
                  <a:pt x="3535045" y="281667"/>
                  <a:pt x="3532052" y="266700"/>
                </a:cubicBezTo>
                <a:cubicBezTo>
                  <a:pt x="3529059" y="251733"/>
                  <a:pt x="3508877" y="244498"/>
                  <a:pt x="3493952" y="241300"/>
                </a:cubicBezTo>
                <a:cubicBezTo>
                  <a:pt x="3448231" y="231503"/>
                  <a:pt x="3400819" y="232833"/>
                  <a:pt x="3354252" y="228600"/>
                </a:cubicBezTo>
                <a:cubicBezTo>
                  <a:pt x="3237691" y="189746"/>
                  <a:pt x="3304693" y="205864"/>
                  <a:pt x="3151052" y="190500"/>
                </a:cubicBezTo>
                <a:lnTo>
                  <a:pt x="3074852" y="139700"/>
                </a:lnTo>
                <a:lnTo>
                  <a:pt x="3112952" y="165100"/>
                </a:lnTo>
                <a:cubicBezTo>
                  <a:pt x="3125652" y="173567"/>
                  <a:pt x="3136572" y="185673"/>
                  <a:pt x="3151052" y="190500"/>
                </a:cubicBezTo>
                <a:lnTo>
                  <a:pt x="3227252" y="215900"/>
                </a:lnTo>
                <a:cubicBezTo>
                  <a:pt x="3239952" y="220133"/>
                  <a:pt x="3278339" y="231847"/>
                  <a:pt x="3265352" y="228600"/>
                </a:cubicBezTo>
                <a:lnTo>
                  <a:pt x="3214552" y="215900"/>
                </a:lnTo>
                <a:cubicBezTo>
                  <a:pt x="3201852" y="207433"/>
                  <a:pt x="3162800" y="197326"/>
                  <a:pt x="3176452" y="190500"/>
                </a:cubicBezTo>
                <a:cubicBezTo>
                  <a:pt x="3195759" y="180847"/>
                  <a:pt x="3219127" y="197520"/>
                  <a:pt x="3239952" y="203200"/>
                </a:cubicBezTo>
                <a:cubicBezTo>
                  <a:pt x="3265783" y="210245"/>
                  <a:pt x="3290752" y="220133"/>
                  <a:pt x="3316152" y="228600"/>
                </a:cubicBezTo>
                <a:cubicBezTo>
                  <a:pt x="3328852" y="232833"/>
                  <a:pt x="3367557" y="242778"/>
                  <a:pt x="3354252" y="241300"/>
                </a:cubicBezTo>
                <a:lnTo>
                  <a:pt x="3239952" y="228600"/>
                </a:lnTo>
                <a:cubicBezTo>
                  <a:pt x="3227252" y="224367"/>
                  <a:pt x="3195865" y="227874"/>
                  <a:pt x="3201852" y="215900"/>
                </a:cubicBezTo>
                <a:cubicBezTo>
                  <a:pt x="3209658" y="200288"/>
                  <a:pt x="3235198" y="203200"/>
                  <a:pt x="3252652" y="203200"/>
                </a:cubicBezTo>
                <a:cubicBezTo>
                  <a:pt x="3295196" y="203200"/>
                  <a:pt x="3337319" y="211667"/>
                  <a:pt x="3379652" y="215900"/>
                </a:cubicBezTo>
                <a:cubicBezTo>
                  <a:pt x="3392352" y="220133"/>
                  <a:pt x="3404625" y="225975"/>
                  <a:pt x="3417752" y="228600"/>
                </a:cubicBezTo>
                <a:cubicBezTo>
                  <a:pt x="3447105" y="234471"/>
                  <a:pt x="3477980" y="232698"/>
                  <a:pt x="3506652" y="241300"/>
                </a:cubicBezTo>
                <a:cubicBezTo>
                  <a:pt x="3521272" y="245686"/>
                  <a:pt x="3532052" y="258233"/>
                  <a:pt x="3544752" y="266700"/>
                </a:cubicBezTo>
                <a:cubicBezTo>
                  <a:pt x="3548985" y="279400"/>
                  <a:pt x="3569881" y="299828"/>
                  <a:pt x="3557452" y="304800"/>
                </a:cubicBezTo>
                <a:cubicBezTo>
                  <a:pt x="3546613" y="309136"/>
                  <a:pt x="3464837" y="290242"/>
                  <a:pt x="3443152" y="279400"/>
                </a:cubicBezTo>
                <a:cubicBezTo>
                  <a:pt x="3429500" y="272574"/>
                  <a:pt x="3419000" y="260199"/>
                  <a:pt x="3405052" y="254000"/>
                </a:cubicBezTo>
                <a:cubicBezTo>
                  <a:pt x="3380586" y="243126"/>
                  <a:pt x="3354252" y="237067"/>
                  <a:pt x="3328852" y="228600"/>
                </a:cubicBezTo>
                <a:lnTo>
                  <a:pt x="3290752" y="215900"/>
                </a:lnTo>
                <a:cubicBezTo>
                  <a:pt x="3290752" y="215900"/>
                  <a:pt x="3256735" y="207995"/>
                  <a:pt x="3239952" y="203200"/>
                </a:cubicBezTo>
                <a:cubicBezTo>
                  <a:pt x="3227080" y="199522"/>
                  <a:pt x="3214552" y="194733"/>
                  <a:pt x="3201852" y="190500"/>
                </a:cubicBezTo>
                <a:cubicBezTo>
                  <a:pt x="3304524" y="156276"/>
                  <a:pt x="3216895" y="190890"/>
                  <a:pt x="3062152" y="165100"/>
                </a:cubicBezTo>
                <a:cubicBezTo>
                  <a:pt x="3043478" y="161988"/>
                  <a:pt x="3029719" y="144292"/>
                  <a:pt x="3011352" y="139700"/>
                </a:cubicBezTo>
                <a:cubicBezTo>
                  <a:pt x="2978241" y="131422"/>
                  <a:pt x="2943619" y="131233"/>
                  <a:pt x="2909752" y="127000"/>
                </a:cubicBezTo>
                <a:cubicBezTo>
                  <a:pt x="2897052" y="122767"/>
                  <a:pt x="2883626" y="120287"/>
                  <a:pt x="2871652" y="114300"/>
                </a:cubicBezTo>
                <a:cubicBezTo>
                  <a:pt x="2829791" y="93370"/>
                  <a:pt x="2841561" y="83294"/>
                  <a:pt x="2795452" y="76200"/>
                </a:cubicBezTo>
                <a:cubicBezTo>
                  <a:pt x="2753402" y="69731"/>
                  <a:pt x="2710736" y="68198"/>
                  <a:pt x="2668452" y="63500"/>
                </a:cubicBezTo>
                <a:cubicBezTo>
                  <a:pt x="2634531" y="59731"/>
                  <a:pt x="2600585" y="55990"/>
                  <a:pt x="2566852" y="50800"/>
                </a:cubicBezTo>
                <a:cubicBezTo>
                  <a:pt x="2545517" y="47518"/>
                  <a:pt x="2524790" y="40622"/>
                  <a:pt x="2503352" y="38100"/>
                </a:cubicBezTo>
                <a:cubicBezTo>
                  <a:pt x="2399883" y="25927"/>
                  <a:pt x="2363555" y="32434"/>
                  <a:pt x="2274752" y="12700"/>
                </a:cubicBezTo>
                <a:cubicBezTo>
                  <a:pt x="2261684" y="9796"/>
                  <a:pt x="2249352" y="4233"/>
                  <a:pt x="2236652" y="0"/>
                </a:cubicBezTo>
                <a:cubicBezTo>
                  <a:pt x="2177385" y="4233"/>
                  <a:pt x="2117906" y="6138"/>
                  <a:pt x="2058852" y="12700"/>
                </a:cubicBezTo>
                <a:cubicBezTo>
                  <a:pt x="2041504" y="14628"/>
                  <a:pt x="2025400" y="23472"/>
                  <a:pt x="2008052" y="25400"/>
                </a:cubicBezTo>
                <a:cubicBezTo>
                  <a:pt x="1948998" y="31962"/>
                  <a:pt x="1889519" y="33867"/>
                  <a:pt x="1830252" y="38100"/>
                </a:cubicBezTo>
                <a:cubicBezTo>
                  <a:pt x="1817552" y="42333"/>
                  <a:pt x="1788905" y="37813"/>
                  <a:pt x="1792152" y="50800"/>
                </a:cubicBezTo>
                <a:cubicBezTo>
                  <a:pt x="1797286" y="71335"/>
                  <a:pt x="1824020" y="79434"/>
                  <a:pt x="1842952" y="88900"/>
                </a:cubicBezTo>
                <a:cubicBezTo>
                  <a:pt x="1858564" y="96706"/>
                  <a:pt x="1876969" y="96805"/>
                  <a:pt x="1893752" y="101600"/>
                </a:cubicBezTo>
                <a:cubicBezTo>
                  <a:pt x="1906624" y="105278"/>
                  <a:pt x="1919152" y="110067"/>
                  <a:pt x="1931852" y="114300"/>
                </a:cubicBezTo>
                <a:cubicBezTo>
                  <a:pt x="1855652" y="118533"/>
                  <a:pt x="1779326" y="120914"/>
                  <a:pt x="1703252" y="127000"/>
                </a:cubicBezTo>
                <a:cubicBezTo>
                  <a:pt x="1442892" y="147829"/>
                  <a:pt x="1713503" y="127445"/>
                  <a:pt x="1576252" y="152400"/>
                </a:cubicBezTo>
                <a:cubicBezTo>
                  <a:pt x="1542672" y="158505"/>
                  <a:pt x="1508318" y="159489"/>
                  <a:pt x="1474652" y="165100"/>
                </a:cubicBezTo>
                <a:cubicBezTo>
                  <a:pt x="1413783" y="175245"/>
                  <a:pt x="1424323" y="181876"/>
                  <a:pt x="1360352" y="203200"/>
                </a:cubicBezTo>
                <a:cubicBezTo>
                  <a:pt x="1312017" y="219312"/>
                  <a:pt x="1314259" y="210254"/>
                  <a:pt x="1271452" y="228600"/>
                </a:cubicBezTo>
                <a:cubicBezTo>
                  <a:pt x="1254051" y="236058"/>
                  <a:pt x="1238917" y="249019"/>
                  <a:pt x="1220652" y="254000"/>
                </a:cubicBezTo>
                <a:cubicBezTo>
                  <a:pt x="1191773" y="261876"/>
                  <a:pt x="1161385" y="262467"/>
                  <a:pt x="1131752" y="266700"/>
                </a:cubicBezTo>
                <a:cubicBezTo>
                  <a:pt x="1128526" y="267775"/>
                  <a:pt x="1048518" y="290732"/>
                  <a:pt x="1055552" y="304800"/>
                </a:cubicBezTo>
                <a:cubicBezTo>
                  <a:pt x="1065747" y="325190"/>
                  <a:pt x="1097885" y="321733"/>
                  <a:pt x="1119052" y="330200"/>
                </a:cubicBezTo>
                <a:cubicBezTo>
                  <a:pt x="1106352" y="334433"/>
                  <a:pt x="1093824" y="339222"/>
                  <a:pt x="1080952" y="342900"/>
                </a:cubicBezTo>
                <a:cubicBezTo>
                  <a:pt x="1064169" y="347695"/>
                  <a:pt x="1012698" y="355600"/>
                  <a:pt x="1030152" y="355600"/>
                </a:cubicBezTo>
                <a:cubicBezTo>
                  <a:pt x="1060086" y="355600"/>
                  <a:pt x="1089419" y="347133"/>
                  <a:pt x="1119052" y="342900"/>
                </a:cubicBezTo>
                <a:lnTo>
                  <a:pt x="1195252" y="317500"/>
                </a:lnTo>
                <a:lnTo>
                  <a:pt x="1233352" y="304800"/>
                </a:lnTo>
                <a:cubicBezTo>
                  <a:pt x="1177463" y="286170"/>
                  <a:pt x="1195685" y="285642"/>
                  <a:pt x="1119052" y="304800"/>
                </a:cubicBezTo>
                <a:cubicBezTo>
                  <a:pt x="1093077" y="311294"/>
                  <a:pt x="1042852" y="330200"/>
                  <a:pt x="1042852" y="330200"/>
                </a:cubicBezTo>
                <a:cubicBezTo>
                  <a:pt x="1002894" y="360169"/>
                  <a:pt x="987740" y="376267"/>
                  <a:pt x="941252" y="393700"/>
                </a:cubicBezTo>
                <a:cubicBezTo>
                  <a:pt x="924909" y="399829"/>
                  <a:pt x="906795" y="400271"/>
                  <a:pt x="890452" y="406400"/>
                </a:cubicBezTo>
                <a:cubicBezTo>
                  <a:pt x="872725" y="413047"/>
                  <a:pt x="857053" y="424342"/>
                  <a:pt x="839652" y="431800"/>
                </a:cubicBezTo>
                <a:cubicBezTo>
                  <a:pt x="827347" y="437073"/>
                  <a:pt x="814252" y="440267"/>
                  <a:pt x="801552" y="444500"/>
                </a:cubicBezTo>
                <a:cubicBezTo>
                  <a:pt x="776152" y="478367"/>
                  <a:pt x="755286" y="516166"/>
                  <a:pt x="725352" y="546100"/>
                </a:cubicBezTo>
                <a:lnTo>
                  <a:pt x="674552" y="596900"/>
                </a:lnTo>
              </a:path>
            </a:pathLst>
          </a:custGeom>
          <a:solidFill>
            <a:schemeClr val="bg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4175125" y="4787900"/>
            <a:ext cx="1400175" cy="395288"/>
          </a:xfrm>
          <a:custGeom>
            <a:avLst/>
            <a:gdLst>
              <a:gd name="T0" fmla="*/ 28952 w 1400560"/>
              <a:gd name="T1" fmla="*/ 380815 h 395480"/>
              <a:gd name="T2" fmla="*/ 105131 w 1400560"/>
              <a:gd name="T3" fmla="*/ 342734 h 395480"/>
              <a:gd name="T4" fmla="*/ 143221 w 1400560"/>
              <a:gd name="T5" fmla="*/ 317346 h 395480"/>
              <a:gd name="T6" fmla="*/ 282882 w 1400560"/>
              <a:gd name="T7" fmla="*/ 266571 h 395480"/>
              <a:gd name="T8" fmla="*/ 359061 w 1400560"/>
              <a:gd name="T9" fmla="*/ 228489 h 395480"/>
              <a:gd name="T10" fmla="*/ 320972 w 1400560"/>
              <a:gd name="T11" fmla="*/ 215795 h 395480"/>
              <a:gd name="T12" fmla="*/ 206703 w 1400560"/>
              <a:gd name="T13" fmla="*/ 241183 h 395480"/>
              <a:gd name="T14" fmla="*/ 181310 w 1400560"/>
              <a:gd name="T15" fmla="*/ 279264 h 395480"/>
              <a:gd name="T16" fmla="*/ 244793 w 1400560"/>
              <a:gd name="T17" fmla="*/ 266571 h 395480"/>
              <a:gd name="T18" fmla="*/ 320972 w 1400560"/>
              <a:gd name="T19" fmla="*/ 228489 h 395480"/>
              <a:gd name="T20" fmla="*/ 232096 w 1400560"/>
              <a:gd name="T21" fmla="*/ 228489 h 395480"/>
              <a:gd name="T22" fmla="*/ 194007 w 1400560"/>
              <a:gd name="T23" fmla="*/ 253877 h 395480"/>
              <a:gd name="T24" fmla="*/ 308275 w 1400560"/>
              <a:gd name="T25" fmla="*/ 241183 h 395480"/>
              <a:gd name="T26" fmla="*/ 384454 w 1400560"/>
              <a:gd name="T27" fmla="*/ 203101 h 395480"/>
              <a:gd name="T28" fmla="*/ 460633 w 1400560"/>
              <a:gd name="T29" fmla="*/ 177714 h 395480"/>
              <a:gd name="T30" fmla="*/ 498723 w 1400560"/>
              <a:gd name="T31" fmla="*/ 165020 h 395480"/>
              <a:gd name="T32" fmla="*/ 536812 w 1400560"/>
              <a:gd name="T33" fmla="*/ 139632 h 395480"/>
              <a:gd name="T34" fmla="*/ 651081 w 1400560"/>
              <a:gd name="T35" fmla="*/ 114245 h 395480"/>
              <a:gd name="T36" fmla="*/ 727260 w 1400560"/>
              <a:gd name="T37" fmla="*/ 76163 h 395480"/>
              <a:gd name="T38" fmla="*/ 790743 w 1400560"/>
              <a:gd name="T39" fmla="*/ 63469 h 395480"/>
              <a:gd name="T40" fmla="*/ 1120852 w 1400560"/>
              <a:gd name="T41" fmla="*/ 50775 h 395480"/>
              <a:gd name="T42" fmla="*/ 1374782 w 1400560"/>
              <a:gd name="T43" fmla="*/ 38082 h 395480"/>
              <a:gd name="T44" fmla="*/ 1362085 w 1400560"/>
              <a:gd name="T45" fmla="*/ 0 h 395480"/>
              <a:gd name="T46" fmla="*/ 1387478 w 1400560"/>
              <a:gd name="T47" fmla="*/ 38082 h 395480"/>
              <a:gd name="T48" fmla="*/ 1349389 w 1400560"/>
              <a:gd name="T49" fmla="*/ 63469 h 395480"/>
              <a:gd name="T50" fmla="*/ 955797 w 1400560"/>
              <a:gd name="T51" fmla="*/ 63469 h 395480"/>
              <a:gd name="T52" fmla="*/ 917708 w 1400560"/>
              <a:gd name="T53" fmla="*/ 76163 h 395480"/>
              <a:gd name="T54" fmla="*/ 1400175 w 1400560"/>
              <a:gd name="T55" fmla="*/ 63469 h 395480"/>
              <a:gd name="T56" fmla="*/ 1387478 w 1400560"/>
              <a:gd name="T57" fmla="*/ 50775 h 3954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400560"/>
              <a:gd name="T88" fmla="*/ 0 h 395480"/>
              <a:gd name="T89" fmla="*/ 1400560 w 1400560"/>
              <a:gd name="T90" fmla="*/ 395480 h 3954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400560" h="395480">
                <a:moveTo>
                  <a:pt x="28960" y="381000"/>
                </a:moveTo>
                <a:cubicBezTo>
                  <a:pt x="138149" y="308207"/>
                  <a:pt x="0" y="395480"/>
                  <a:pt x="105160" y="342900"/>
                </a:cubicBezTo>
                <a:cubicBezTo>
                  <a:pt x="118812" y="336074"/>
                  <a:pt x="130560" y="325967"/>
                  <a:pt x="143260" y="317500"/>
                </a:cubicBezTo>
                <a:cubicBezTo>
                  <a:pt x="170249" y="236533"/>
                  <a:pt x="139985" y="288696"/>
                  <a:pt x="282960" y="266700"/>
                </a:cubicBezTo>
                <a:cubicBezTo>
                  <a:pt x="317137" y="261442"/>
                  <a:pt x="330904" y="247437"/>
                  <a:pt x="359160" y="228600"/>
                </a:cubicBezTo>
                <a:cubicBezTo>
                  <a:pt x="346460" y="224367"/>
                  <a:pt x="334447" y="215900"/>
                  <a:pt x="321060" y="215900"/>
                </a:cubicBezTo>
                <a:cubicBezTo>
                  <a:pt x="276358" y="215900"/>
                  <a:pt x="246049" y="228204"/>
                  <a:pt x="206760" y="241300"/>
                </a:cubicBezTo>
                <a:cubicBezTo>
                  <a:pt x="198293" y="254000"/>
                  <a:pt x="168660" y="270933"/>
                  <a:pt x="181360" y="279400"/>
                </a:cubicBezTo>
                <a:cubicBezTo>
                  <a:pt x="199321" y="291374"/>
                  <a:pt x="223919" y="271935"/>
                  <a:pt x="244860" y="266700"/>
                </a:cubicBezTo>
                <a:cubicBezTo>
                  <a:pt x="286924" y="256184"/>
                  <a:pt x="283811" y="253432"/>
                  <a:pt x="321060" y="228600"/>
                </a:cubicBezTo>
                <a:cubicBezTo>
                  <a:pt x="277867" y="214202"/>
                  <a:pt x="280997" y="207670"/>
                  <a:pt x="232160" y="228600"/>
                </a:cubicBezTo>
                <a:cubicBezTo>
                  <a:pt x="218131" y="234613"/>
                  <a:pt x="179004" y="251491"/>
                  <a:pt x="194060" y="254000"/>
                </a:cubicBezTo>
                <a:cubicBezTo>
                  <a:pt x="231873" y="260302"/>
                  <a:pt x="270260" y="245533"/>
                  <a:pt x="308360" y="241300"/>
                </a:cubicBezTo>
                <a:cubicBezTo>
                  <a:pt x="447311" y="194983"/>
                  <a:pt x="236844" y="268852"/>
                  <a:pt x="384560" y="203200"/>
                </a:cubicBezTo>
                <a:cubicBezTo>
                  <a:pt x="409026" y="192326"/>
                  <a:pt x="435360" y="186267"/>
                  <a:pt x="460760" y="177800"/>
                </a:cubicBezTo>
                <a:cubicBezTo>
                  <a:pt x="473460" y="173567"/>
                  <a:pt x="487721" y="172526"/>
                  <a:pt x="498860" y="165100"/>
                </a:cubicBezTo>
                <a:cubicBezTo>
                  <a:pt x="511560" y="156633"/>
                  <a:pt x="523308" y="146526"/>
                  <a:pt x="536960" y="139700"/>
                </a:cubicBezTo>
                <a:cubicBezTo>
                  <a:pt x="571267" y="122546"/>
                  <a:pt x="616140" y="122104"/>
                  <a:pt x="651260" y="114300"/>
                </a:cubicBezTo>
                <a:cubicBezTo>
                  <a:pt x="748044" y="92792"/>
                  <a:pt x="627821" y="113565"/>
                  <a:pt x="727460" y="76200"/>
                </a:cubicBezTo>
                <a:cubicBezTo>
                  <a:pt x="747671" y="68621"/>
                  <a:pt x="769419" y="64890"/>
                  <a:pt x="790960" y="63500"/>
                </a:cubicBezTo>
                <a:cubicBezTo>
                  <a:pt x="900880" y="56408"/>
                  <a:pt x="1011116" y="55585"/>
                  <a:pt x="1121160" y="50800"/>
                </a:cubicBezTo>
                <a:lnTo>
                  <a:pt x="1375160" y="38100"/>
                </a:lnTo>
                <a:cubicBezTo>
                  <a:pt x="1370927" y="25400"/>
                  <a:pt x="1349073" y="0"/>
                  <a:pt x="1362460" y="0"/>
                </a:cubicBezTo>
                <a:cubicBezTo>
                  <a:pt x="1377724" y="0"/>
                  <a:pt x="1390853" y="23133"/>
                  <a:pt x="1387860" y="38100"/>
                </a:cubicBezTo>
                <a:cubicBezTo>
                  <a:pt x="1384867" y="53067"/>
                  <a:pt x="1362460" y="55033"/>
                  <a:pt x="1349760" y="63500"/>
                </a:cubicBezTo>
                <a:cubicBezTo>
                  <a:pt x="1162994" y="44823"/>
                  <a:pt x="1205023" y="42753"/>
                  <a:pt x="956060" y="63500"/>
                </a:cubicBezTo>
                <a:cubicBezTo>
                  <a:pt x="942719" y="64612"/>
                  <a:pt x="904573" y="76200"/>
                  <a:pt x="917960" y="76200"/>
                </a:cubicBezTo>
                <a:cubicBezTo>
                  <a:pt x="1078882" y="76200"/>
                  <a:pt x="1239693" y="67733"/>
                  <a:pt x="1400560" y="63500"/>
                </a:cubicBezTo>
                <a:cubicBezTo>
                  <a:pt x="1354584" y="32849"/>
                  <a:pt x="1348808" y="31274"/>
                  <a:pt x="1387860" y="50800"/>
                </a:cubicBezTo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6019800" y="4356100"/>
            <a:ext cx="1701800" cy="381000"/>
          </a:xfrm>
          <a:custGeom>
            <a:avLst/>
            <a:gdLst>
              <a:gd name="T0" fmla="*/ 0 w 1701800"/>
              <a:gd name="T1" fmla="*/ 381000 h 381000"/>
              <a:gd name="T2" fmla="*/ 76200 w 1701800"/>
              <a:gd name="T3" fmla="*/ 368300 h 381000"/>
              <a:gd name="T4" fmla="*/ 101600 w 1701800"/>
              <a:gd name="T5" fmla="*/ 330200 h 381000"/>
              <a:gd name="T6" fmla="*/ 139700 w 1701800"/>
              <a:gd name="T7" fmla="*/ 304800 h 381000"/>
              <a:gd name="T8" fmla="*/ 165100 w 1701800"/>
              <a:gd name="T9" fmla="*/ 266700 h 381000"/>
              <a:gd name="T10" fmla="*/ 203200 w 1701800"/>
              <a:gd name="T11" fmla="*/ 254000 h 381000"/>
              <a:gd name="T12" fmla="*/ 254000 w 1701800"/>
              <a:gd name="T13" fmla="*/ 241300 h 381000"/>
              <a:gd name="T14" fmla="*/ 381000 w 1701800"/>
              <a:gd name="T15" fmla="*/ 215900 h 381000"/>
              <a:gd name="T16" fmla="*/ 457200 w 1701800"/>
              <a:gd name="T17" fmla="*/ 177800 h 381000"/>
              <a:gd name="T18" fmla="*/ 571500 w 1701800"/>
              <a:gd name="T19" fmla="*/ 139700 h 381000"/>
              <a:gd name="T20" fmla="*/ 609600 w 1701800"/>
              <a:gd name="T21" fmla="*/ 127000 h 381000"/>
              <a:gd name="T22" fmla="*/ 647700 w 1701800"/>
              <a:gd name="T23" fmla="*/ 114300 h 381000"/>
              <a:gd name="T24" fmla="*/ 774700 w 1701800"/>
              <a:gd name="T25" fmla="*/ 101600 h 381000"/>
              <a:gd name="T26" fmla="*/ 952500 w 1701800"/>
              <a:gd name="T27" fmla="*/ 76200 h 381000"/>
              <a:gd name="T28" fmla="*/ 1066800 w 1701800"/>
              <a:gd name="T29" fmla="*/ 50800 h 381000"/>
              <a:gd name="T30" fmla="*/ 1206500 w 1701800"/>
              <a:gd name="T31" fmla="*/ 25400 h 381000"/>
              <a:gd name="T32" fmla="*/ 1638300 w 1701800"/>
              <a:gd name="T33" fmla="*/ 38100 h 381000"/>
              <a:gd name="T34" fmla="*/ 1600200 w 1701800"/>
              <a:gd name="T35" fmla="*/ 50800 h 381000"/>
              <a:gd name="T36" fmla="*/ 1562100 w 1701800"/>
              <a:gd name="T37" fmla="*/ 38100 h 381000"/>
              <a:gd name="T38" fmla="*/ 1244600 w 1701800"/>
              <a:gd name="T39" fmla="*/ 25400 h 381000"/>
              <a:gd name="T40" fmla="*/ 1092200 w 1701800"/>
              <a:gd name="T41" fmla="*/ 0 h 381000"/>
              <a:gd name="T42" fmla="*/ 939800 w 1701800"/>
              <a:gd name="T43" fmla="*/ 12700 h 381000"/>
              <a:gd name="T44" fmla="*/ 901700 w 1701800"/>
              <a:gd name="T45" fmla="*/ 25400 h 381000"/>
              <a:gd name="T46" fmla="*/ 863600 w 1701800"/>
              <a:gd name="T47" fmla="*/ 50800 h 381000"/>
              <a:gd name="T48" fmla="*/ 800100 w 1701800"/>
              <a:gd name="T49" fmla="*/ 63500 h 381000"/>
              <a:gd name="T50" fmla="*/ 622300 w 1701800"/>
              <a:gd name="T51" fmla="*/ 101600 h 381000"/>
              <a:gd name="T52" fmla="*/ 850900 w 1701800"/>
              <a:gd name="T53" fmla="*/ 88900 h 381000"/>
              <a:gd name="T54" fmla="*/ 965200 w 1701800"/>
              <a:gd name="T55" fmla="*/ 76200 h 381000"/>
              <a:gd name="T56" fmla="*/ 1371600 w 1701800"/>
              <a:gd name="T57" fmla="*/ 88900 h 381000"/>
              <a:gd name="T58" fmla="*/ 1701800 w 1701800"/>
              <a:gd name="T59" fmla="*/ 63500 h 381000"/>
              <a:gd name="T60" fmla="*/ 1625600 w 1701800"/>
              <a:gd name="T61" fmla="*/ 12700 h 381000"/>
              <a:gd name="T62" fmla="*/ 1612900 w 1701800"/>
              <a:gd name="T63" fmla="*/ 0 h 38100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01800"/>
              <a:gd name="T97" fmla="*/ 0 h 381000"/>
              <a:gd name="T98" fmla="*/ 1701800 w 1701800"/>
              <a:gd name="T99" fmla="*/ 381000 h 38100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01800" h="381000">
                <a:moveTo>
                  <a:pt x="0" y="381000"/>
                </a:moveTo>
                <a:cubicBezTo>
                  <a:pt x="25400" y="376767"/>
                  <a:pt x="53168" y="379816"/>
                  <a:pt x="76200" y="368300"/>
                </a:cubicBezTo>
                <a:cubicBezTo>
                  <a:pt x="89852" y="361474"/>
                  <a:pt x="90807" y="340993"/>
                  <a:pt x="101600" y="330200"/>
                </a:cubicBezTo>
                <a:cubicBezTo>
                  <a:pt x="112393" y="319407"/>
                  <a:pt x="127000" y="313267"/>
                  <a:pt x="139700" y="304800"/>
                </a:cubicBezTo>
                <a:cubicBezTo>
                  <a:pt x="148167" y="292100"/>
                  <a:pt x="153181" y="276235"/>
                  <a:pt x="165100" y="266700"/>
                </a:cubicBezTo>
                <a:cubicBezTo>
                  <a:pt x="175553" y="258337"/>
                  <a:pt x="190328" y="257678"/>
                  <a:pt x="203200" y="254000"/>
                </a:cubicBezTo>
                <a:cubicBezTo>
                  <a:pt x="219983" y="249205"/>
                  <a:pt x="236884" y="244723"/>
                  <a:pt x="254000" y="241300"/>
                </a:cubicBezTo>
                <a:cubicBezTo>
                  <a:pt x="337163" y="224667"/>
                  <a:pt x="312169" y="235566"/>
                  <a:pt x="381000" y="215900"/>
                </a:cubicBezTo>
                <a:cubicBezTo>
                  <a:pt x="478265" y="188110"/>
                  <a:pt x="357012" y="222328"/>
                  <a:pt x="457200" y="177800"/>
                </a:cubicBezTo>
                <a:lnTo>
                  <a:pt x="571500" y="139700"/>
                </a:lnTo>
                <a:lnTo>
                  <a:pt x="609600" y="127000"/>
                </a:lnTo>
                <a:cubicBezTo>
                  <a:pt x="622300" y="122767"/>
                  <a:pt x="634379" y="115632"/>
                  <a:pt x="647700" y="114300"/>
                </a:cubicBezTo>
                <a:lnTo>
                  <a:pt x="774700" y="101600"/>
                </a:lnTo>
                <a:cubicBezTo>
                  <a:pt x="862591" y="72303"/>
                  <a:pt x="780497" y="96436"/>
                  <a:pt x="952500" y="76200"/>
                </a:cubicBezTo>
                <a:cubicBezTo>
                  <a:pt x="1084522" y="60668"/>
                  <a:pt x="982116" y="71971"/>
                  <a:pt x="1066800" y="50800"/>
                </a:cubicBezTo>
                <a:cubicBezTo>
                  <a:pt x="1102300" y="41925"/>
                  <a:pt x="1172531" y="31061"/>
                  <a:pt x="1206500" y="25400"/>
                </a:cubicBezTo>
                <a:cubicBezTo>
                  <a:pt x="1350433" y="29633"/>
                  <a:pt x="1494603" y="28829"/>
                  <a:pt x="1638300" y="38100"/>
                </a:cubicBezTo>
                <a:cubicBezTo>
                  <a:pt x="1651659" y="38962"/>
                  <a:pt x="1613587" y="50800"/>
                  <a:pt x="1600200" y="50800"/>
                </a:cubicBezTo>
                <a:cubicBezTo>
                  <a:pt x="1586813" y="50800"/>
                  <a:pt x="1575453" y="39054"/>
                  <a:pt x="1562100" y="38100"/>
                </a:cubicBezTo>
                <a:cubicBezTo>
                  <a:pt x="1456451" y="30554"/>
                  <a:pt x="1350433" y="29633"/>
                  <a:pt x="1244600" y="25400"/>
                </a:cubicBezTo>
                <a:cubicBezTo>
                  <a:pt x="1208544" y="18189"/>
                  <a:pt x="1123705" y="0"/>
                  <a:pt x="1092200" y="0"/>
                </a:cubicBezTo>
                <a:cubicBezTo>
                  <a:pt x="1041224" y="0"/>
                  <a:pt x="990600" y="8467"/>
                  <a:pt x="939800" y="12700"/>
                </a:cubicBezTo>
                <a:cubicBezTo>
                  <a:pt x="927100" y="16933"/>
                  <a:pt x="913674" y="19413"/>
                  <a:pt x="901700" y="25400"/>
                </a:cubicBezTo>
                <a:cubicBezTo>
                  <a:pt x="888048" y="32226"/>
                  <a:pt x="877892" y="45441"/>
                  <a:pt x="863600" y="50800"/>
                </a:cubicBezTo>
                <a:cubicBezTo>
                  <a:pt x="843389" y="58379"/>
                  <a:pt x="821267" y="59267"/>
                  <a:pt x="800100" y="63500"/>
                </a:cubicBezTo>
                <a:cubicBezTo>
                  <a:pt x="695502" y="133232"/>
                  <a:pt x="754191" y="118086"/>
                  <a:pt x="622300" y="101600"/>
                </a:cubicBezTo>
                <a:lnTo>
                  <a:pt x="850900" y="88900"/>
                </a:lnTo>
                <a:cubicBezTo>
                  <a:pt x="889130" y="86068"/>
                  <a:pt x="926866" y="76200"/>
                  <a:pt x="965200" y="76200"/>
                </a:cubicBezTo>
                <a:cubicBezTo>
                  <a:pt x="1100733" y="76200"/>
                  <a:pt x="1236133" y="84667"/>
                  <a:pt x="1371600" y="88900"/>
                </a:cubicBezTo>
                <a:lnTo>
                  <a:pt x="1701800" y="63500"/>
                </a:lnTo>
                <a:cubicBezTo>
                  <a:pt x="1676400" y="46567"/>
                  <a:pt x="1647186" y="34286"/>
                  <a:pt x="1625600" y="12700"/>
                </a:cubicBezTo>
                <a:lnTo>
                  <a:pt x="1612900" y="0"/>
                </a:lnTo>
              </a:path>
            </a:pathLst>
          </a:cu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3987800" y="5537200"/>
            <a:ext cx="838200" cy="949325"/>
          </a:xfrm>
          <a:custGeom>
            <a:avLst/>
            <a:gdLst>
              <a:gd name="T0" fmla="*/ 0 w 838200"/>
              <a:gd name="T1" fmla="*/ 0 h 949730"/>
              <a:gd name="T2" fmla="*/ 12700 w 838200"/>
              <a:gd name="T3" fmla="*/ 190419 h 949730"/>
              <a:gd name="T4" fmla="*/ 38100 w 838200"/>
              <a:gd name="T5" fmla="*/ 228503 h 949730"/>
              <a:gd name="T6" fmla="*/ 63500 w 838200"/>
              <a:gd name="T7" fmla="*/ 304670 h 949730"/>
              <a:gd name="T8" fmla="*/ 101600 w 838200"/>
              <a:gd name="T9" fmla="*/ 380838 h 949730"/>
              <a:gd name="T10" fmla="*/ 114300 w 838200"/>
              <a:gd name="T11" fmla="*/ 495089 h 949730"/>
              <a:gd name="T12" fmla="*/ 165100 w 838200"/>
              <a:gd name="T13" fmla="*/ 571256 h 949730"/>
              <a:gd name="T14" fmla="*/ 139700 w 838200"/>
              <a:gd name="T15" fmla="*/ 495089 h 949730"/>
              <a:gd name="T16" fmla="*/ 101600 w 838200"/>
              <a:gd name="T17" fmla="*/ 418921 h 949730"/>
              <a:gd name="T18" fmla="*/ 215900 w 838200"/>
              <a:gd name="T19" fmla="*/ 418921 h 949730"/>
              <a:gd name="T20" fmla="*/ 241300 w 838200"/>
              <a:gd name="T21" fmla="*/ 457005 h 949730"/>
              <a:gd name="T22" fmla="*/ 317500 w 838200"/>
              <a:gd name="T23" fmla="*/ 507783 h 949730"/>
              <a:gd name="T24" fmla="*/ 368300 w 838200"/>
              <a:gd name="T25" fmla="*/ 533173 h 949730"/>
              <a:gd name="T26" fmla="*/ 444500 w 838200"/>
              <a:gd name="T27" fmla="*/ 583951 h 949730"/>
              <a:gd name="T28" fmla="*/ 520700 w 838200"/>
              <a:gd name="T29" fmla="*/ 622035 h 949730"/>
              <a:gd name="T30" fmla="*/ 558800 w 838200"/>
              <a:gd name="T31" fmla="*/ 634729 h 949730"/>
              <a:gd name="T32" fmla="*/ 596900 w 838200"/>
              <a:gd name="T33" fmla="*/ 660118 h 949730"/>
              <a:gd name="T34" fmla="*/ 711200 w 838200"/>
              <a:gd name="T35" fmla="*/ 685508 h 949730"/>
              <a:gd name="T36" fmla="*/ 749300 w 838200"/>
              <a:gd name="T37" fmla="*/ 710897 h 949730"/>
              <a:gd name="T38" fmla="*/ 800100 w 838200"/>
              <a:gd name="T39" fmla="*/ 723591 h 949730"/>
              <a:gd name="T40" fmla="*/ 838200 w 838200"/>
              <a:gd name="T41" fmla="*/ 799759 h 949730"/>
              <a:gd name="T42" fmla="*/ 457200 w 838200"/>
              <a:gd name="T43" fmla="*/ 825148 h 949730"/>
              <a:gd name="T44" fmla="*/ 431800 w 838200"/>
              <a:gd name="T45" fmla="*/ 774370 h 949730"/>
              <a:gd name="T46" fmla="*/ 406400 w 838200"/>
              <a:gd name="T47" fmla="*/ 736286 h 949730"/>
              <a:gd name="T48" fmla="*/ 393700 w 838200"/>
              <a:gd name="T49" fmla="*/ 698202 h 949730"/>
              <a:gd name="T50" fmla="*/ 368300 w 838200"/>
              <a:gd name="T51" fmla="*/ 660118 h 949730"/>
              <a:gd name="T52" fmla="*/ 317500 w 838200"/>
              <a:gd name="T53" fmla="*/ 545867 h 949730"/>
              <a:gd name="T54" fmla="*/ 279400 w 838200"/>
              <a:gd name="T55" fmla="*/ 533173 h 949730"/>
              <a:gd name="T56" fmla="*/ 203200 w 838200"/>
              <a:gd name="T57" fmla="*/ 495089 h 949730"/>
              <a:gd name="T58" fmla="*/ 152400 w 838200"/>
              <a:gd name="T59" fmla="*/ 507783 h 949730"/>
              <a:gd name="T60" fmla="*/ 152400 w 838200"/>
              <a:gd name="T61" fmla="*/ 609340 h 949730"/>
              <a:gd name="T62" fmla="*/ 177800 w 838200"/>
              <a:gd name="T63" fmla="*/ 647424 h 949730"/>
              <a:gd name="T64" fmla="*/ 254000 w 838200"/>
              <a:gd name="T65" fmla="*/ 698202 h 949730"/>
              <a:gd name="T66" fmla="*/ 330200 w 838200"/>
              <a:gd name="T67" fmla="*/ 748981 h 949730"/>
              <a:gd name="T68" fmla="*/ 368300 w 838200"/>
              <a:gd name="T69" fmla="*/ 774370 h 949730"/>
              <a:gd name="T70" fmla="*/ 444500 w 838200"/>
              <a:gd name="T71" fmla="*/ 799759 h 949730"/>
              <a:gd name="T72" fmla="*/ 482600 w 838200"/>
              <a:gd name="T73" fmla="*/ 812453 h 94973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38200"/>
              <a:gd name="T112" fmla="*/ 0 h 949730"/>
              <a:gd name="T113" fmla="*/ 838200 w 838200"/>
              <a:gd name="T114" fmla="*/ 949730 h 94973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38200" h="949730">
                <a:moveTo>
                  <a:pt x="0" y="0"/>
                </a:moveTo>
                <a:cubicBezTo>
                  <a:pt x="4233" y="63500"/>
                  <a:pt x="2237" y="127725"/>
                  <a:pt x="12700" y="190500"/>
                </a:cubicBezTo>
                <a:cubicBezTo>
                  <a:pt x="15209" y="205556"/>
                  <a:pt x="31901" y="214652"/>
                  <a:pt x="38100" y="228600"/>
                </a:cubicBezTo>
                <a:cubicBezTo>
                  <a:pt x="48974" y="253066"/>
                  <a:pt x="48648" y="282523"/>
                  <a:pt x="63500" y="304800"/>
                </a:cubicBezTo>
                <a:cubicBezTo>
                  <a:pt x="96326" y="354039"/>
                  <a:pt x="84073" y="328420"/>
                  <a:pt x="101600" y="381000"/>
                </a:cubicBezTo>
                <a:cubicBezTo>
                  <a:pt x="105833" y="419100"/>
                  <a:pt x="102178" y="458933"/>
                  <a:pt x="114300" y="495300"/>
                </a:cubicBezTo>
                <a:cubicBezTo>
                  <a:pt x="123953" y="524260"/>
                  <a:pt x="174753" y="600460"/>
                  <a:pt x="165100" y="571500"/>
                </a:cubicBezTo>
                <a:cubicBezTo>
                  <a:pt x="156633" y="546100"/>
                  <a:pt x="154552" y="517577"/>
                  <a:pt x="139700" y="495300"/>
                </a:cubicBezTo>
                <a:cubicBezTo>
                  <a:pt x="106874" y="446061"/>
                  <a:pt x="119127" y="471680"/>
                  <a:pt x="101600" y="419100"/>
                </a:cubicBezTo>
                <a:cubicBezTo>
                  <a:pt x="145537" y="404454"/>
                  <a:pt x="162257" y="392279"/>
                  <a:pt x="215900" y="419100"/>
                </a:cubicBezTo>
                <a:cubicBezTo>
                  <a:pt x="229552" y="425926"/>
                  <a:pt x="229813" y="447149"/>
                  <a:pt x="241300" y="457200"/>
                </a:cubicBezTo>
                <a:cubicBezTo>
                  <a:pt x="264274" y="477302"/>
                  <a:pt x="290196" y="494348"/>
                  <a:pt x="317500" y="508000"/>
                </a:cubicBezTo>
                <a:cubicBezTo>
                  <a:pt x="334433" y="516467"/>
                  <a:pt x="352066" y="523660"/>
                  <a:pt x="368300" y="533400"/>
                </a:cubicBezTo>
                <a:cubicBezTo>
                  <a:pt x="394477" y="549106"/>
                  <a:pt x="415540" y="574547"/>
                  <a:pt x="444500" y="584200"/>
                </a:cubicBezTo>
                <a:cubicBezTo>
                  <a:pt x="540265" y="616122"/>
                  <a:pt x="422223" y="573061"/>
                  <a:pt x="520700" y="622300"/>
                </a:cubicBezTo>
                <a:cubicBezTo>
                  <a:pt x="532674" y="628287"/>
                  <a:pt x="546826" y="629013"/>
                  <a:pt x="558800" y="635000"/>
                </a:cubicBezTo>
                <a:cubicBezTo>
                  <a:pt x="572452" y="641826"/>
                  <a:pt x="583248" y="653574"/>
                  <a:pt x="596900" y="660400"/>
                </a:cubicBezTo>
                <a:cubicBezTo>
                  <a:pt x="628164" y="676032"/>
                  <a:pt x="681934" y="680922"/>
                  <a:pt x="711200" y="685800"/>
                </a:cubicBezTo>
                <a:cubicBezTo>
                  <a:pt x="723900" y="694267"/>
                  <a:pt x="735271" y="705187"/>
                  <a:pt x="749300" y="711200"/>
                </a:cubicBezTo>
                <a:cubicBezTo>
                  <a:pt x="765343" y="718076"/>
                  <a:pt x="785577" y="714218"/>
                  <a:pt x="800100" y="723900"/>
                </a:cubicBezTo>
                <a:cubicBezTo>
                  <a:pt x="821202" y="737968"/>
                  <a:pt x="830955" y="778366"/>
                  <a:pt x="838200" y="800100"/>
                </a:cubicBezTo>
                <a:cubicBezTo>
                  <a:pt x="788323" y="949730"/>
                  <a:pt x="823569" y="884592"/>
                  <a:pt x="457200" y="825500"/>
                </a:cubicBezTo>
                <a:cubicBezTo>
                  <a:pt x="438510" y="822485"/>
                  <a:pt x="441193" y="791138"/>
                  <a:pt x="431800" y="774700"/>
                </a:cubicBezTo>
                <a:cubicBezTo>
                  <a:pt x="424227" y="761448"/>
                  <a:pt x="413226" y="750252"/>
                  <a:pt x="406400" y="736600"/>
                </a:cubicBezTo>
                <a:cubicBezTo>
                  <a:pt x="400413" y="724626"/>
                  <a:pt x="399687" y="710474"/>
                  <a:pt x="393700" y="698500"/>
                </a:cubicBezTo>
                <a:cubicBezTo>
                  <a:pt x="386874" y="684848"/>
                  <a:pt x="374499" y="674348"/>
                  <a:pt x="368300" y="660400"/>
                </a:cubicBezTo>
                <a:cubicBezTo>
                  <a:pt x="356524" y="633905"/>
                  <a:pt x="347233" y="569886"/>
                  <a:pt x="317500" y="546100"/>
                </a:cubicBezTo>
                <a:cubicBezTo>
                  <a:pt x="307047" y="537737"/>
                  <a:pt x="291374" y="539387"/>
                  <a:pt x="279400" y="533400"/>
                </a:cubicBezTo>
                <a:cubicBezTo>
                  <a:pt x="180923" y="484161"/>
                  <a:pt x="298965" y="527222"/>
                  <a:pt x="203200" y="495300"/>
                </a:cubicBezTo>
                <a:cubicBezTo>
                  <a:pt x="186267" y="499533"/>
                  <a:pt x="166030" y="497096"/>
                  <a:pt x="152400" y="508000"/>
                </a:cubicBezTo>
                <a:cubicBezTo>
                  <a:pt x="126880" y="528416"/>
                  <a:pt x="146740" y="594507"/>
                  <a:pt x="152400" y="609600"/>
                </a:cubicBezTo>
                <a:cubicBezTo>
                  <a:pt x="157759" y="623892"/>
                  <a:pt x="166313" y="637649"/>
                  <a:pt x="177800" y="647700"/>
                </a:cubicBezTo>
                <a:cubicBezTo>
                  <a:pt x="200774" y="667802"/>
                  <a:pt x="254000" y="698500"/>
                  <a:pt x="254000" y="698500"/>
                </a:cubicBezTo>
                <a:cubicBezTo>
                  <a:pt x="298644" y="765466"/>
                  <a:pt x="253658" y="716496"/>
                  <a:pt x="330200" y="749300"/>
                </a:cubicBezTo>
                <a:cubicBezTo>
                  <a:pt x="344229" y="755313"/>
                  <a:pt x="354352" y="768501"/>
                  <a:pt x="368300" y="774700"/>
                </a:cubicBezTo>
                <a:cubicBezTo>
                  <a:pt x="392766" y="785574"/>
                  <a:pt x="419100" y="791633"/>
                  <a:pt x="444500" y="800100"/>
                </a:cubicBezTo>
                <a:lnTo>
                  <a:pt x="482600" y="812800"/>
                </a:lnTo>
              </a:path>
            </a:pathLst>
          </a:custGeom>
          <a:solidFill>
            <a:schemeClr val="bg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295900" y="5057775"/>
            <a:ext cx="787400" cy="1409700"/>
          </a:xfrm>
          <a:custGeom>
            <a:avLst/>
            <a:gdLst>
              <a:gd name="T0" fmla="*/ 571795 w 786994"/>
              <a:gd name="T1" fmla="*/ 85783 h 1409778"/>
              <a:gd name="T2" fmla="*/ 584501 w 786994"/>
              <a:gd name="T3" fmla="*/ 34986 h 1409778"/>
              <a:gd name="T4" fmla="*/ 775100 w 786994"/>
              <a:gd name="T5" fmla="*/ 85783 h 1409778"/>
              <a:gd name="T6" fmla="*/ 736980 w 786994"/>
              <a:gd name="T7" fmla="*/ 746147 h 1409778"/>
              <a:gd name="T8" fmla="*/ 724273 w 786994"/>
              <a:gd name="T9" fmla="*/ 796944 h 1409778"/>
              <a:gd name="T10" fmla="*/ 698860 w 786994"/>
              <a:gd name="T11" fmla="*/ 923937 h 1409778"/>
              <a:gd name="T12" fmla="*/ 673447 w 786994"/>
              <a:gd name="T13" fmla="*/ 1000133 h 1409778"/>
              <a:gd name="T14" fmla="*/ 648034 w 786994"/>
              <a:gd name="T15" fmla="*/ 1038230 h 1409778"/>
              <a:gd name="T16" fmla="*/ 597208 w 786994"/>
              <a:gd name="T17" fmla="*/ 1063629 h 1409778"/>
              <a:gd name="T18" fmla="*/ 559088 w 786994"/>
              <a:gd name="T19" fmla="*/ 1101727 h 1409778"/>
              <a:gd name="T20" fmla="*/ 508262 w 786994"/>
              <a:gd name="T21" fmla="*/ 1114426 h 1409778"/>
              <a:gd name="T22" fmla="*/ 470142 w 786994"/>
              <a:gd name="T23" fmla="*/ 1127126 h 1409778"/>
              <a:gd name="T24" fmla="*/ 393903 w 786994"/>
              <a:gd name="T25" fmla="*/ 1190622 h 1409778"/>
              <a:gd name="T26" fmla="*/ 343077 w 786994"/>
              <a:gd name="T27" fmla="*/ 1228720 h 1409778"/>
              <a:gd name="T28" fmla="*/ 279544 w 786994"/>
              <a:gd name="T29" fmla="*/ 1330314 h 1409778"/>
              <a:gd name="T30" fmla="*/ 228718 w 786994"/>
              <a:gd name="T31" fmla="*/ 1355713 h 1409778"/>
              <a:gd name="T32" fmla="*/ 190598 w 786994"/>
              <a:gd name="T33" fmla="*/ 1381112 h 1409778"/>
              <a:gd name="T34" fmla="*/ 114359 w 786994"/>
              <a:gd name="T35" fmla="*/ 1406510 h 1409778"/>
              <a:gd name="T36" fmla="*/ 63533 w 786994"/>
              <a:gd name="T37" fmla="*/ 1393811 h 1409778"/>
              <a:gd name="T38" fmla="*/ 50826 w 786994"/>
              <a:gd name="T39" fmla="*/ 1266818 h 1409778"/>
              <a:gd name="T40" fmla="*/ 38120 w 786994"/>
              <a:gd name="T41" fmla="*/ 1228720 h 1409778"/>
              <a:gd name="T42" fmla="*/ 0 w 786994"/>
              <a:gd name="T43" fmla="*/ 1203321 h 1409778"/>
              <a:gd name="T44" fmla="*/ 25413 w 786994"/>
              <a:gd name="T45" fmla="*/ 1076329 h 1409778"/>
              <a:gd name="T46" fmla="*/ 76239 w 786994"/>
              <a:gd name="T47" fmla="*/ 1063629 h 1409778"/>
              <a:gd name="T48" fmla="*/ 190598 w 786994"/>
              <a:gd name="T49" fmla="*/ 1012832 h 1409778"/>
              <a:gd name="T50" fmla="*/ 254131 w 786994"/>
              <a:gd name="T51" fmla="*/ 936636 h 1409778"/>
              <a:gd name="T52" fmla="*/ 292251 w 786994"/>
              <a:gd name="T53" fmla="*/ 860440 h 1409778"/>
              <a:gd name="T54" fmla="*/ 330370 w 786994"/>
              <a:gd name="T55" fmla="*/ 835042 h 1409778"/>
              <a:gd name="T56" fmla="*/ 368490 w 786994"/>
              <a:gd name="T57" fmla="*/ 758846 h 1409778"/>
              <a:gd name="T58" fmla="*/ 406610 w 786994"/>
              <a:gd name="T59" fmla="*/ 733447 h 1409778"/>
              <a:gd name="T60" fmla="*/ 444729 w 786994"/>
              <a:gd name="T61" fmla="*/ 657252 h 1409778"/>
              <a:gd name="T62" fmla="*/ 470142 w 786994"/>
              <a:gd name="T63" fmla="*/ 619154 h 1409778"/>
              <a:gd name="T64" fmla="*/ 495555 w 786994"/>
              <a:gd name="T65" fmla="*/ 542958 h 1409778"/>
              <a:gd name="T66" fmla="*/ 508262 w 786994"/>
              <a:gd name="T67" fmla="*/ 504860 h 1409778"/>
              <a:gd name="T68" fmla="*/ 597208 w 786994"/>
              <a:gd name="T69" fmla="*/ 390566 h 1409778"/>
              <a:gd name="T70" fmla="*/ 635328 w 786994"/>
              <a:gd name="T71" fmla="*/ 263573 h 1409778"/>
              <a:gd name="T72" fmla="*/ 609915 w 786994"/>
              <a:gd name="T73" fmla="*/ 136580 h 1409778"/>
              <a:gd name="T74" fmla="*/ 571795 w 786994"/>
              <a:gd name="T75" fmla="*/ 85783 h 14097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786994"/>
              <a:gd name="T115" fmla="*/ 0 h 1409778"/>
              <a:gd name="T116" fmla="*/ 786994 w 786994"/>
              <a:gd name="T117" fmla="*/ 1409778 h 14097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786994" h="1409778">
                <a:moveTo>
                  <a:pt x="571500" y="85788"/>
                </a:moveTo>
                <a:cubicBezTo>
                  <a:pt x="567267" y="68855"/>
                  <a:pt x="567084" y="38411"/>
                  <a:pt x="584200" y="34988"/>
                </a:cubicBezTo>
                <a:cubicBezTo>
                  <a:pt x="759139" y="0"/>
                  <a:pt x="746864" y="2279"/>
                  <a:pt x="774700" y="85788"/>
                </a:cubicBezTo>
                <a:cubicBezTo>
                  <a:pt x="760948" y="408965"/>
                  <a:pt x="786994" y="519415"/>
                  <a:pt x="736600" y="746188"/>
                </a:cubicBezTo>
                <a:cubicBezTo>
                  <a:pt x="732814" y="763227"/>
                  <a:pt x="727323" y="779872"/>
                  <a:pt x="723900" y="796988"/>
                </a:cubicBezTo>
                <a:cubicBezTo>
                  <a:pt x="710169" y="865644"/>
                  <a:pt x="716199" y="864990"/>
                  <a:pt x="698500" y="923988"/>
                </a:cubicBezTo>
                <a:cubicBezTo>
                  <a:pt x="690807" y="949633"/>
                  <a:pt x="687952" y="977911"/>
                  <a:pt x="673100" y="1000188"/>
                </a:cubicBezTo>
                <a:cubicBezTo>
                  <a:pt x="664633" y="1012888"/>
                  <a:pt x="659426" y="1028517"/>
                  <a:pt x="647700" y="1038288"/>
                </a:cubicBezTo>
                <a:cubicBezTo>
                  <a:pt x="633156" y="1050408"/>
                  <a:pt x="612306" y="1052684"/>
                  <a:pt x="596900" y="1063688"/>
                </a:cubicBezTo>
                <a:cubicBezTo>
                  <a:pt x="582285" y="1074127"/>
                  <a:pt x="574394" y="1092877"/>
                  <a:pt x="558800" y="1101788"/>
                </a:cubicBezTo>
                <a:cubicBezTo>
                  <a:pt x="543645" y="1110448"/>
                  <a:pt x="524783" y="1109693"/>
                  <a:pt x="508000" y="1114488"/>
                </a:cubicBezTo>
                <a:cubicBezTo>
                  <a:pt x="495128" y="1118166"/>
                  <a:pt x="481874" y="1121201"/>
                  <a:pt x="469900" y="1127188"/>
                </a:cubicBezTo>
                <a:cubicBezTo>
                  <a:pt x="424989" y="1149643"/>
                  <a:pt x="433022" y="1156983"/>
                  <a:pt x="393700" y="1190688"/>
                </a:cubicBezTo>
                <a:cubicBezTo>
                  <a:pt x="377629" y="1204463"/>
                  <a:pt x="359833" y="1216088"/>
                  <a:pt x="342900" y="1228788"/>
                </a:cubicBezTo>
                <a:cubicBezTo>
                  <a:pt x="326466" y="1261655"/>
                  <a:pt x="308251" y="1305658"/>
                  <a:pt x="279400" y="1330388"/>
                </a:cubicBezTo>
                <a:cubicBezTo>
                  <a:pt x="265026" y="1342709"/>
                  <a:pt x="245038" y="1346395"/>
                  <a:pt x="228600" y="1355788"/>
                </a:cubicBezTo>
                <a:cubicBezTo>
                  <a:pt x="215348" y="1363361"/>
                  <a:pt x="204448" y="1374989"/>
                  <a:pt x="190500" y="1381188"/>
                </a:cubicBezTo>
                <a:cubicBezTo>
                  <a:pt x="166034" y="1392062"/>
                  <a:pt x="114300" y="1406588"/>
                  <a:pt x="114300" y="1406588"/>
                </a:cubicBezTo>
                <a:cubicBezTo>
                  <a:pt x="97367" y="1402355"/>
                  <a:pt x="70723" y="1409778"/>
                  <a:pt x="63500" y="1393888"/>
                </a:cubicBezTo>
                <a:cubicBezTo>
                  <a:pt x="45895" y="1355157"/>
                  <a:pt x="57269" y="1308938"/>
                  <a:pt x="50800" y="1266888"/>
                </a:cubicBezTo>
                <a:cubicBezTo>
                  <a:pt x="48764" y="1253657"/>
                  <a:pt x="46463" y="1239241"/>
                  <a:pt x="38100" y="1228788"/>
                </a:cubicBezTo>
                <a:cubicBezTo>
                  <a:pt x="28565" y="1216869"/>
                  <a:pt x="12700" y="1211855"/>
                  <a:pt x="0" y="1203388"/>
                </a:cubicBezTo>
                <a:cubicBezTo>
                  <a:pt x="8467" y="1161055"/>
                  <a:pt x="4727" y="1114288"/>
                  <a:pt x="25400" y="1076388"/>
                </a:cubicBezTo>
                <a:cubicBezTo>
                  <a:pt x="33758" y="1061065"/>
                  <a:pt x="59482" y="1068704"/>
                  <a:pt x="76200" y="1063688"/>
                </a:cubicBezTo>
                <a:cubicBezTo>
                  <a:pt x="128116" y="1048113"/>
                  <a:pt x="152222" y="1044787"/>
                  <a:pt x="190500" y="1012888"/>
                </a:cubicBezTo>
                <a:cubicBezTo>
                  <a:pt x="214575" y="992826"/>
                  <a:pt x="239729" y="965231"/>
                  <a:pt x="254000" y="936688"/>
                </a:cubicBezTo>
                <a:cubicBezTo>
                  <a:pt x="274658" y="895371"/>
                  <a:pt x="255704" y="896884"/>
                  <a:pt x="292100" y="860488"/>
                </a:cubicBezTo>
                <a:cubicBezTo>
                  <a:pt x="302893" y="849695"/>
                  <a:pt x="317500" y="843555"/>
                  <a:pt x="330200" y="835088"/>
                </a:cubicBezTo>
                <a:cubicBezTo>
                  <a:pt x="340529" y="804100"/>
                  <a:pt x="343681" y="783507"/>
                  <a:pt x="368300" y="758888"/>
                </a:cubicBezTo>
                <a:cubicBezTo>
                  <a:pt x="379093" y="748095"/>
                  <a:pt x="393700" y="741955"/>
                  <a:pt x="406400" y="733488"/>
                </a:cubicBezTo>
                <a:cubicBezTo>
                  <a:pt x="479193" y="624299"/>
                  <a:pt x="391920" y="762448"/>
                  <a:pt x="444500" y="657288"/>
                </a:cubicBezTo>
                <a:cubicBezTo>
                  <a:pt x="451326" y="643636"/>
                  <a:pt x="463701" y="633136"/>
                  <a:pt x="469900" y="619188"/>
                </a:cubicBezTo>
                <a:cubicBezTo>
                  <a:pt x="480774" y="594722"/>
                  <a:pt x="486833" y="568388"/>
                  <a:pt x="495300" y="542988"/>
                </a:cubicBezTo>
                <a:cubicBezTo>
                  <a:pt x="499533" y="530288"/>
                  <a:pt x="498534" y="514354"/>
                  <a:pt x="508000" y="504888"/>
                </a:cubicBezTo>
                <a:cubicBezTo>
                  <a:pt x="540874" y="472014"/>
                  <a:pt x="581709" y="436160"/>
                  <a:pt x="596900" y="390588"/>
                </a:cubicBezTo>
                <a:cubicBezTo>
                  <a:pt x="627820" y="297829"/>
                  <a:pt x="615806" y="340363"/>
                  <a:pt x="635000" y="263588"/>
                </a:cubicBezTo>
                <a:cubicBezTo>
                  <a:pt x="630320" y="230826"/>
                  <a:pt x="627333" y="172054"/>
                  <a:pt x="609600" y="136588"/>
                </a:cubicBezTo>
                <a:cubicBezTo>
                  <a:pt x="581852" y="81092"/>
                  <a:pt x="575733" y="102721"/>
                  <a:pt x="571500" y="85788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6057900" y="4429125"/>
            <a:ext cx="647700" cy="506413"/>
          </a:xfrm>
          <a:custGeom>
            <a:avLst/>
            <a:gdLst>
              <a:gd name="T0" fmla="*/ 12692 w 648101"/>
              <a:gd name="T1" fmla="*/ 269160 h 506580"/>
              <a:gd name="T2" fmla="*/ 38076 w 648101"/>
              <a:gd name="T3" fmla="*/ 231073 h 506580"/>
              <a:gd name="T4" fmla="*/ 50769 w 648101"/>
              <a:gd name="T5" fmla="*/ 180290 h 506580"/>
              <a:gd name="T6" fmla="*/ 88845 w 648101"/>
              <a:gd name="T7" fmla="*/ 142202 h 506580"/>
              <a:gd name="T8" fmla="*/ 126921 w 648101"/>
              <a:gd name="T9" fmla="*/ 66027 h 506580"/>
              <a:gd name="T10" fmla="*/ 203074 w 648101"/>
              <a:gd name="T11" fmla="*/ 27940 h 506580"/>
              <a:gd name="T12" fmla="*/ 241151 w 648101"/>
              <a:gd name="T13" fmla="*/ 2548 h 506580"/>
              <a:gd name="T14" fmla="*/ 507686 w 648101"/>
              <a:gd name="T15" fmla="*/ 15244 h 506580"/>
              <a:gd name="T16" fmla="*/ 533070 w 648101"/>
              <a:gd name="T17" fmla="*/ 53331 h 506580"/>
              <a:gd name="T18" fmla="*/ 558454 w 648101"/>
              <a:gd name="T19" fmla="*/ 129506 h 506580"/>
              <a:gd name="T20" fmla="*/ 583839 w 648101"/>
              <a:gd name="T21" fmla="*/ 167594 h 506580"/>
              <a:gd name="T22" fmla="*/ 596531 w 648101"/>
              <a:gd name="T23" fmla="*/ 205681 h 506580"/>
              <a:gd name="T24" fmla="*/ 647299 w 648101"/>
              <a:gd name="T25" fmla="*/ 281856 h 506580"/>
              <a:gd name="T26" fmla="*/ 634607 w 648101"/>
              <a:gd name="T27" fmla="*/ 396118 h 506580"/>
              <a:gd name="T28" fmla="*/ 545762 w 648101"/>
              <a:gd name="T29" fmla="*/ 434206 h 506580"/>
              <a:gd name="T30" fmla="*/ 507686 w 648101"/>
              <a:gd name="T31" fmla="*/ 446902 h 506580"/>
              <a:gd name="T32" fmla="*/ 228459 w 648101"/>
              <a:gd name="T33" fmla="*/ 472293 h 506580"/>
              <a:gd name="T34" fmla="*/ 63461 w 648101"/>
              <a:gd name="T35" fmla="*/ 472293 h 506580"/>
              <a:gd name="T36" fmla="*/ 25384 w 648101"/>
              <a:gd name="T37" fmla="*/ 358031 h 506580"/>
              <a:gd name="T38" fmla="*/ 12692 w 648101"/>
              <a:gd name="T39" fmla="*/ 319944 h 506580"/>
              <a:gd name="T40" fmla="*/ 0 w 648101"/>
              <a:gd name="T41" fmla="*/ 281856 h 506580"/>
              <a:gd name="T42" fmla="*/ 12692 w 648101"/>
              <a:gd name="T43" fmla="*/ 269160 h 5065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48101"/>
              <a:gd name="T67" fmla="*/ 0 h 506580"/>
              <a:gd name="T68" fmla="*/ 648101 w 648101"/>
              <a:gd name="T69" fmla="*/ 506580 h 5065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48101" h="506580">
                <a:moveTo>
                  <a:pt x="12700" y="269249"/>
                </a:moveTo>
                <a:cubicBezTo>
                  <a:pt x="21167" y="256549"/>
                  <a:pt x="32087" y="245178"/>
                  <a:pt x="38100" y="231149"/>
                </a:cubicBezTo>
                <a:cubicBezTo>
                  <a:pt x="44976" y="215106"/>
                  <a:pt x="42140" y="195504"/>
                  <a:pt x="50800" y="180349"/>
                </a:cubicBezTo>
                <a:cubicBezTo>
                  <a:pt x="59711" y="164755"/>
                  <a:pt x="76200" y="154949"/>
                  <a:pt x="88900" y="142249"/>
                </a:cubicBezTo>
                <a:cubicBezTo>
                  <a:pt x="99229" y="111261"/>
                  <a:pt x="102381" y="90668"/>
                  <a:pt x="127000" y="66049"/>
                </a:cubicBezTo>
                <a:cubicBezTo>
                  <a:pt x="163396" y="29653"/>
                  <a:pt x="161883" y="48607"/>
                  <a:pt x="203200" y="27949"/>
                </a:cubicBezTo>
                <a:cubicBezTo>
                  <a:pt x="216852" y="21123"/>
                  <a:pt x="228600" y="11016"/>
                  <a:pt x="241300" y="2549"/>
                </a:cubicBezTo>
                <a:cubicBezTo>
                  <a:pt x="330200" y="6782"/>
                  <a:pt x="420315" y="0"/>
                  <a:pt x="508000" y="15249"/>
                </a:cubicBezTo>
                <a:cubicBezTo>
                  <a:pt x="523038" y="17864"/>
                  <a:pt x="527201" y="39401"/>
                  <a:pt x="533400" y="53349"/>
                </a:cubicBezTo>
                <a:cubicBezTo>
                  <a:pt x="544274" y="77815"/>
                  <a:pt x="543948" y="107272"/>
                  <a:pt x="558800" y="129549"/>
                </a:cubicBezTo>
                <a:cubicBezTo>
                  <a:pt x="567267" y="142249"/>
                  <a:pt x="577374" y="153997"/>
                  <a:pt x="584200" y="167649"/>
                </a:cubicBezTo>
                <a:cubicBezTo>
                  <a:pt x="590187" y="179623"/>
                  <a:pt x="590399" y="194047"/>
                  <a:pt x="596900" y="205749"/>
                </a:cubicBezTo>
                <a:cubicBezTo>
                  <a:pt x="611725" y="232434"/>
                  <a:pt x="647700" y="281949"/>
                  <a:pt x="647700" y="281949"/>
                </a:cubicBezTo>
                <a:cubicBezTo>
                  <a:pt x="643467" y="320049"/>
                  <a:pt x="648101" y="360223"/>
                  <a:pt x="635000" y="396249"/>
                </a:cubicBezTo>
                <a:cubicBezTo>
                  <a:pt x="626034" y="420907"/>
                  <a:pt x="561785" y="429868"/>
                  <a:pt x="546100" y="434349"/>
                </a:cubicBezTo>
                <a:cubicBezTo>
                  <a:pt x="533228" y="438027"/>
                  <a:pt x="521171" y="444654"/>
                  <a:pt x="508000" y="447049"/>
                </a:cubicBezTo>
                <a:cubicBezTo>
                  <a:pt x="430082" y="461216"/>
                  <a:pt x="296574" y="467594"/>
                  <a:pt x="228600" y="472449"/>
                </a:cubicBezTo>
                <a:cubicBezTo>
                  <a:pt x="176131" y="485566"/>
                  <a:pt x="117134" y="506580"/>
                  <a:pt x="63500" y="472449"/>
                </a:cubicBezTo>
                <a:lnTo>
                  <a:pt x="25400" y="358149"/>
                </a:lnTo>
                <a:lnTo>
                  <a:pt x="12700" y="320049"/>
                </a:lnTo>
                <a:lnTo>
                  <a:pt x="0" y="281949"/>
                </a:lnTo>
                <a:lnTo>
                  <a:pt x="12700" y="269249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7134225" y="4356100"/>
            <a:ext cx="620713" cy="419100"/>
          </a:xfrm>
          <a:custGeom>
            <a:avLst/>
            <a:gdLst>
              <a:gd name="T0" fmla="*/ 180442 w 620443"/>
              <a:gd name="T1" fmla="*/ 127000 h 419100"/>
              <a:gd name="T2" fmla="*/ 358320 w 620443"/>
              <a:gd name="T3" fmla="*/ 114300 h 419100"/>
              <a:gd name="T4" fmla="*/ 371025 w 620443"/>
              <a:gd name="T5" fmla="*/ 76200 h 419100"/>
              <a:gd name="T6" fmla="*/ 447258 w 620443"/>
              <a:gd name="T7" fmla="*/ 12700 h 419100"/>
              <a:gd name="T8" fmla="*/ 498081 w 620443"/>
              <a:gd name="T9" fmla="*/ 0 h 419100"/>
              <a:gd name="T10" fmla="*/ 574314 w 620443"/>
              <a:gd name="T11" fmla="*/ 12700 h 419100"/>
              <a:gd name="T12" fmla="*/ 574314 w 620443"/>
              <a:gd name="T13" fmla="*/ 165100 h 419100"/>
              <a:gd name="T14" fmla="*/ 587019 w 620443"/>
              <a:gd name="T15" fmla="*/ 292100 h 419100"/>
              <a:gd name="T16" fmla="*/ 548903 w 620443"/>
              <a:gd name="T17" fmla="*/ 317500 h 419100"/>
              <a:gd name="T18" fmla="*/ 510786 w 620443"/>
              <a:gd name="T19" fmla="*/ 355600 h 419100"/>
              <a:gd name="T20" fmla="*/ 205854 w 620443"/>
              <a:gd name="T21" fmla="*/ 393700 h 419100"/>
              <a:gd name="T22" fmla="*/ 142326 w 620443"/>
              <a:gd name="T23" fmla="*/ 406400 h 419100"/>
              <a:gd name="T24" fmla="*/ 104209 w 620443"/>
              <a:gd name="T25" fmla="*/ 419100 h 419100"/>
              <a:gd name="T26" fmla="*/ 40682 w 620443"/>
              <a:gd name="T27" fmla="*/ 406400 h 419100"/>
              <a:gd name="T28" fmla="*/ 15271 w 620443"/>
              <a:gd name="T29" fmla="*/ 330200 h 419100"/>
              <a:gd name="T30" fmla="*/ 2565 w 620443"/>
              <a:gd name="T31" fmla="*/ 292100 h 419100"/>
              <a:gd name="T32" fmla="*/ 15271 w 620443"/>
              <a:gd name="T33" fmla="*/ 228600 h 419100"/>
              <a:gd name="T34" fmla="*/ 91504 w 620443"/>
              <a:gd name="T35" fmla="*/ 203200 h 419100"/>
              <a:gd name="T36" fmla="*/ 129620 w 620443"/>
              <a:gd name="T37" fmla="*/ 190500 h 419100"/>
              <a:gd name="T38" fmla="*/ 155031 w 620443"/>
              <a:gd name="T39" fmla="*/ 152400 h 419100"/>
              <a:gd name="T40" fmla="*/ 180442 w 620443"/>
              <a:gd name="T41" fmla="*/ 127000 h 4191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20443"/>
              <a:gd name="T64" fmla="*/ 0 h 419100"/>
              <a:gd name="T65" fmla="*/ 620443 w 620443"/>
              <a:gd name="T66" fmla="*/ 419100 h 4191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20443" h="419100">
                <a:moveTo>
                  <a:pt x="180364" y="127000"/>
                </a:moveTo>
                <a:cubicBezTo>
                  <a:pt x="214231" y="120650"/>
                  <a:pt x="300753" y="129610"/>
                  <a:pt x="358164" y="114300"/>
                </a:cubicBezTo>
                <a:cubicBezTo>
                  <a:pt x="371099" y="110851"/>
                  <a:pt x="363438" y="87339"/>
                  <a:pt x="370864" y="76200"/>
                </a:cubicBezTo>
                <a:cubicBezTo>
                  <a:pt x="383070" y="57891"/>
                  <a:pt x="425198" y="22071"/>
                  <a:pt x="447064" y="12700"/>
                </a:cubicBezTo>
                <a:cubicBezTo>
                  <a:pt x="463107" y="5824"/>
                  <a:pt x="480931" y="4233"/>
                  <a:pt x="497864" y="0"/>
                </a:cubicBezTo>
                <a:lnTo>
                  <a:pt x="574064" y="12700"/>
                </a:lnTo>
                <a:cubicBezTo>
                  <a:pt x="589635" y="74984"/>
                  <a:pt x="538882" y="411376"/>
                  <a:pt x="574064" y="165100"/>
                </a:cubicBezTo>
                <a:cubicBezTo>
                  <a:pt x="606472" y="213712"/>
                  <a:pt x="620443" y="216321"/>
                  <a:pt x="586764" y="292100"/>
                </a:cubicBezTo>
                <a:cubicBezTo>
                  <a:pt x="580565" y="306048"/>
                  <a:pt x="560390" y="307729"/>
                  <a:pt x="548664" y="317500"/>
                </a:cubicBezTo>
                <a:cubicBezTo>
                  <a:pt x="534866" y="328998"/>
                  <a:pt x="526264" y="346878"/>
                  <a:pt x="510564" y="355600"/>
                </a:cubicBezTo>
                <a:cubicBezTo>
                  <a:pt x="428008" y="401465"/>
                  <a:pt x="272840" y="389974"/>
                  <a:pt x="205764" y="393700"/>
                </a:cubicBezTo>
                <a:cubicBezTo>
                  <a:pt x="184597" y="397933"/>
                  <a:pt x="163205" y="401165"/>
                  <a:pt x="142264" y="406400"/>
                </a:cubicBezTo>
                <a:cubicBezTo>
                  <a:pt x="129277" y="409647"/>
                  <a:pt x="117551" y="419100"/>
                  <a:pt x="104164" y="419100"/>
                </a:cubicBezTo>
                <a:cubicBezTo>
                  <a:pt x="82578" y="419100"/>
                  <a:pt x="61831" y="410633"/>
                  <a:pt x="40664" y="406400"/>
                </a:cubicBezTo>
                <a:lnTo>
                  <a:pt x="15264" y="330200"/>
                </a:lnTo>
                <a:lnTo>
                  <a:pt x="2564" y="292100"/>
                </a:lnTo>
                <a:cubicBezTo>
                  <a:pt x="6797" y="270933"/>
                  <a:pt x="0" y="243864"/>
                  <a:pt x="15264" y="228600"/>
                </a:cubicBezTo>
                <a:cubicBezTo>
                  <a:pt x="34196" y="209668"/>
                  <a:pt x="66064" y="211667"/>
                  <a:pt x="91464" y="203200"/>
                </a:cubicBezTo>
                <a:lnTo>
                  <a:pt x="129564" y="190500"/>
                </a:lnTo>
                <a:cubicBezTo>
                  <a:pt x="138031" y="177800"/>
                  <a:pt x="144171" y="163193"/>
                  <a:pt x="154964" y="152400"/>
                </a:cubicBezTo>
                <a:cubicBezTo>
                  <a:pt x="165757" y="141607"/>
                  <a:pt x="146497" y="133350"/>
                  <a:pt x="180364" y="12700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56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Hop-Stepping </a:t>
            </a:r>
            <a:r>
              <a:rPr lang="en-US" altLang="zh-CN" sz="2800" b="1" u="sng" dirty="0" smtClean="0">
                <a:latin typeface="+mj-ea"/>
                <a:ea typeface="+mj-ea"/>
                <a:sym typeface="微软雅黑" pitchFamily="34" charset="-122"/>
              </a:rPr>
              <a:t>Enhancement</a:t>
            </a: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3.1 </a:t>
            </a:r>
            <a:r>
              <a:rPr lang="en-US" sz="2800" b="1" dirty="0" smtClean="0">
                <a:latin typeface="+mj-ea"/>
                <a:ea typeface="+mj-ea"/>
                <a:sym typeface="微软雅黑" pitchFamily="34" charset="-122"/>
              </a:rPr>
              <a:t>Hop-Length </a:t>
            </a: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i+1 from </a:t>
            </a:r>
            <a:r>
              <a:rPr lang="en-US" sz="2800" b="1" dirty="0" err="1">
                <a:latin typeface="+mj-ea"/>
                <a:ea typeface="+mj-ea"/>
                <a:sym typeface="微软雅黑" pitchFamily="34" charset="-122"/>
              </a:rPr>
              <a:t>i</a:t>
            </a: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 and 1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+mj-ea"/>
                <a:ea typeface="宋体" pitchFamily="2" charset="-122"/>
                <a:sym typeface="微软雅黑" pitchFamily="34" charset="-122"/>
              </a:rPr>
              <a:t>Hop-Doubling</a:t>
            </a: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Weakness: fast growth 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 many labels generated </a:t>
            </a:r>
            <a:endParaRPr lang="en-US" altLang="zh-CN" sz="2400" dirty="0" smtClean="0">
              <a:latin typeface="Arial" pitchFamily="34" charset="0"/>
              <a:ea typeface="宋体" pitchFamily="2" charset="-122"/>
              <a:sym typeface="Wingdings" pitchFamily="2" charset="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sz="2800" b="1" dirty="0"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4149725"/>
            <a:ext cx="8245475" cy="904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 smtClean="0">
                <a:latin typeface="+mj-ea"/>
                <a:ea typeface="宋体" pitchFamily="2" charset="-122"/>
              </a:rPr>
              <a:t>Hop-Stepping </a:t>
            </a:r>
            <a:r>
              <a:rPr lang="en-US" altLang="zh-CN" sz="2400" dirty="0">
                <a:latin typeface="+mj-ea"/>
                <a:ea typeface="宋体" pitchFamily="2" charset="-122"/>
              </a:rPr>
              <a:t>E</a:t>
            </a:r>
            <a:r>
              <a:rPr lang="en-US" altLang="zh-CN" sz="2400" dirty="0" smtClean="0">
                <a:latin typeface="+mj-ea"/>
                <a:ea typeface="宋体" pitchFamily="2" charset="-122"/>
              </a:rPr>
              <a:t>nhancement</a:t>
            </a:r>
            <a:r>
              <a:rPr lang="en-US" altLang="zh-CN" sz="2400" dirty="0">
                <a:latin typeface="+mj-ea"/>
                <a:ea typeface="宋体" pitchFamily="2" charset="-122"/>
              </a:rPr>
              <a:t>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Strength: slower growth 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 fewer 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labels </a:t>
            </a:r>
            <a:r>
              <a:rPr lang="en-US" altLang="zh-CN" sz="2400" dirty="0" smtClean="0">
                <a:latin typeface="Arial" pitchFamily="34" charset="0"/>
                <a:ea typeface="宋体" pitchFamily="2" charset="-122"/>
              </a:rPr>
              <a:t>generated</a:t>
            </a:r>
            <a:endParaRPr lang="zh-CN" altLang="en-US" sz="2400" dirty="0"/>
          </a:p>
        </p:txBody>
      </p:sp>
      <p:sp>
        <p:nvSpPr>
          <p:cNvPr id="171013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011B978-0A79-4A69-9C15-E87DE2842505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19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1014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矩形 112"/>
          <p:cNvSpPr>
            <a:spLocks noChangeArrowheads="1"/>
          </p:cNvSpPr>
          <p:nvPr/>
        </p:nvSpPr>
        <p:spPr bwMode="auto">
          <a:xfrm>
            <a:off x="250825" y="80963"/>
            <a:ext cx="12430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400" b="1">
                <a:solidFill>
                  <a:srgbClr val="558ED5"/>
                </a:solidFill>
                <a:sym typeface="Calibri" pitchFamily="34" charset="0"/>
              </a:rPr>
              <a:t>Out</a:t>
            </a: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line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55651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5652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. Background</a:t>
            </a:r>
          </a:p>
          <a:p>
            <a:pPr eaLnBrk="1" hangingPunct="1">
              <a:lnSpc>
                <a:spcPct val="110000"/>
              </a:lnSpc>
            </a:pP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. Our </a:t>
            </a: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Method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. Experiment</a:t>
            </a:r>
          </a:p>
          <a:p>
            <a:pPr eaLnBrk="1" hangingPunct="1">
              <a:lnSpc>
                <a:spcPct val="110000"/>
              </a:lnSpc>
            </a:pP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. Conclusion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</a:rPr>
              <a:t>5. Future Work</a:t>
            </a: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10000"/>
              </a:lnSpc>
            </a:pPr>
            <a:endParaRPr lang="zh-CN" altLang="en-US" sz="28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5653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49924C15-2D46-46F8-AD22-244FA83EAD1F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Hop-Stepping Enhancement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3.2 Hop-Doubling + </a:t>
            </a:r>
            <a:r>
              <a:rPr lang="en-US" altLang="zh-CN" sz="2800" b="1" dirty="0">
                <a:latin typeface="+mj-ea"/>
                <a:ea typeface="宋体" pitchFamily="2" charset="-122"/>
                <a:sym typeface="微软雅黑" pitchFamily="34" charset="-122"/>
              </a:rPr>
              <a:t>Hop-Stepping</a:t>
            </a:r>
            <a:endParaRPr lang="en-US" sz="2800" b="1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11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31800" y="2492375"/>
          <a:ext cx="7920880" cy="2170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220"/>
                <a:gridCol w="1980220"/>
                <a:gridCol w="1980220"/>
                <a:gridCol w="1980220"/>
              </a:tblGrid>
              <a:tr h="460962">
                <a:tc>
                  <a:txBody>
                    <a:bodyPr/>
                    <a:lstStyle/>
                    <a:p>
                      <a:pPr algn="l"/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advantage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disadvantage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usage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9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Hop-Stepping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slower growth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(length+1)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more iterations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(D iterations) 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in the first few iterations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  <a:tr h="7956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  <a:sym typeface="微软雅黑" pitchFamily="34" charset="-122"/>
                        </a:rPr>
                        <a:t>Hop-Doubling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less iterations (2logD iterations)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faster growth</a:t>
                      </a:r>
                    </a:p>
                    <a:p>
                      <a:pPr algn="l"/>
                      <a:r>
                        <a:rPr lang="en-US" altLang="zh-CN" sz="1800" dirty="0" smtClean="0">
                          <a:latin typeface="+mn-ea"/>
                          <a:ea typeface="+mn-ea"/>
                        </a:rPr>
                        <a:t>(length*2)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in later </a:t>
                      </a:r>
                    </a:p>
                    <a:p>
                      <a:pPr algn="ctr"/>
                      <a:r>
                        <a:rPr lang="en-US" altLang="zh-CN" dirty="0" smtClean="0">
                          <a:latin typeface="+mn-ea"/>
                          <a:ea typeface="+mn-ea"/>
                        </a:rPr>
                        <a:t>iterations</a:t>
                      </a:r>
                      <a:endParaRPr lang="zh-CN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308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B0E386A-AC6B-4C28-B10E-8AD541766D96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20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3083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Setup: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>
                <a:latin typeface="+mj-ea"/>
                <a:ea typeface="宋体" pitchFamily="2" charset="-122"/>
                <a:sym typeface="微软雅黑" pitchFamily="34" charset="-122"/>
              </a:rPr>
              <a:t>1.1 Machine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3.3 GHz CPU, 4GB RAM, 7200 RPM disk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>
                <a:latin typeface="+mj-ea"/>
                <a:ea typeface="宋体" pitchFamily="2" charset="-122"/>
                <a:sym typeface="微软雅黑" pitchFamily="34" charset="-122"/>
              </a:rPr>
              <a:t>1.2 Main Competitors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Baseline: bidirectional </a:t>
            </a:r>
            <a:r>
              <a:rPr lang="en-US" altLang="zh-CN" sz="2400" dirty="0" err="1">
                <a:latin typeface="+mj-ea"/>
                <a:ea typeface="宋体" pitchFamily="2" charset="-122"/>
              </a:rPr>
              <a:t>Dijkstra</a:t>
            </a:r>
            <a:r>
              <a:rPr lang="en-US" altLang="zh-CN" sz="2400" dirty="0">
                <a:latin typeface="+mj-ea"/>
                <a:ea typeface="宋体" pitchFamily="2" charset="-122"/>
              </a:rPr>
              <a:t> search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Disk-based: IS-Label [VLDB,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Memory-based: PLL [SIGMOD,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>
                <a:latin typeface="+mj-ea"/>
                <a:ea typeface="宋体" pitchFamily="2" charset="-122"/>
                <a:sym typeface="微软雅黑" pitchFamily="34" charset="-122"/>
              </a:rPr>
              <a:t>1.3 Datasets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Real datasets: from SNAP and KONECT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Synthetic datasets: generated by GLP model</a:t>
            </a:r>
            <a:r>
              <a:rPr lang="en-US" altLang="zh-CN" sz="1400" dirty="0">
                <a:latin typeface="+mj-ea"/>
                <a:ea typeface="宋体" pitchFamily="2" charset="-122"/>
              </a:rPr>
              <a:t>[</a:t>
            </a:r>
            <a:r>
              <a:rPr lang="en-US" altLang="zh-CN" sz="1400" dirty="0" err="1">
                <a:latin typeface="+mj-ea"/>
                <a:ea typeface="宋体" pitchFamily="2" charset="-122"/>
              </a:rPr>
              <a:t>infocom</a:t>
            </a:r>
            <a:r>
              <a:rPr lang="en-US" altLang="zh-CN" sz="1400" dirty="0">
                <a:latin typeface="+mj-ea"/>
                <a:ea typeface="宋体" pitchFamily="2" charset="-122"/>
              </a:rPr>
              <a:t>, 02]</a:t>
            </a:r>
          </a:p>
        </p:txBody>
      </p:sp>
      <p:sp>
        <p:nvSpPr>
          <p:cNvPr id="175108" name="矩形 112"/>
          <p:cNvSpPr>
            <a:spLocks noChangeArrowheads="1"/>
          </p:cNvSpPr>
          <p:nvPr/>
        </p:nvSpPr>
        <p:spPr bwMode="auto">
          <a:xfrm>
            <a:off x="250825" y="80963"/>
            <a:ext cx="18621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Experiment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7510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AD517EA4-D1C3-40B8-8751-F3BD61A0FC0F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21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Performance Comparison: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IS-Label: Disk-based algorithm [VLDB,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PLL: </a:t>
            </a: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Memory-based algorithm [SIGMOD, 13]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err="1">
                <a:latin typeface="+mj-ea"/>
                <a:ea typeface="宋体" pitchFamily="2" charset="-122"/>
                <a:sym typeface="微软雅黑" pitchFamily="34" charset="-122"/>
              </a:rPr>
              <a:t>HopDb</a:t>
            </a: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: Disk-based algorithm [this paper]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3213100"/>
          <a:ext cx="8532949" cy="29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91"/>
                <a:gridCol w="1080120"/>
                <a:gridCol w="828092"/>
                <a:gridCol w="755389"/>
                <a:gridCol w="1092468"/>
                <a:gridCol w="599720"/>
                <a:gridCol w="911982"/>
                <a:gridCol w="960226"/>
                <a:gridCol w="504056"/>
                <a:gridCol w="936105"/>
              </a:tblGrid>
              <a:tr h="36602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graph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|V|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|E|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Index size(MB)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Indexing time(sec)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66020"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IS-Label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PLL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HopDb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IS-Label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PLL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HopDb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Large graphs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Delicious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5.3M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602M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12748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31999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BTC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168M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361M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13971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11401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Skitter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1.7M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22M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3732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4888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Small graphs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Cat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150K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5M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171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61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628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102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Flickr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106K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2M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226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238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42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269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Enron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37K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368K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10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3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6221" name="矩形 112"/>
          <p:cNvSpPr>
            <a:spLocks noChangeArrowheads="1"/>
          </p:cNvSpPr>
          <p:nvPr/>
        </p:nvSpPr>
        <p:spPr bwMode="auto">
          <a:xfrm>
            <a:off x="7056438" y="152400"/>
            <a:ext cx="18621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Experiment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76222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5BEBB14-7783-4FA2-A6C6-C481191BEE39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22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Performance Comparison: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BIDIJ: Memory-based bidirectional </a:t>
            </a:r>
            <a:r>
              <a:rPr lang="en-US" altLang="zh-CN" sz="2400" dirty="0" err="1">
                <a:latin typeface="+mj-ea"/>
                <a:ea typeface="宋体" pitchFamily="2" charset="-122"/>
              </a:rPr>
              <a:t>Dijkstra</a:t>
            </a:r>
            <a:r>
              <a:rPr lang="en-US" altLang="zh-CN" sz="2400" dirty="0">
                <a:latin typeface="+mj-ea"/>
                <a:ea typeface="宋体" pitchFamily="2" charset="-122"/>
              </a:rPr>
              <a:t> search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IS-Label: Disk-based algorithm [VLDB,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PLL: </a:t>
            </a: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Memory-based algorithm [SIGMOD, 13]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err="1">
                <a:latin typeface="+mj-ea"/>
                <a:ea typeface="宋体" pitchFamily="2" charset="-122"/>
                <a:sym typeface="微软雅黑" pitchFamily="34" charset="-122"/>
              </a:rPr>
              <a:t>HopDb</a:t>
            </a: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: Disk-based algorithm [this paper]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95288" y="3500438"/>
          <a:ext cx="8172453" cy="29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853"/>
                <a:gridCol w="1364009"/>
                <a:gridCol w="1005480"/>
                <a:gridCol w="1005480"/>
                <a:gridCol w="702072"/>
                <a:gridCol w="1023853"/>
                <a:gridCol w="1023853"/>
                <a:gridCol w="1023853"/>
              </a:tblGrid>
              <a:tr h="366020"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type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graph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Memory query time(</a:t>
                      </a:r>
                      <a:r>
                        <a:rPr lang="en-US" altLang="zh-CN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µs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Disk query time(ms)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66020">
                <a:tc vMerge="1">
                  <a:txBody>
                    <a:bodyPr/>
                    <a:lstStyle/>
                    <a:p>
                      <a:pPr algn="l"/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BIDIJ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IS-Label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PLL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HopDb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IS-Label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/>
                        <a:t>HopDb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Large graphs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Delicious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30.1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BTC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---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28.4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Skitter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5011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3.06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24.6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rowSpan="3">
                  <a:txBody>
                    <a:bodyPr/>
                    <a:lstStyle/>
                    <a:p>
                      <a:pPr algn="l"/>
                      <a:r>
                        <a:rPr lang="en-US" altLang="zh-CN" dirty="0" smtClean="0"/>
                        <a:t>Small graphs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Cat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1880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0.31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0.22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15.7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7.3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err="1" smtClean="0"/>
                        <a:t>Flickr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1497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smtClean="0"/>
                        <a:t>2.06</a:t>
                      </a:r>
                      <a:endParaRPr lang="zh-CN" alt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2.06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---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12.6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2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altLang="zh-CN" dirty="0" smtClean="0"/>
                        <a:t>Enron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108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4.8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0.14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0.08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6.9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smtClean="0"/>
                        <a:t>0.6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722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71A58345-5EFB-49EA-B967-EB24AF809E67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23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7230" name="矩形 112"/>
          <p:cNvSpPr>
            <a:spLocks noChangeArrowheads="1"/>
          </p:cNvSpPr>
          <p:nvPr/>
        </p:nvSpPr>
        <p:spPr bwMode="auto">
          <a:xfrm>
            <a:off x="7056438" y="152400"/>
            <a:ext cx="18621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Experiment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Scalability: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synthetic graphs by GLP model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(a). Fix |V| = 10M, varying density |E|/|V|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(b). Fix density |E|/|V|=20, varying |V|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</p:txBody>
      </p:sp>
      <p:pic>
        <p:nvPicPr>
          <p:cNvPr id="178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392488"/>
            <a:ext cx="73802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8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CC82C5CE-8152-4967-AAD0-7BCEEF4D7985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24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8182" name="矩形 112"/>
          <p:cNvSpPr>
            <a:spLocks noChangeArrowheads="1"/>
          </p:cNvSpPr>
          <p:nvPr/>
        </p:nvSpPr>
        <p:spPr bwMode="auto">
          <a:xfrm>
            <a:off x="7056438" y="152400"/>
            <a:ext cx="18621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Experiment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 err="1">
                <a:latin typeface="+mj-ea"/>
                <a:ea typeface="宋体" pitchFamily="2" charset="-122"/>
              </a:rPr>
              <a:t>HopDb</a:t>
            </a:r>
            <a:r>
              <a:rPr lang="en-US" altLang="zh-CN" sz="2400" dirty="0">
                <a:latin typeface="+mj-ea"/>
                <a:ea typeface="宋体" pitchFamily="2" charset="-122"/>
              </a:rPr>
              <a:t> can handle large graphs with limited main memory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Index building is fast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Index size is small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Very fast query time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179204" name="矩形 112"/>
          <p:cNvSpPr>
            <a:spLocks noChangeArrowheads="1"/>
          </p:cNvSpPr>
          <p:nvPr/>
        </p:nvSpPr>
        <p:spPr bwMode="auto">
          <a:xfrm>
            <a:off x="250825" y="80963"/>
            <a:ext cx="1858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Conclusion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79205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0ACF93E-E399-442E-A4FA-81C518A9AC8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25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Handling large dynamic graph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Extending to distributed environment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endParaRPr lang="en-US" altLang="zh-CN" sz="1200" b="1" u="sng" dirty="0">
              <a:latin typeface="+mj-ea"/>
              <a:ea typeface="+mj-ea"/>
              <a:sym typeface="微软雅黑" pitchFamily="34" charset="-122"/>
            </a:endParaRPr>
          </a:p>
        </p:txBody>
      </p:sp>
      <p:sp>
        <p:nvSpPr>
          <p:cNvPr id="180228" name="矩形 112"/>
          <p:cNvSpPr>
            <a:spLocks noChangeArrowheads="1"/>
          </p:cNvSpPr>
          <p:nvPr/>
        </p:nvSpPr>
        <p:spPr bwMode="auto">
          <a:xfrm>
            <a:off x="250825" y="80963"/>
            <a:ext cx="1990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Future Work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0229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CF488CE3-F011-41EE-861B-DE0A33881849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26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直接连接符 114"/>
          <p:cNvSpPr>
            <a:spLocks noChangeShapeType="1"/>
          </p:cNvSpPr>
          <p:nvPr/>
        </p:nvSpPr>
        <p:spPr bwMode="auto">
          <a:xfrm>
            <a:off x="327025" y="728663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1251" name="矩形 112"/>
          <p:cNvSpPr>
            <a:spLocks noChangeArrowheads="1"/>
          </p:cNvSpPr>
          <p:nvPr/>
        </p:nvSpPr>
        <p:spPr bwMode="auto">
          <a:xfrm>
            <a:off x="4032250" y="2495550"/>
            <a:ext cx="1176338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558ED5"/>
                </a:solidFill>
                <a:sym typeface="Calibri" pitchFamily="34" charset="0"/>
              </a:rPr>
              <a:t>END</a:t>
            </a:r>
          </a:p>
          <a:p>
            <a:pPr algn="ctr" eaLnBrk="1" hangingPunct="1">
              <a:lnSpc>
                <a:spcPct val="110000"/>
              </a:lnSpc>
            </a:pPr>
            <a:endParaRPr lang="en-US" altLang="zh-CN" sz="2800" b="1">
              <a:solidFill>
                <a:srgbClr val="558ED5"/>
              </a:solidFill>
              <a:sym typeface="Calibri" pitchFamily="34" charset="0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en-US" altLang="zh-CN" sz="2800" b="1">
                <a:solidFill>
                  <a:srgbClr val="558ED5"/>
                </a:solidFill>
                <a:sym typeface="Calibri" pitchFamily="34" charset="0"/>
              </a:rPr>
              <a:t>Q &amp; A</a:t>
            </a:r>
            <a:endParaRPr lang="zh-CN" altLang="en-US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1252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9F55C2E3-635F-4300-A167-79EFD0F09351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27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2275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4.	</a:t>
            </a:r>
            <a:r>
              <a:rPr lang="en-US" altLang="zh-CN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Our Goal</a:t>
            </a:r>
            <a:r>
              <a:rPr lang="zh-CN" altLang="en-US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800">
                <a:latin typeface="微软雅黑" pitchFamily="34" charset="-122"/>
                <a:sym typeface="微软雅黑" pitchFamily="34" charset="-122"/>
              </a:rPr>
              <a:t>     </a:t>
            </a:r>
            <a:endParaRPr lang="en-US" altLang="zh-CN" sz="2400" b="1"/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400">
                <a:latin typeface="微软雅黑" pitchFamily="34" charset="-122"/>
                <a:sym typeface="微软雅黑" pitchFamily="34" charset="-122"/>
              </a:rPr>
              <a:t>	</a:t>
            </a:r>
            <a:endParaRPr lang="zh-CN" altLang="en-US" sz="28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9748" name="Rectangle 3"/>
          <p:cNvSpPr>
            <a:spLocks noChangeArrowheads="1"/>
          </p:cNvSpPr>
          <p:nvPr/>
        </p:nvSpPr>
        <p:spPr bwMode="auto">
          <a:xfrm>
            <a:off x="215900" y="1946275"/>
            <a:ext cx="1774825" cy="176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</a:t>
            </a:r>
          </a:p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Networks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	</a:t>
            </a:r>
          </a:p>
        </p:txBody>
      </p:sp>
      <p:sp>
        <p:nvSpPr>
          <p:cNvPr id="182277" name="Right Arrow 4"/>
          <p:cNvSpPr>
            <a:spLocks noChangeArrowheads="1"/>
          </p:cNvSpPr>
          <p:nvPr/>
        </p:nvSpPr>
        <p:spPr bwMode="auto">
          <a:xfrm>
            <a:off x="2087563" y="2457450"/>
            <a:ext cx="1747837" cy="874713"/>
          </a:xfrm>
          <a:prstGeom prst="rightArrow">
            <a:avLst>
              <a:gd name="adj1" fmla="val 50000"/>
              <a:gd name="adj2" fmla="val 49927"/>
            </a:avLst>
          </a:prstGeom>
          <a:solidFill>
            <a:srgbClr val="B2C1DB"/>
          </a:solidFill>
          <a:ln w="25400">
            <a:solidFill>
              <a:srgbClr val="828DA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FFFFF"/>
                </a:solidFill>
                <a:latin typeface="Calibri" pitchFamily="34" charset="0"/>
                <a:ea typeface="微软雅黑" pitchFamily="34" charset="-122"/>
              </a:rPr>
              <a:t>Index Bulding</a:t>
            </a:r>
          </a:p>
        </p:txBody>
      </p:sp>
      <p:graphicFrame>
        <p:nvGraphicFramePr>
          <p:cNvPr id="20487" name="Group 7"/>
          <p:cNvGraphicFramePr>
            <a:graphicFrameLocks noGrp="1"/>
          </p:cNvGraphicFramePr>
          <p:nvPr/>
        </p:nvGraphicFramePr>
        <p:xfrm>
          <a:off x="4284663" y="2708275"/>
          <a:ext cx="1728192" cy="366713"/>
        </p:xfrm>
        <a:graphic>
          <a:graphicData uri="http://schemas.openxmlformats.org/drawingml/2006/table">
            <a:tbl>
              <a:tblPr/>
              <a:tblGrid>
                <a:gridCol w="1728192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2-hop index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82284" name="Right Arrow 15"/>
          <p:cNvSpPr>
            <a:spLocks noChangeArrowheads="1"/>
          </p:cNvSpPr>
          <p:nvPr/>
        </p:nvSpPr>
        <p:spPr bwMode="auto">
          <a:xfrm>
            <a:off x="6629400" y="2457450"/>
            <a:ext cx="1295400" cy="873125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B2C1DB"/>
          </a:solidFill>
          <a:ln w="25400">
            <a:solidFill>
              <a:srgbClr val="828DA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zh-CN">
              <a:solidFill>
                <a:srgbClr val="FFFFFF"/>
              </a:solidFill>
              <a:latin typeface="Calibri" pitchFamily="34" charset="0"/>
              <a:ea typeface="微软雅黑" pitchFamily="34" charset="-122"/>
            </a:endParaRPr>
          </a:p>
        </p:txBody>
      </p:sp>
      <p:sp>
        <p:nvSpPr>
          <p:cNvPr id="182285" name="TextBox 9"/>
          <p:cNvSpPr txBox="1">
            <a:spLocks noChangeArrowheads="1"/>
          </p:cNvSpPr>
          <p:nvPr/>
        </p:nvSpPr>
        <p:spPr bwMode="auto">
          <a:xfrm>
            <a:off x="7886700" y="2708275"/>
            <a:ext cx="1119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ym typeface="Calibri" pitchFamily="34" charset="0"/>
              </a:rPr>
              <a:t>dist</a:t>
            </a:r>
            <a:r>
              <a:rPr lang="zh-CN" altLang="en-US" baseline="-25000">
                <a:latin typeface="微软雅黑" pitchFamily="34" charset="-122"/>
                <a:sym typeface="微软雅黑" pitchFamily="34" charset="-122"/>
              </a:rPr>
              <a:t>G</a:t>
            </a:r>
            <a:r>
              <a:rPr lang="en-US" altLang="zh-CN">
                <a:sym typeface="Calibri" pitchFamily="34" charset="0"/>
              </a:rPr>
              <a:t>(u,v)</a:t>
            </a:r>
          </a:p>
        </p:txBody>
      </p:sp>
      <p:sp>
        <p:nvSpPr>
          <p:cNvPr id="158754" name="TextBox 20"/>
          <p:cNvSpPr txBox="1">
            <a:spLocks noChangeArrowheads="1"/>
          </p:cNvSpPr>
          <p:nvPr/>
        </p:nvSpPr>
        <p:spPr bwMode="auto">
          <a:xfrm>
            <a:off x="42863" y="4581525"/>
            <a:ext cx="3600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buFont typeface="Arial" charset="0"/>
              <a:buAutoNum type="arabicPeriod"/>
            </a:pPr>
            <a:r>
              <a:rPr lang="en-US" altLang="zh-CN" sz="2400">
                <a:solidFill>
                  <a:schemeClr val="accent2"/>
                </a:solidFill>
              </a:rPr>
              <a:t>handle large graph</a:t>
            </a:r>
          </a:p>
        </p:txBody>
      </p:sp>
      <p:sp>
        <p:nvSpPr>
          <p:cNvPr id="182287" name="TextBox 22"/>
          <p:cNvSpPr txBox="1">
            <a:spLocks noChangeArrowheads="1"/>
          </p:cNvSpPr>
          <p:nvPr/>
        </p:nvSpPr>
        <p:spPr bwMode="auto">
          <a:xfrm>
            <a:off x="6624638" y="2673350"/>
            <a:ext cx="1157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Querying</a:t>
            </a:r>
          </a:p>
        </p:txBody>
      </p:sp>
      <p:sp>
        <p:nvSpPr>
          <p:cNvPr id="16" name="下箭头 15"/>
          <p:cNvSpPr/>
          <p:nvPr/>
        </p:nvSpPr>
        <p:spPr bwMode="auto">
          <a:xfrm>
            <a:off x="8142288" y="1952625"/>
            <a:ext cx="484187" cy="72707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2289" name="TextBox 16"/>
          <p:cNvSpPr txBox="1">
            <a:spLocks noChangeArrowheads="1"/>
          </p:cNvSpPr>
          <p:nvPr/>
        </p:nvSpPr>
        <p:spPr bwMode="auto">
          <a:xfrm>
            <a:off x="6846888" y="1125538"/>
            <a:ext cx="2351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Source vertex u</a:t>
            </a:r>
          </a:p>
          <a:p>
            <a:r>
              <a:rPr lang="en-US" altLang="zh-CN"/>
              <a:t>Destination vertex v</a:t>
            </a:r>
            <a:endParaRPr lang="zh-CN" altLang="en-US"/>
          </a:p>
        </p:txBody>
      </p:sp>
      <p:sp>
        <p:nvSpPr>
          <p:cNvPr id="17" name="TextBox 20"/>
          <p:cNvSpPr txBox="1">
            <a:spLocks noChangeArrowheads="1"/>
          </p:cNvSpPr>
          <p:nvPr/>
        </p:nvSpPr>
        <p:spPr bwMode="auto">
          <a:xfrm>
            <a:off x="42863" y="4976813"/>
            <a:ext cx="8758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400">
                <a:solidFill>
                  <a:schemeClr val="accent2"/>
                </a:solidFill>
              </a:rPr>
              <a:t>2. fast indexing</a:t>
            </a:r>
            <a:endParaRPr lang="en-US" altLang="zh-CN" sz="2400">
              <a:solidFill>
                <a:schemeClr val="accent2"/>
              </a:solidFill>
              <a:sym typeface="Wingdings" pitchFamily="2" charset="2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42863" y="5373688"/>
            <a:ext cx="8758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400">
                <a:solidFill>
                  <a:schemeClr val="accent2"/>
                </a:solidFill>
              </a:rPr>
              <a:t>3. small index size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34925" y="5842000"/>
            <a:ext cx="87582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zh-CN" sz="2400">
                <a:solidFill>
                  <a:schemeClr val="accent2"/>
                </a:solidFill>
              </a:rPr>
              <a:t>4. short query time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987675" y="4581525"/>
            <a:ext cx="4740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sym typeface="Wingdings" pitchFamily="2" charset="2"/>
              </a:rPr>
              <a:t> </a:t>
            </a:r>
            <a:r>
              <a:rPr lang="en-US" altLang="zh-CN" sz="2400">
                <a:solidFill>
                  <a:schemeClr val="accent2"/>
                </a:solidFill>
              </a:rPr>
              <a:t>disk-based IO-efficient method</a:t>
            </a:r>
            <a:endParaRPr lang="zh-CN" altLang="en-US" sz="24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87675" y="4976813"/>
            <a:ext cx="53482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sym typeface="Wingdings" pitchFamily="2" charset="2"/>
              </a:rPr>
              <a:t> scale-free property for speeding up</a:t>
            </a:r>
            <a:endParaRPr lang="zh-CN" altLang="en-US" sz="2400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92438" y="5373688"/>
            <a:ext cx="6188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sym typeface="Wingdings" pitchFamily="2" charset="2"/>
              </a:rPr>
              <a:t> 2-hop index based on scale-free property</a:t>
            </a:r>
            <a:endParaRPr lang="zh-CN" altLang="en-US" sz="2400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87675" y="5842000"/>
            <a:ext cx="4699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2"/>
                </a:solidFill>
                <a:sym typeface="Wingdings" pitchFamily="2" charset="2"/>
              </a:rPr>
              <a:t> small 2-hop index for querying</a:t>
            </a:r>
            <a:endParaRPr lang="zh-CN" altLang="en-US" sz="2400"/>
          </a:p>
        </p:txBody>
      </p:sp>
      <p:sp>
        <p:nvSpPr>
          <p:cNvPr id="182297" name="灯片编号占位符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67A7FCB-18CA-4AD2-911F-AACFE7C4B59A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28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82298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8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54" grpId="0" build="allAtOnce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图片 17" descr="D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613" y="4149725"/>
            <a:ext cx="38925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圆角矩形 10"/>
          <p:cNvSpPr/>
          <p:nvPr/>
        </p:nvSpPr>
        <p:spPr bwMode="auto">
          <a:xfrm>
            <a:off x="179388" y="1557338"/>
            <a:ext cx="8821737" cy="16192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79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	</a:t>
            </a:r>
            <a:r>
              <a:rPr lang="en-US" altLang="zh-CN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 Network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Degree distribution: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Small Diameter: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Expansion factor: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8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j-ea"/>
              <a:ea typeface="+mj-ea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959225" y="2241550"/>
          <a:ext cx="274796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Formula" r:id="rId4" imgW="1385640" imgH="177840" progId="Equation.Ribbit">
                  <p:embed/>
                </p:oleObj>
              </mc:Choice>
              <mc:Fallback>
                <p:oleObj name="Formula" r:id="rId4" imgW="1385640" imgH="1778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2241550"/>
                        <a:ext cx="274796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032250" y="2636838"/>
          <a:ext cx="25638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Formula" r:id="rId6" imgW="1294200" imgH="207360" progId="Equation.Ribbit">
                  <p:embed/>
                </p:oleObj>
              </mc:Choice>
              <mc:Fallback>
                <p:oleObj name="Formula" r:id="rId6" imgW="1294200" imgH="20736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2250" y="2636838"/>
                        <a:ext cx="256381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6"/>
          <p:cNvGraphicFramePr>
            <a:graphicFrameLocks noChangeAspect="1"/>
          </p:cNvGraphicFramePr>
          <p:nvPr/>
        </p:nvGraphicFramePr>
        <p:xfrm>
          <a:off x="4464050" y="1773238"/>
          <a:ext cx="4445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Formula" r:id="rId8" imgW="2241720" imgH="176760" progId="Equation.Ribbit">
                  <p:embed/>
                </p:oleObj>
              </mc:Choice>
              <mc:Fallback>
                <p:oleObj name="Formula" r:id="rId8" imgW="2241720" imgH="176760" progId="Equation.Ribbi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773238"/>
                        <a:ext cx="44450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Box 89"/>
          <p:cNvSpPr txBox="1">
            <a:spLocks noChangeArrowheads="1"/>
          </p:cNvSpPr>
          <p:nvPr/>
        </p:nvSpPr>
        <p:spPr bwMode="auto">
          <a:xfrm>
            <a:off x="179388" y="3933825"/>
            <a:ext cx="59848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/>
              <a:t>Consider a BFS tree from a random vertex</a:t>
            </a:r>
          </a:p>
          <a:p>
            <a:endParaRPr lang="en-US" altLang="zh-CN" sz="2400"/>
          </a:p>
          <a:p>
            <a:r>
              <a:rPr lang="en-US" altLang="zh-CN" sz="2400"/>
              <a:t>D: the expected height</a:t>
            </a:r>
          </a:p>
          <a:p>
            <a:r>
              <a:rPr lang="en-US" altLang="zh-CN" sz="2400"/>
              <a:t>R: the expected # of branches</a:t>
            </a:r>
            <a:endParaRPr lang="zh-CN" altLang="en-US" sz="2400"/>
          </a:p>
        </p:txBody>
      </p:sp>
      <p:sp>
        <p:nvSpPr>
          <p:cNvPr id="19" name="右大括号 18"/>
          <p:cNvSpPr/>
          <p:nvPr/>
        </p:nvSpPr>
        <p:spPr bwMode="auto">
          <a:xfrm>
            <a:off x="8316913" y="4257675"/>
            <a:ext cx="323850" cy="1619250"/>
          </a:xfrm>
          <a:prstGeom prst="rightBrace">
            <a:avLst>
              <a:gd name="adj1" fmla="val 63204"/>
              <a:gd name="adj2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83" name="TextBox 19"/>
          <p:cNvSpPr txBox="1">
            <a:spLocks noChangeArrowheads="1"/>
          </p:cNvSpPr>
          <p:nvPr/>
        </p:nvSpPr>
        <p:spPr bwMode="auto">
          <a:xfrm>
            <a:off x="8640763" y="4905375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D</a:t>
            </a:r>
            <a:endParaRPr lang="zh-CN" altLang="en-US"/>
          </a:p>
        </p:txBody>
      </p:sp>
      <p:sp>
        <p:nvSpPr>
          <p:cNvPr id="21" name="右大括号 20"/>
          <p:cNvSpPr/>
          <p:nvPr/>
        </p:nvSpPr>
        <p:spPr bwMode="auto">
          <a:xfrm rot="5400000">
            <a:off x="4946651" y="5424487"/>
            <a:ext cx="323850" cy="1362075"/>
          </a:xfrm>
          <a:prstGeom prst="rightBrace">
            <a:avLst>
              <a:gd name="adj1" fmla="val 63204"/>
              <a:gd name="adj2" fmla="val 50000"/>
            </a:avLst>
          </a:prstGeom>
          <a:ln w="2857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85" name="TextBox 21"/>
          <p:cNvSpPr txBox="1">
            <a:spLocks noChangeArrowheads="1"/>
          </p:cNvSpPr>
          <p:nvPr/>
        </p:nvSpPr>
        <p:spPr bwMode="auto">
          <a:xfrm>
            <a:off x="4967288" y="6227763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R</a:t>
            </a:r>
            <a:endParaRPr lang="zh-CN" altLang="en-US"/>
          </a:p>
        </p:txBody>
      </p:sp>
      <p:sp>
        <p:nvSpPr>
          <p:cNvPr id="3086" name="灯片编号占位符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2856943B-E6F3-4950-967B-98C4990221F6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29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3087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6675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156676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08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1.	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Point-to-Point Distance Query:</a:t>
            </a: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zh-CN" altLang="en-US" sz="2800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Given an </a:t>
            </a:r>
            <a:r>
              <a:rPr lang="en-US" altLang="zh-CN" sz="2400" dirty="0" err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unweighted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directed graph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 = (V, E)</a:t>
            </a:r>
            <a:endParaRPr lang="en-US" altLang="zh-CN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the shortest distance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dist</a:t>
            </a:r>
            <a:r>
              <a:rPr lang="zh-CN" altLang="en-US" sz="2400" baseline="-250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G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(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u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,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v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sym typeface="微软雅黑" pitchFamily="34" charset="-122"/>
              </a:rPr>
              <a:t>)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from 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to 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in a graph </a:t>
            </a:r>
            <a:r>
              <a:rPr lang="zh-CN" altLang="en-US" sz="2400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</a:t>
            </a:r>
            <a:endParaRPr lang="en-US" altLang="zh-CN" sz="2400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1200" dirty="0">
              <a:solidFill>
                <a:srgbClr val="558ED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156677" name="矩形 112"/>
          <p:cNvSpPr>
            <a:spLocks noChangeArrowheads="1"/>
          </p:cNvSpPr>
          <p:nvPr/>
        </p:nvSpPr>
        <p:spPr bwMode="auto">
          <a:xfrm>
            <a:off x="250825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pic>
        <p:nvPicPr>
          <p:cNvPr id="156678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924175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箭头连接符 9"/>
          <p:cNvCxnSpPr>
            <a:cxnSpLocks noChangeShapeType="1"/>
          </p:cNvCxnSpPr>
          <p:nvPr/>
        </p:nvCxnSpPr>
        <p:spPr bwMode="auto">
          <a:xfrm flipV="1">
            <a:off x="6372225" y="4364038"/>
            <a:ext cx="323850" cy="288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1" name="直接箭头连接符 10"/>
          <p:cNvCxnSpPr>
            <a:cxnSpLocks noChangeShapeType="1"/>
          </p:cNvCxnSpPr>
          <p:nvPr/>
        </p:nvCxnSpPr>
        <p:spPr bwMode="auto">
          <a:xfrm flipH="1" flipV="1">
            <a:off x="6156325" y="3716338"/>
            <a:ext cx="611188" cy="323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2" name="直接箭头连接符 11"/>
          <p:cNvCxnSpPr>
            <a:cxnSpLocks noChangeShapeType="1"/>
          </p:cNvCxnSpPr>
          <p:nvPr/>
        </p:nvCxnSpPr>
        <p:spPr bwMode="auto">
          <a:xfrm flipV="1">
            <a:off x="6048375" y="3248025"/>
            <a:ext cx="719138" cy="14446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13" name="任意多边形 12"/>
          <p:cNvSpPr/>
          <p:nvPr/>
        </p:nvSpPr>
        <p:spPr bwMode="auto">
          <a:xfrm>
            <a:off x="7108825" y="2992438"/>
            <a:ext cx="1474788" cy="1431925"/>
          </a:xfrm>
          <a:custGeom>
            <a:avLst/>
            <a:gdLst>
              <a:gd name="connsiteX0" fmla="*/ 0 w 1475015"/>
              <a:gd name="connsiteY0" fmla="*/ 76542 h 1431813"/>
              <a:gd name="connsiteX1" fmla="*/ 76200 w 1475015"/>
              <a:gd name="connsiteY1" fmla="*/ 71099 h 1431813"/>
              <a:gd name="connsiteX2" fmla="*/ 92529 w 1475015"/>
              <a:gd name="connsiteY2" fmla="*/ 65656 h 1431813"/>
              <a:gd name="connsiteX3" fmla="*/ 190500 w 1475015"/>
              <a:gd name="connsiteY3" fmla="*/ 54770 h 1431813"/>
              <a:gd name="connsiteX4" fmla="*/ 190500 w 1475015"/>
              <a:gd name="connsiteY4" fmla="*/ 54770 h 1431813"/>
              <a:gd name="connsiteX5" fmla="*/ 293915 w 1475015"/>
              <a:gd name="connsiteY5" fmla="*/ 49327 h 1431813"/>
              <a:gd name="connsiteX6" fmla="*/ 691243 w 1475015"/>
              <a:gd name="connsiteY6" fmla="*/ 43884 h 1431813"/>
              <a:gd name="connsiteX7" fmla="*/ 772886 w 1475015"/>
              <a:gd name="connsiteY7" fmla="*/ 54770 h 1431813"/>
              <a:gd name="connsiteX8" fmla="*/ 805543 w 1475015"/>
              <a:gd name="connsiteY8" fmla="*/ 65656 h 1431813"/>
              <a:gd name="connsiteX9" fmla="*/ 821872 w 1475015"/>
              <a:gd name="connsiteY9" fmla="*/ 71099 h 1431813"/>
              <a:gd name="connsiteX10" fmla="*/ 838200 w 1475015"/>
              <a:gd name="connsiteY10" fmla="*/ 76542 h 1431813"/>
              <a:gd name="connsiteX11" fmla="*/ 859972 w 1475015"/>
              <a:gd name="connsiteY11" fmla="*/ 81984 h 1431813"/>
              <a:gd name="connsiteX12" fmla="*/ 892629 w 1475015"/>
              <a:gd name="connsiteY12" fmla="*/ 92870 h 1431813"/>
              <a:gd name="connsiteX13" fmla="*/ 968829 w 1475015"/>
              <a:gd name="connsiteY13" fmla="*/ 98313 h 1431813"/>
              <a:gd name="connsiteX14" fmla="*/ 1017815 w 1475015"/>
              <a:gd name="connsiteY14" fmla="*/ 114642 h 1431813"/>
              <a:gd name="connsiteX15" fmla="*/ 1034143 w 1475015"/>
              <a:gd name="connsiteY15" fmla="*/ 120084 h 1431813"/>
              <a:gd name="connsiteX16" fmla="*/ 1050472 w 1475015"/>
              <a:gd name="connsiteY16" fmla="*/ 125527 h 1431813"/>
              <a:gd name="connsiteX17" fmla="*/ 1061358 w 1475015"/>
              <a:gd name="connsiteY17" fmla="*/ 141856 h 1431813"/>
              <a:gd name="connsiteX18" fmla="*/ 1110343 w 1475015"/>
              <a:gd name="connsiteY18" fmla="*/ 163627 h 1431813"/>
              <a:gd name="connsiteX19" fmla="*/ 1143000 w 1475015"/>
              <a:gd name="connsiteY19" fmla="*/ 185399 h 1431813"/>
              <a:gd name="connsiteX20" fmla="*/ 1159329 w 1475015"/>
              <a:gd name="connsiteY20" fmla="*/ 196284 h 1431813"/>
              <a:gd name="connsiteX21" fmla="*/ 1191986 w 1475015"/>
              <a:gd name="connsiteY21" fmla="*/ 207170 h 1431813"/>
              <a:gd name="connsiteX22" fmla="*/ 1208315 w 1475015"/>
              <a:gd name="connsiteY22" fmla="*/ 212613 h 1431813"/>
              <a:gd name="connsiteX23" fmla="*/ 1213758 w 1475015"/>
              <a:gd name="connsiteY23" fmla="*/ 228942 h 1431813"/>
              <a:gd name="connsiteX24" fmla="*/ 1246415 w 1475015"/>
              <a:gd name="connsiteY24" fmla="*/ 239827 h 1431813"/>
              <a:gd name="connsiteX25" fmla="*/ 1257300 w 1475015"/>
              <a:gd name="connsiteY25" fmla="*/ 256156 h 1431813"/>
              <a:gd name="connsiteX26" fmla="*/ 1289958 w 1475015"/>
              <a:gd name="connsiteY26" fmla="*/ 277927 h 1431813"/>
              <a:gd name="connsiteX27" fmla="*/ 1300843 w 1475015"/>
              <a:gd name="connsiteY27" fmla="*/ 294256 h 1431813"/>
              <a:gd name="connsiteX28" fmla="*/ 1328058 w 1475015"/>
              <a:gd name="connsiteY28" fmla="*/ 321470 h 1431813"/>
              <a:gd name="connsiteX29" fmla="*/ 1344386 w 1475015"/>
              <a:gd name="connsiteY29" fmla="*/ 354127 h 1431813"/>
              <a:gd name="connsiteX30" fmla="*/ 1355272 w 1475015"/>
              <a:gd name="connsiteY30" fmla="*/ 386784 h 1431813"/>
              <a:gd name="connsiteX31" fmla="*/ 1360715 w 1475015"/>
              <a:gd name="connsiteY31" fmla="*/ 403113 h 1431813"/>
              <a:gd name="connsiteX32" fmla="*/ 1377043 w 1475015"/>
              <a:gd name="connsiteY32" fmla="*/ 413999 h 1431813"/>
              <a:gd name="connsiteX33" fmla="*/ 1387929 w 1475015"/>
              <a:gd name="connsiteY33" fmla="*/ 430327 h 1431813"/>
              <a:gd name="connsiteX34" fmla="*/ 1404258 w 1475015"/>
              <a:gd name="connsiteY34" fmla="*/ 479313 h 1431813"/>
              <a:gd name="connsiteX35" fmla="*/ 1431472 w 1475015"/>
              <a:gd name="connsiteY35" fmla="*/ 511970 h 1431813"/>
              <a:gd name="connsiteX36" fmla="*/ 1442358 w 1475015"/>
              <a:gd name="connsiteY36" fmla="*/ 544627 h 1431813"/>
              <a:gd name="connsiteX37" fmla="*/ 1447800 w 1475015"/>
              <a:gd name="connsiteY37" fmla="*/ 609942 h 1431813"/>
              <a:gd name="connsiteX38" fmla="*/ 1453243 w 1475015"/>
              <a:gd name="connsiteY38" fmla="*/ 626270 h 1431813"/>
              <a:gd name="connsiteX39" fmla="*/ 1458686 w 1475015"/>
              <a:gd name="connsiteY39" fmla="*/ 691584 h 1431813"/>
              <a:gd name="connsiteX40" fmla="*/ 1464129 w 1475015"/>
              <a:gd name="connsiteY40" fmla="*/ 729684 h 1431813"/>
              <a:gd name="connsiteX41" fmla="*/ 1475015 w 1475015"/>
              <a:gd name="connsiteY41" fmla="*/ 816770 h 1431813"/>
              <a:gd name="connsiteX42" fmla="*/ 1464129 w 1475015"/>
              <a:gd name="connsiteY42" fmla="*/ 898413 h 1431813"/>
              <a:gd name="connsiteX43" fmla="*/ 1458686 w 1475015"/>
              <a:gd name="connsiteY43" fmla="*/ 941956 h 1431813"/>
              <a:gd name="connsiteX44" fmla="*/ 1453243 w 1475015"/>
              <a:gd name="connsiteY44" fmla="*/ 969170 h 1431813"/>
              <a:gd name="connsiteX45" fmla="*/ 1442358 w 1475015"/>
              <a:gd name="connsiteY45" fmla="*/ 1001827 h 1431813"/>
              <a:gd name="connsiteX46" fmla="*/ 1436915 w 1475015"/>
              <a:gd name="connsiteY46" fmla="*/ 1072584 h 1431813"/>
              <a:gd name="connsiteX47" fmla="*/ 1431472 w 1475015"/>
              <a:gd name="connsiteY47" fmla="*/ 1088913 h 1431813"/>
              <a:gd name="connsiteX48" fmla="*/ 1426029 w 1475015"/>
              <a:gd name="connsiteY48" fmla="*/ 1110684 h 1431813"/>
              <a:gd name="connsiteX49" fmla="*/ 1415143 w 1475015"/>
              <a:gd name="connsiteY49" fmla="*/ 1192327 h 1431813"/>
              <a:gd name="connsiteX50" fmla="*/ 1409700 w 1475015"/>
              <a:gd name="connsiteY50" fmla="*/ 1224984 h 1431813"/>
              <a:gd name="connsiteX51" fmla="*/ 1398815 w 1475015"/>
              <a:gd name="connsiteY51" fmla="*/ 1257642 h 1431813"/>
              <a:gd name="connsiteX52" fmla="*/ 1393372 w 1475015"/>
              <a:gd name="connsiteY52" fmla="*/ 1279413 h 1431813"/>
              <a:gd name="connsiteX53" fmla="*/ 1382486 w 1475015"/>
              <a:gd name="connsiteY53" fmla="*/ 1312070 h 1431813"/>
              <a:gd name="connsiteX54" fmla="*/ 1371600 w 1475015"/>
              <a:gd name="connsiteY54" fmla="*/ 1344727 h 1431813"/>
              <a:gd name="connsiteX55" fmla="*/ 1360715 w 1475015"/>
              <a:gd name="connsiteY55" fmla="*/ 1388270 h 1431813"/>
              <a:gd name="connsiteX56" fmla="*/ 1344386 w 1475015"/>
              <a:gd name="connsiteY56" fmla="*/ 1431813 h 14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75015" h="1431813">
                <a:moveTo>
                  <a:pt x="0" y="76542"/>
                </a:moveTo>
                <a:cubicBezTo>
                  <a:pt x="25400" y="74728"/>
                  <a:pt x="50910" y="74074"/>
                  <a:pt x="76200" y="71099"/>
                </a:cubicBezTo>
                <a:cubicBezTo>
                  <a:pt x="81898" y="70429"/>
                  <a:pt x="86849" y="66467"/>
                  <a:pt x="92529" y="65656"/>
                </a:cubicBezTo>
                <a:cubicBezTo>
                  <a:pt x="125057" y="61009"/>
                  <a:pt x="157843" y="58399"/>
                  <a:pt x="190500" y="54770"/>
                </a:cubicBezTo>
                <a:lnTo>
                  <a:pt x="190500" y="54770"/>
                </a:lnTo>
                <a:lnTo>
                  <a:pt x="293915" y="49327"/>
                </a:lnTo>
                <a:cubicBezTo>
                  <a:pt x="441905" y="0"/>
                  <a:pt x="315099" y="38271"/>
                  <a:pt x="691243" y="43884"/>
                </a:cubicBezTo>
                <a:cubicBezTo>
                  <a:pt x="737625" y="59345"/>
                  <a:pt x="666336" y="37011"/>
                  <a:pt x="772886" y="54770"/>
                </a:cubicBezTo>
                <a:cubicBezTo>
                  <a:pt x="784204" y="56656"/>
                  <a:pt x="794657" y="62027"/>
                  <a:pt x="805543" y="65656"/>
                </a:cubicBezTo>
                <a:lnTo>
                  <a:pt x="821872" y="71099"/>
                </a:lnTo>
                <a:cubicBezTo>
                  <a:pt x="827315" y="72913"/>
                  <a:pt x="832634" y="75151"/>
                  <a:pt x="838200" y="76542"/>
                </a:cubicBezTo>
                <a:cubicBezTo>
                  <a:pt x="845457" y="78356"/>
                  <a:pt x="852807" y="79835"/>
                  <a:pt x="859972" y="81984"/>
                </a:cubicBezTo>
                <a:cubicBezTo>
                  <a:pt x="870963" y="85281"/>
                  <a:pt x="881184" y="92052"/>
                  <a:pt x="892629" y="92870"/>
                </a:cubicBezTo>
                <a:lnTo>
                  <a:pt x="968829" y="98313"/>
                </a:lnTo>
                <a:lnTo>
                  <a:pt x="1017815" y="114642"/>
                </a:lnTo>
                <a:lnTo>
                  <a:pt x="1034143" y="120084"/>
                </a:lnTo>
                <a:lnTo>
                  <a:pt x="1050472" y="125527"/>
                </a:lnTo>
                <a:cubicBezTo>
                  <a:pt x="1054101" y="130970"/>
                  <a:pt x="1056732" y="137230"/>
                  <a:pt x="1061358" y="141856"/>
                </a:cubicBezTo>
                <a:cubicBezTo>
                  <a:pt x="1074297" y="154795"/>
                  <a:pt x="1094172" y="158237"/>
                  <a:pt x="1110343" y="163627"/>
                </a:cubicBezTo>
                <a:cubicBezTo>
                  <a:pt x="1122755" y="167764"/>
                  <a:pt x="1132114" y="178142"/>
                  <a:pt x="1143000" y="185399"/>
                </a:cubicBezTo>
                <a:lnTo>
                  <a:pt x="1159329" y="196284"/>
                </a:lnTo>
                <a:cubicBezTo>
                  <a:pt x="1168877" y="202649"/>
                  <a:pt x="1181100" y="203541"/>
                  <a:pt x="1191986" y="207170"/>
                </a:cubicBezTo>
                <a:lnTo>
                  <a:pt x="1208315" y="212613"/>
                </a:lnTo>
                <a:cubicBezTo>
                  <a:pt x="1210129" y="218056"/>
                  <a:pt x="1209089" y="225607"/>
                  <a:pt x="1213758" y="228942"/>
                </a:cubicBezTo>
                <a:cubicBezTo>
                  <a:pt x="1223095" y="235611"/>
                  <a:pt x="1246415" y="239827"/>
                  <a:pt x="1246415" y="239827"/>
                </a:cubicBezTo>
                <a:cubicBezTo>
                  <a:pt x="1250043" y="245270"/>
                  <a:pt x="1252377" y="251848"/>
                  <a:pt x="1257300" y="256156"/>
                </a:cubicBezTo>
                <a:cubicBezTo>
                  <a:pt x="1267146" y="264771"/>
                  <a:pt x="1289958" y="277927"/>
                  <a:pt x="1289958" y="277927"/>
                </a:cubicBezTo>
                <a:cubicBezTo>
                  <a:pt x="1293586" y="283370"/>
                  <a:pt x="1296218" y="289630"/>
                  <a:pt x="1300843" y="294256"/>
                </a:cubicBezTo>
                <a:cubicBezTo>
                  <a:pt x="1337135" y="330549"/>
                  <a:pt x="1299024" y="277922"/>
                  <a:pt x="1328058" y="321470"/>
                </a:cubicBezTo>
                <a:cubicBezTo>
                  <a:pt x="1347897" y="380998"/>
                  <a:pt x="1316261" y="290848"/>
                  <a:pt x="1344386" y="354127"/>
                </a:cubicBezTo>
                <a:cubicBezTo>
                  <a:pt x="1349046" y="364612"/>
                  <a:pt x="1351643" y="375898"/>
                  <a:pt x="1355272" y="386784"/>
                </a:cubicBezTo>
                <a:cubicBezTo>
                  <a:pt x="1357086" y="392227"/>
                  <a:pt x="1355941" y="399930"/>
                  <a:pt x="1360715" y="403113"/>
                </a:cubicBezTo>
                <a:lnTo>
                  <a:pt x="1377043" y="413999"/>
                </a:lnTo>
                <a:cubicBezTo>
                  <a:pt x="1380672" y="419442"/>
                  <a:pt x="1385272" y="424349"/>
                  <a:pt x="1387929" y="430327"/>
                </a:cubicBezTo>
                <a:cubicBezTo>
                  <a:pt x="1387931" y="430330"/>
                  <a:pt x="1401536" y="471147"/>
                  <a:pt x="1404258" y="479313"/>
                </a:cubicBezTo>
                <a:cubicBezTo>
                  <a:pt x="1408048" y="490683"/>
                  <a:pt x="1423890" y="504388"/>
                  <a:pt x="1431472" y="511970"/>
                </a:cubicBezTo>
                <a:lnTo>
                  <a:pt x="1442358" y="544627"/>
                </a:lnTo>
                <a:cubicBezTo>
                  <a:pt x="1449267" y="565353"/>
                  <a:pt x="1444913" y="588287"/>
                  <a:pt x="1447800" y="609942"/>
                </a:cubicBezTo>
                <a:cubicBezTo>
                  <a:pt x="1448558" y="615629"/>
                  <a:pt x="1451429" y="620827"/>
                  <a:pt x="1453243" y="626270"/>
                </a:cubicBezTo>
                <a:cubicBezTo>
                  <a:pt x="1455057" y="648041"/>
                  <a:pt x="1456399" y="669857"/>
                  <a:pt x="1458686" y="691584"/>
                </a:cubicBezTo>
                <a:cubicBezTo>
                  <a:pt x="1460029" y="704342"/>
                  <a:pt x="1462852" y="716919"/>
                  <a:pt x="1464129" y="729684"/>
                </a:cubicBezTo>
                <a:cubicBezTo>
                  <a:pt x="1472533" y="813726"/>
                  <a:pt x="1461480" y="776166"/>
                  <a:pt x="1475015" y="816770"/>
                </a:cubicBezTo>
                <a:cubicBezTo>
                  <a:pt x="1462219" y="855157"/>
                  <a:pt x="1471740" y="822308"/>
                  <a:pt x="1464129" y="898413"/>
                </a:cubicBezTo>
                <a:cubicBezTo>
                  <a:pt x="1462673" y="912968"/>
                  <a:pt x="1460910" y="927499"/>
                  <a:pt x="1458686" y="941956"/>
                </a:cubicBezTo>
                <a:cubicBezTo>
                  <a:pt x="1457279" y="951099"/>
                  <a:pt x="1455677" y="960245"/>
                  <a:pt x="1453243" y="969170"/>
                </a:cubicBezTo>
                <a:cubicBezTo>
                  <a:pt x="1450224" y="980240"/>
                  <a:pt x="1442358" y="1001827"/>
                  <a:pt x="1442358" y="1001827"/>
                </a:cubicBezTo>
                <a:cubicBezTo>
                  <a:pt x="1440544" y="1025413"/>
                  <a:pt x="1439849" y="1049111"/>
                  <a:pt x="1436915" y="1072584"/>
                </a:cubicBezTo>
                <a:cubicBezTo>
                  <a:pt x="1436203" y="1078277"/>
                  <a:pt x="1433048" y="1083396"/>
                  <a:pt x="1431472" y="1088913"/>
                </a:cubicBezTo>
                <a:cubicBezTo>
                  <a:pt x="1429417" y="1096106"/>
                  <a:pt x="1427843" y="1103427"/>
                  <a:pt x="1426029" y="1110684"/>
                </a:cubicBezTo>
                <a:cubicBezTo>
                  <a:pt x="1415308" y="1228610"/>
                  <a:pt x="1427164" y="1132225"/>
                  <a:pt x="1415143" y="1192327"/>
                </a:cubicBezTo>
                <a:cubicBezTo>
                  <a:pt x="1412979" y="1203149"/>
                  <a:pt x="1412376" y="1214278"/>
                  <a:pt x="1409700" y="1224984"/>
                </a:cubicBezTo>
                <a:cubicBezTo>
                  <a:pt x="1406917" y="1236116"/>
                  <a:pt x="1402443" y="1246756"/>
                  <a:pt x="1398815" y="1257642"/>
                </a:cubicBezTo>
                <a:cubicBezTo>
                  <a:pt x="1396450" y="1264739"/>
                  <a:pt x="1395522" y="1272248"/>
                  <a:pt x="1393372" y="1279413"/>
                </a:cubicBezTo>
                <a:cubicBezTo>
                  <a:pt x="1390075" y="1290404"/>
                  <a:pt x="1386115" y="1301184"/>
                  <a:pt x="1382486" y="1312070"/>
                </a:cubicBezTo>
                <a:lnTo>
                  <a:pt x="1371600" y="1344727"/>
                </a:lnTo>
                <a:cubicBezTo>
                  <a:pt x="1355087" y="1394268"/>
                  <a:pt x="1380418" y="1316029"/>
                  <a:pt x="1360715" y="1388270"/>
                </a:cubicBezTo>
                <a:cubicBezTo>
                  <a:pt x="1353414" y="1415040"/>
                  <a:pt x="1353240" y="1414106"/>
                  <a:pt x="1344386" y="143181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n w="38100">
                <a:solidFill>
                  <a:schemeClr val="tx1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4" name="直接箭头连接符 13"/>
          <p:cNvCxnSpPr>
            <a:cxnSpLocks noChangeShapeType="1"/>
          </p:cNvCxnSpPr>
          <p:nvPr/>
        </p:nvCxnSpPr>
        <p:spPr bwMode="auto">
          <a:xfrm flipH="1">
            <a:off x="8388350" y="4400550"/>
            <a:ext cx="65088" cy="15557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5288" y="3141663"/>
            <a:ext cx="43926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Example:</a:t>
            </a:r>
            <a:r>
              <a:rPr lang="en-US" altLang="zh-CN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en-US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dist</a:t>
            </a:r>
            <a:r>
              <a:rPr lang="zh-CN" altLang="en-US" sz="2800" baseline="-250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G</a:t>
            </a:r>
            <a:r>
              <a:rPr lang="zh-CN" altLang="en-US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(</a:t>
            </a:r>
            <a:r>
              <a:rPr lang="en-US" altLang="zh-CN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</a:t>
            </a:r>
            <a:r>
              <a:rPr lang="zh-CN" altLang="en-US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,</a:t>
            </a:r>
            <a:r>
              <a:rPr lang="en-US" altLang="zh-CN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6</a:t>
            </a:r>
            <a:r>
              <a:rPr lang="zh-CN" altLang="en-US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 = </a:t>
            </a:r>
            <a:r>
              <a:rPr lang="en-US" altLang="zh-CN" sz="2800" dirty="0">
                <a:solidFill>
                  <a:srgbClr val="558ED5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</a:t>
            </a:r>
          </a:p>
          <a:p>
            <a:endParaRPr lang="en-US" altLang="zh-CN" sz="1200" dirty="0">
              <a:solidFill>
                <a:srgbClr val="558ED5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156685" name="灯片编号占位符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B394594-68D7-44C2-B119-64DEC97FC386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Box 89"/>
          <p:cNvSpPr txBox="1">
            <a:spLocks noChangeArrowheads="1"/>
          </p:cNvSpPr>
          <p:nvPr/>
        </p:nvSpPr>
        <p:spPr bwMode="auto">
          <a:xfrm>
            <a:off x="323850" y="4559300"/>
            <a:ext cx="57245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Example: |V|=1M,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D ≈ 4.6,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R ≈ 20,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Degree of highest-degree vertex ≈ 63K	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179388" y="1557338"/>
            <a:ext cx="8821737" cy="24479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4105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	</a:t>
            </a:r>
            <a:r>
              <a:rPr lang="en-US" altLang="zh-CN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 Network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Degree distribution: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Small Diameter: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2800" dirty="0">
                <a:latin typeface="+mj-ea"/>
                <a:ea typeface="+mj-ea"/>
              </a:rPr>
              <a:t>Expansion factor: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800" dirty="0">
                <a:latin typeface="+mj-ea"/>
                <a:ea typeface="宋体" pitchFamily="2" charset="-122"/>
              </a:rPr>
              <a:t>Degree deg(v), rank r(v):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8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sz="2800" dirty="0">
              <a:latin typeface="+mj-ea"/>
              <a:ea typeface="+mj-ea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948113" y="2241550"/>
          <a:ext cx="274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Formula" r:id="rId3" imgW="1385640" imgH="177840" progId="Equation.Ribbit">
                  <p:embed/>
                </p:oleObj>
              </mc:Choice>
              <mc:Fallback>
                <p:oleObj name="Formula" r:id="rId3" imgW="1385640" imgH="1778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2241550"/>
                        <a:ext cx="2747962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987800" y="2636838"/>
          <a:ext cx="256381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Formula" r:id="rId5" imgW="1294200" imgH="207360" progId="Equation.Ribbit">
                  <p:embed/>
                </p:oleObj>
              </mc:Choice>
              <mc:Fallback>
                <p:oleObj name="Formula" r:id="rId5" imgW="1294200" imgH="207360" progId="Equation.Ribbit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2636838"/>
                        <a:ext cx="2563813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184775" y="3170238"/>
          <a:ext cx="2638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Formula" r:id="rId7" imgW="1331280" imgH="177840" progId="Equation.Ribbit">
                  <p:embed/>
                </p:oleObj>
              </mc:Choice>
              <mc:Fallback>
                <p:oleObj name="Formula" r:id="rId7" imgW="1331280" imgH="177840" progId="Equation.Ribbi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3170238"/>
                        <a:ext cx="2638425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6"/>
          <p:cNvGraphicFramePr>
            <a:graphicFrameLocks noChangeAspect="1"/>
          </p:cNvGraphicFramePr>
          <p:nvPr/>
        </p:nvGraphicFramePr>
        <p:xfrm>
          <a:off x="4464050" y="1773238"/>
          <a:ext cx="4445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Formula" r:id="rId9" imgW="2241720" imgH="176760" progId="Equation.Ribbit">
                  <p:embed/>
                </p:oleObj>
              </mc:Choice>
              <mc:Fallback>
                <p:oleObj name="Formula" r:id="rId9" imgW="2241720" imgH="176760" progId="Equation.Ribbi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1773238"/>
                        <a:ext cx="44450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灯片编号占位符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FF754E7C-64DD-4732-A73B-988137AD4F2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30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graphicFrame>
        <p:nvGraphicFramePr>
          <p:cNvPr id="4102" name="Object 14"/>
          <p:cNvGraphicFramePr>
            <a:graphicFrameLocks noChangeAspect="1"/>
          </p:cNvGraphicFramePr>
          <p:nvPr/>
        </p:nvGraphicFramePr>
        <p:xfrm>
          <a:off x="4981575" y="3548063"/>
          <a:ext cx="38750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Formula" r:id="rId11" imgW="1954800" imgH="176760" progId="Equation.Ribbit">
                  <p:embed/>
                </p:oleObj>
              </mc:Choice>
              <mc:Fallback>
                <p:oleObj name="Formula" r:id="rId11" imgW="1954800" imgH="176760" progId="Equation.Ribbit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575" y="3548063"/>
                        <a:ext cx="387508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719138" y="981075"/>
            <a:ext cx="7524750" cy="1368425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</a:rPr>
              <a:t>Assumption 1: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a few high-degrees vertices</a:t>
            </a:r>
            <a:r>
              <a:rPr lang="en-US" altLang="zh-CN" dirty="0">
                <a:solidFill>
                  <a:schemeClr val="accent1"/>
                </a:solidFill>
                <a:latin typeface="微软雅黑" pitchFamily="34" charset="-122"/>
              </a:rPr>
              <a:t>(e.g. v0 in the example) 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can hit most long-length 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shortest paths </a:t>
            </a:r>
            <a:r>
              <a:rPr lang="en-US" altLang="zh-CN" dirty="0">
                <a:solidFill>
                  <a:schemeClr val="accent1"/>
                </a:solidFill>
                <a:latin typeface="微软雅黑" pitchFamily="34" charset="-122"/>
              </a:rPr>
              <a:t>(e.g. all paths of length at least 4)</a:t>
            </a:r>
            <a:endParaRPr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3300" name="椭圆 12"/>
          <p:cNvSpPr>
            <a:spLocks noChangeArrowheads="1"/>
          </p:cNvSpPr>
          <p:nvPr/>
        </p:nvSpPr>
        <p:spPr bwMode="auto">
          <a:xfrm>
            <a:off x="1187450" y="4905375"/>
            <a:ext cx="144463" cy="1619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3301" name="椭圆 13"/>
          <p:cNvSpPr>
            <a:spLocks noChangeArrowheads="1"/>
          </p:cNvSpPr>
          <p:nvPr/>
        </p:nvSpPr>
        <p:spPr bwMode="auto">
          <a:xfrm>
            <a:off x="792163" y="5300663"/>
            <a:ext cx="903287" cy="4873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3302" name="椭圆 39"/>
          <p:cNvSpPr>
            <a:spLocks noChangeArrowheads="1"/>
          </p:cNvSpPr>
          <p:nvPr/>
        </p:nvSpPr>
        <p:spPr bwMode="auto">
          <a:xfrm>
            <a:off x="360363" y="5876925"/>
            <a:ext cx="1835150" cy="53975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cxnSp>
        <p:nvCxnSpPr>
          <p:cNvPr id="183303" name="直接连接符 42"/>
          <p:cNvCxnSpPr>
            <a:cxnSpLocks noChangeShapeType="1"/>
            <a:stCxn id="183300" idx="3"/>
          </p:cNvCxnSpPr>
          <p:nvPr/>
        </p:nvCxnSpPr>
        <p:spPr bwMode="auto">
          <a:xfrm flipH="1">
            <a:off x="1079500" y="5043488"/>
            <a:ext cx="130175" cy="401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4" name="直接连接符 44"/>
          <p:cNvCxnSpPr>
            <a:cxnSpLocks noChangeShapeType="1"/>
            <a:stCxn id="183300" idx="5"/>
          </p:cNvCxnSpPr>
          <p:nvPr/>
        </p:nvCxnSpPr>
        <p:spPr bwMode="auto">
          <a:xfrm>
            <a:off x="1311275" y="5043488"/>
            <a:ext cx="92075" cy="4016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5" name="直接连接符 49"/>
          <p:cNvCxnSpPr>
            <a:cxnSpLocks noChangeShapeType="1"/>
            <a:stCxn id="183300" idx="4"/>
          </p:cNvCxnSpPr>
          <p:nvPr/>
        </p:nvCxnSpPr>
        <p:spPr bwMode="auto">
          <a:xfrm>
            <a:off x="1260475" y="5067300"/>
            <a:ext cx="0" cy="377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6" name="直接连接符 64"/>
          <p:cNvCxnSpPr>
            <a:cxnSpLocks noChangeShapeType="1"/>
          </p:cNvCxnSpPr>
          <p:nvPr/>
        </p:nvCxnSpPr>
        <p:spPr bwMode="auto">
          <a:xfrm flipH="1">
            <a:off x="611188" y="5516563"/>
            <a:ext cx="273050" cy="612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7" name="直接连接符 65"/>
          <p:cNvCxnSpPr>
            <a:cxnSpLocks noChangeShapeType="1"/>
          </p:cNvCxnSpPr>
          <p:nvPr/>
        </p:nvCxnSpPr>
        <p:spPr bwMode="auto">
          <a:xfrm flipH="1">
            <a:off x="1258888" y="5553075"/>
            <a:ext cx="1587" cy="504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8" name="直接连接符 66"/>
          <p:cNvCxnSpPr>
            <a:cxnSpLocks noChangeShapeType="1"/>
          </p:cNvCxnSpPr>
          <p:nvPr/>
        </p:nvCxnSpPr>
        <p:spPr bwMode="auto">
          <a:xfrm>
            <a:off x="1619250" y="5481638"/>
            <a:ext cx="323850" cy="647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09" name="直接连接符 68"/>
          <p:cNvCxnSpPr>
            <a:cxnSpLocks noChangeShapeType="1"/>
          </p:cNvCxnSpPr>
          <p:nvPr/>
        </p:nvCxnSpPr>
        <p:spPr bwMode="auto">
          <a:xfrm flipH="1">
            <a:off x="971550" y="5516563"/>
            <a:ext cx="107950" cy="612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3310" name="直接连接符 69"/>
          <p:cNvCxnSpPr>
            <a:cxnSpLocks noChangeShapeType="1"/>
          </p:cNvCxnSpPr>
          <p:nvPr/>
        </p:nvCxnSpPr>
        <p:spPr bwMode="auto">
          <a:xfrm>
            <a:off x="1439863" y="5516563"/>
            <a:ext cx="144462" cy="612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83311" name="TextBox 89"/>
          <p:cNvSpPr txBox="1">
            <a:spLocks noChangeArrowheads="1"/>
          </p:cNvSpPr>
          <p:nvPr/>
        </p:nvSpPr>
        <p:spPr bwMode="auto">
          <a:xfrm>
            <a:off x="0" y="2925763"/>
            <a:ext cx="75882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Example: |V|=1M,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v0 : the highest-degree vertex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v0 is expected to reach all vertices in 2 hops,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v0 is expected to hit all shortest paths ≥ 4 hops.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83312" name="TextBox 24"/>
          <p:cNvSpPr txBox="1">
            <a:spLocks noChangeArrowheads="1"/>
          </p:cNvSpPr>
          <p:nvPr/>
        </p:nvSpPr>
        <p:spPr bwMode="auto">
          <a:xfrm>
            <a:off x="792163" y="4725988"/>
            <a:ext cx="427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</a:rPr>
              <a:t>v0</a:t>
            </a:r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3313" name="矩形 112"/>
          <p:cNvSpPr>
            <a:spLocks noChangeArrowheads="1"/>
          </p:cNvSpPr>
          <p:nvPr/>
        </p:nvSpPr>
        <p:spPr bwMode="auto">
          <a:xfrm>
            <a:off x="250825" y="80963"/>
            <a:ext cx="1622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Examples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3314" name="灯片编号占位符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54623EC-EE53-4951-A255-ACA0ABC0B16C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31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圆角矩形 9"/>
          <p:cNvSpPr/>
          <p:nvPr/>
        </p:nvSpPr>
        <p:spPr bwMode="auto">
          <a:xfrm>
            <a:off x="827088" y="873125"/>
            <a:ext cx="7273925" cy="1412875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</a:rPr>
              <a:t>Assumption 2: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The number of short-length shortest paths</a:t>
            </a:r>
            <a:r>
              <a:rPr lang="en-US" altLang="zh-CN" dirty="0">
                <a:solidFill>
                  <a:schemeClr val="accent1"/>
                </a:solidFill>
                <a:latin typeface="微软雅黑" pitchFamily="34" charset="-122"/>
              </a:rPr>
              <a:t> (e.g. paths of length &lt; 4 hops in the example)</a:t>
            </a:r>
            <a:r>
              <a:rPr lang="en-US" altLang="zh-CN" dirty="0">
                <a:solidFill>
                  <a:schemeClr val="tx1"/>
                </a:solidFill>
                <a:latin typeface="微软雅黑" pitchFamily="34" charset="-122"/>
              </a:rPr>
              <a:t> not hit by high-degrees vertices is small </a:t>
            </a:r>
            <a:r>
              <a:rPr lang="en-US" altLang="zh-CN" dirty="0">
                <a:solidFill>
                  <a:schemeClr val="accent1"/>
                </a:solidFill>
                <a:latin typeface="微软雅黑" pitchFamily="34" charset="-122"/>
              </a:rPr>
              <a:t>(e.g. 0.8%)</a:t>
            </a:r>
            <a:endParaRPr lang="zh-CN" altLang="en-US" dirty="0">
              <a:solidFill>
                <a:schemeClr val="accent1"/>
              </a:solidFill>
              <a:latin typeface="微软雅黑" pitchFamily="34" charset="-122"/>
            </a:endParaRPr>
          </a:p>
        </p:txBody>
      </p:sp>
      <p:sp>
        <p:nvSpPr>
          <p:cNvPr id="184324" name="TextBox 89"/>
          <p:cNvSpPr txBox="1">
            <a:spLocks noChangeArrowheads="1"/>
          </p:cNvSpPr>
          <p:nvPr/>
        </p:nvSpPr>
        <p:spPr bwMode="auto">
          <a:xfrm>
            <a:off x="0" y="2925763"/>
            <a:ext cx="7920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</a:rPr>
              <a:t>Example: |V|=1M,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  v0 : the highest-degree vertex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  v : a random vertex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	  without v0,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v can only reach less than 0.8% vertices in &lt; 4 hops.</a:t>
            </a:r>
          </a:p>
          <a:p>
            <a:r>
              <a:rPr lang="en-US" altLang="zh-CN" sz="2400" i="1">
                <a:solidFill>
                  <a:schemeClr val="accent1"/>
                </a:solidFill>
              </a:rPr>
              <a:t>Shortest paths of length &lt; 4 hops not via v0 is only 0.8%.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84325" name="矩形 112"/>
          <p:cNvSpPr>
            <a:spLocks noChangeArrowheads="1"/>
          </p:cNvSpPr>
          <p:nvPr/>
        </p:nvSpPr>
        <p:spPr bwMode="auto">
          <a:xfrm>
            <a:off x="250825" y="80963"/>
            <a:ext cx="1622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Examples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4326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44814F01-B976-4421-805F-D6E0E7895C3A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32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 bwMode="auto">
          <a:xfrm>
            <a:off x="1079500" y="1125538"/>
            <a:ext cx="6732588" cy="971550"/>
          </a:xfrm>
          <a:prstGeom prst="roundRect">
            <a:avLst>
              <a:gd name="adj" fmla="val 3678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en-US" altLang="zh-CN" b="1" dirty="0">
                <a:solidFill>
                  <a:schemeClr val="tx1"/>
                </a:solidFill>
                <a:latin typeface="微软雅黑" pitchFamily="34" charset="-122"/>
              </a:rPr>
              <a:t>Assumption 3: </a:t>
            </a:r>
          </a:p>
          <a:p>
            <a:pPr>
              <a:buFont typeface="Arial" pitchFamily="34" charset="0"/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itchFamily="34" charset="-122"/>
              </a:rPr>
              <a:t>There exists a 2-hop cover with small size.</a:t>
            </a:r>
            <a:endParaRPr lang="zh-CN" altLang="en-US" sz="2400" dirty="0">
              <a:solidFill>
                <a:schemeClr val="tx1"/>
              </a:solidFill>
              <a:latin typeface="微软雅黑" pitchFamily="34" charset="-122"/>
            </a:endParaRPr>
          </a:p>
        </p:txBody>
      </p:sp>
      <p:sp>
        <p:nvSpPr>
          <p:cNvPr id="185347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5348" name="TextBox 89"/>
          <p:cNvSpPr txBox="1">
            <a:spLocks noChangeArrowheads="1"/>
          </p:cNvSpPr>
          <p:nvPr/>
        </p:nvSpPr>
        <p:spPr bwMode="auto">
          <a:xfrm>
            <a:off x="0" y="3213100"/>
            <a:ext cx="84597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i="1" u="sng">
                <a:solidFill>
                  <a:schemeClr val="accent1"/>
                </a:solidFill>
              </a:rPr>
              <a:t>(1) long-length shortest path : 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       very likely hit by high-degree vertices (assumption 1)</a:t>
            </a:r>
          </a:p>
          <a:p>
            <a:r>
              <a:rPr lang="en-US" altLang="zh-CN" sz="2400" i="1" u="sng">
                <a:solidFill>
                  <a:schemeClr val="accent1"/>
                </a:solidFill>
              </a:rPr>
              <a:t>(2) short-length shortest path around high-degree vertices: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      hit by high-degree vertices</a:t>
            </a:r>
          </a:p>
          <a:p>
            <a:r>
              <a:rPr lang="en-US" altLang="zh-CN" sz="2400" i="1" u="sng">
                <a:solidFill>
                  <a:schemeClr val="accent1"/>
                </a:solidFill>
              </a:rPr>
              <a:t>(3) short-length shortest path outside high-degree vertices: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      very few (assumption 2)</a:t>
            </a:r>
          </a:p>
          <a:p>
            <a:r>
              <a:rPr lang="en-US" altLang="zh-CN" sz="2400">
                <a:solidFill>
                  <a:schemeClr val="accent1"/>
                </a:solidFill>
              </a:rPr>
              <a:t>  </a:t>
            </a:r>
            <a:endParaRPr lang="zh-CN" altLang="en-US" sz="2400">
              <a:solidFill>
                <a:schemeClr val="accent1"/>
              </a:solidFill>
            </a:endParaRPr>
          </a:p>
        </p:txBody>
      </p:sp>
      <p:sp>
        <p:nvSpPr>
          <p:cNvPr id="185349" name="矩形 112"/>
          <p:cNvSpPr>
            <a:spLocks noChangeArrowheads="1"/>
          </p:cNvSpPr>
          <p:nvPr/>
        </p:nvSpPr>
        <p:spPr bwMode="auto">
          <a:xfrm>
            <a:off x="250825" y="80963"/>
            <a:ext cx="16224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Examples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85350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FA96221A-E8DB-4F79-9B3F-53F0DC6A690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33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4113213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1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labels by 6 rules iteratively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correctness: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w : the highest ranked vertex in a shortest path (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u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v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)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	(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</a:rPr>
              <a:t>u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</a:rPr>
              <a:t>w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) and (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</a:rPr>
              <a:t>w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 err="1">
                <a:solidFill>
                  <a:schemeClr val="accent1"/>
                </a:solidFill>
                <a:latin typeface="+mj-ea"/>
                <a:ea typeface="+mj-ea"/>
              </a:rPr>
              <a:t>v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) must be generated</a:t>
            </a:r>
            <a:endParaRPr lang="en-US" sz="9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e.g.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in 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Calibri" pitchFamily="34" charset="0"/>
              </a:rPr>
              <a:t>shortest path (5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Calibri" pitchFamily="34" charset="0"/>
              </a:rPr>
              <a:t>6) =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(5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3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0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6),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Calibri" pitchFamily="34" charset="0"/>
              </a:rPr>
              <a:t>(5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Calibri" pitchFamily="34" charset="0"/>
              </a:rPr>
              <a:t>0) and (0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Calibri" pitchFamily="34" charset="0"/>
              </a:rPr>
              <a:t>6) are indexed</a:t>
            </a:r>
            <a:endParaRPr lang="en-US" altLang="zh-CN" sz="2000" dirty="0">
              <a:solidFill>
                <a:schemeClr val="accent1"/>
              </a:solidFill>
              <a:ea typeface="宋体" pitchFamily="2" charset="-122"/>
              <a:sym typeface="Calibri" pitchFamily="34" charset="0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pic>
        <p:nvPicPr>
          <p:cNvPr id="16589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4725988"/>
            <a:ext cx="5162550" cy="1728787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86374" name="直接箭头连接符 10"/>
          <p:cNvCxnSpPr>
            <a:cxnSpLocks noChangeShapeType="1"/>
          </p:cNvCxnSpPr>
          <p:nvPr/>
        </p:nvCxnSpPr>
        <p:spPr bwMode="auto">
          <a:xfrm flipV="1">
            <a:off x="6557963" y="4618038"/>
            <a:ext cx="611187" cy="10429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86375" name="灯片编号占位符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132A4424-B6FB-406B-AB6C-975BA146447E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34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86376" name="直接箭头连接符 8"/>
          <p:cNvCxnSpPr>
            <a:cxnSpLocks noChangeShapeType="1"/>
          </p:cNvCxnSpPr>
          <p:nvPr/>
        </p:nvCxnSpPr>
        <p:spPr bwMode="auto">
          <a:xfrm flipV="1">
            <a:off x="6686550" y="5556250"/>
            <a:ext cx="323850" cy="288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86377" name="直接箭头连接符 9"/>
          <p:cNvCxnSpPr>
            <a:cxnSpLocks noChangeShapeType="1"/>
          </p:cNvCxnSpPr>
          <p:nvPr/>
        </p:nvCxnSpPr>
        <p:spPr bwMode="auto">
          <a:xfrm flipH="1" flipV="1">
            <a:off x="6470650" y="4908550"/>
            <a:ext cx="611188" cy="323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86378" name="直接箭头连接符 10"/>
          <p:cNvCxnSpPr>
            <a:cxnSpLocks noChangeShapeType="1"/>
          </p:cNvCxnSpPr>
          <p:nvPr/>
        </p:nvCxnSpPr>
        <p:spPr bwMode="auto">
          <a:xfrm flipV="1">
            <a:off x="6362700" y="4440238"/>
            <a:ext cx="719138" cy="144462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12" name="任意多边形 11"/>
          <p:cNvSpPr/>
          <p:nvPr/>
        </p:nvSpPr>
        <p:spPr bwMode="auto">
          <a:xfrm>
            <a:off x="7423150" y="4184650"/>
            <a:ext cx="1474788" cy="1431925"/>
          </a:xfrm>
          <a:custGeom>
            <a:avLst/>
            <a:gdLst>
              <a:gd name="connsiteX0" fmla="*/ 0 w 1475015"/>
              <a:gd name="connsiteY0" fmla="*/ 76542 h 1431813"/>
              <a:gd name="connsiteX1" fmla="*/ 76200 w 1475015"/>
              <a:gd name="connsiteY1" fmla="*/ 71099 h 1431813"/>
              <a:gd name="connsiteX2" fmla="*/ 92529 w 1475015"/>
              <a:gd name="connsiteY2" fmla="*/ 65656 h 1431813"/>
              <a:gd name="connsiteX3" fmla="*/ 190500 w 1475015"/>
              <a:gd name="connsiteY3" fmla="*/ 54770 h 1431813"/>
              <a:gd name="connsiteX4" fmla="*/ 190500 w 1475015"/>
              <a:gd name="connsiteY4" fmla="*/ 54770 h 1431813"/>
              <a:gd name="connsiteX5" fmla="*/ 293915 w 1475015"/>
              <a:gd name="connsiteY5" fmla="*/ 49327 h 1431813"/>
              <a:gd name="connsiteX6" fmla="*/ 691243 w 1475015"/>
              <a:gd name="connsiteY6" fmla="*/ 43884 h 1431813"/>
              <a:gd name="connsiteX7" fmla="*/ 772886 w 1475015"/>
              <a:gd name="connsiteY7" fmla="*/ 54770 h 1431813"/>
              <a:gd name="connsiteX8" fmla="*/ 805543 w 1475015"/>
              <a:gd name="connsiteY8" fmla="*/ 65656 h 1431813"/>
              <a:gd name="connsiteX9" fmla="*/ 821872 w 1475015"/>
              <a:gd name="connsiteY9" fmla="*/ 71099 h 1431813"/>
              <a:gd name="connsiteX10" fmla="*/ 838200 w 1475015"/>
              <a:gd name="connsiteY10" fmla="*/ 76542 h 1431813"/>
              <a:gd name="connsiteX11" fmla="*/ 859972 w 1475015"/>
              <a:gd name="connsiteY11" fmla="*/ 81984 h 1431813"/>
              <a:gd name="connsiteX12" fmla="*/ 892629 w 1475015"/>
              <a:gd name="connsiteY12" fmla="*/ 92870 h 1431813"/>
              <a:gd name="connsiteX13" fmla="*/ 968829 w 1475015"/>
              <a:gd name="connsiteY13" fmla="*/ 98313 h 1431813"/>
              <a:gd name="connsiteX14" fmla="*/ 1017815 w 1475015"/>
              <a:gd name="connsiteY14" fmla="*/ 114642 h 1431813"/>
              <a:gd name="connsiteX15" fmla="*/ 1034143 w 1475015"/>
              <a:gd name="connsiteY15" fmla="*/ 120084 h 1431813"/>
              <a:gd name="connsiteX16" fmla="*/ 1050472 w 1475015"/>
              <a:gd name="connsiteY16" fmla="*/ 125527 h 1431813"/>
              <a:gd name="connsiteX17" fmla="*/ 1061358 w 1475015"/>
              <a:gd name="connsiteY17" fmla="*/ 141856 h 1431813"/>
              <a:gd name="connsiteX18" fmla="*/ 1110343 w 1475015"/>
              <a:gd name="connsiteY18" fmla="*/ 163627 h 1431813"/>
              <a:gd name="connsiteX19" fmla="*/ 1143000 w 1475015"/>
              <a:gd name="connsiteY19" fmla="*/ 185399 h 1431813"/>
              <a:gd name="connsiteX20" fmla="*/ 1159329 w 1475015"/>
              <a:gd name="connsiteY20" fmla="*/ 196284 h 1431813"/>
              <a:gd name="connsiteX21" fmla="*/ 1191986 w 1475015"/>
              <a:gd name="connsiteY21" fmla="*/ 207170 h 1431813"/>
              <a:gd name="connsiteX22" fmla="*/ 1208315 w 1475015"/>
              <a:gd name="connsiteY22" fmla="*/ 212613 h 1431813"/>
              <a:gd name="connsiteX23" fmla="*/ 1213758 w 1475015"/>
              <a:gd name="connsiteY23" fmla="*/ 228942 h 1431813"/>
              <a:gd name="connsiteX24" fmla="*/ 1246415 w 1475015"/>
              <a:gd name="connsiteY24" fmla="*/ 239827 h 1431813"/>
              <a:gd name="connsiteX25" fmla="*/ 1257300 w 1475015"/>
              <a:gd name="connsiteY25" fmla="*/ 256156 h 1431813"/>
              <a:gd name="connsiteX26" fmla="*/ 1289958 w 1475015"/>
              <a:gd name="connsiteY26" fmla="*/ 277927 h 1431813"/>
              <a:gd name="connsiteX27" fmla="*/ 1300843 w 1475015"/>
              <a:gd name="connsiteY27" fmla="*/ 294256 h 1431813"/>
              <a:gd name="connsiteX28" fmla="*/ 1328058 w 1475015"/>
              <a:gd name="connsiteY28" fmla="*/ 321470 h 1431813"/>
              <a:gd name="connsiteX29" fmla="*/ 1344386 w 1475015"/>
              <a:gd name="connsiteY29" fmla="*/ 354127 h 1431813"/>
              <a:gd name="connsiteX30" fmla="*/ 1355272 w 1475015"/>
              <a:gd name="connsiteY30" fmla="*/ 386784 h 1431813"/>
              <a:gd name="connsiteX31" fmla="*/ 1360715 w 1475015"/>
              <a:gd name="connsiteY31" fmla="*/ 403113 h 1431813"/>
              <a:gd name="connsiteX32" fmla="*/ 1377043 w 1475015"/>
              <a:gd name="connsiteY32" fmla="*/ 413999 h 1431813"/>
              <a:gd name="connsiteX33" fmla="*/ 1387929 w 1475015"/>
              <a:gd name="connsiteY33" fmla="*/ 430327 h 1431813"/>
              <a:gd name="connsiteX34" fmla="*/ 1404258 w 1475015"/>
              <a:gd name="connsiteY34" fmla="*/ 479313 h 1431813"/>
              <a:gd name="connsiteX35" fmla="*/ 1431472 w 1475015"/>
              <a:gd name="connsiteY35" fmla="*/ 511970 h 1431813"/>
              <a:gd name="connsiteX36" fmla="*/ 1442358 w 1475015"/>
              <a:gd name="connsiteY36" fmla="*/ 544627 h 1431813"/>
              <a:gd name="connsiteX37" fmla="*/ 1447800 w 1475015"/>
              <a:gd name="connsiteY37" fmla="*/ 609942 h 1431813"/>
              <a:gd name="connsiteX38" fmla="*/ 1453243 w 1475015"/>
              <a:gd name="connsiteY38" fmla="*/ 626270 h 1431813"/>
              <a:gd name="connsiteX39" fmla="*/ 1458686 w 1475015"/>
              <a:gd name="connsiteY39" fmla="*/ 691584 h 1431813"/>
              <a:gd name="connsiteX40" fmla="*/ 1464129 w 1475015"/>
              <a:gd name="connsiteY40" fmla="*/ 729684 h 1431813"/>
              <a:gd name="connsiteX41" fmla="*/ 1475015 w 1475015"/>
              <a:gd name="connsiteY41" fmla="*/ 816770 h 1431813"/>
              <a:gd name="connsiteX42" fmla="*/ 1464129 w 1475015"/>
              <a:gd name="connsiteY42" fmla="*/ 898413 h 1431813"/>
              <a:gd name="connsiteX43" fmla="*/ 1458686 w 1475015"/>
              <a:gd name="connsiteY43" fmla="*/ 941956 h 1431813"/>
              <a:gd name="connsiteX44" fmla="*/ 1453243 w 1475015"/>
              <a:gd name="connsiteY44" fmla="*/ 969170 h 1431813"/>
              <a:gd name="connsiteX45" fmla="*/ 1442358 w 1475015"/>
              <a:gd name="connsiteY45" fmla="*/ 1001827 h 1431813"/>
              <a:gd name="connsiteX46" fmla="*/ 1436915 w 1475015"/>
              <a:gd name="connsiteY46" fmla="*/ 1072584 h 1431813"/>
              <a:gd name="connsiteX47" fmla="*/ 1431472 w 1475015"/>
              <a:gd name="connsiteY47" fmla="*/ 1088913 h 1431813"/>
              <a:gd name="connsiteX48" fmla="*/ 1426029 w 1475015"/>
              <a:gd name="connsiteY48" fmla="*/ 1110684 h 1431813"/>
              <a:gd name="connsiteX49" fmla="*/ 1415143 w 1475015"/>
              <a:gd name="connsiteY49" fmla="*/ 1192327 h 1431813"/>
              <a:gd name="connsiteX50" fmla="*/ 1409700 w 1475015"/>
              <a:gd name="connsiteY50" fmla="*/ 1224984 h 1431813"/>
              <a:gd name="connsiteX51" fmla="*/ 1398815 w 1475015"/>
              <a:gd name="connsiteY51" fmla="*/ 1257642 h 1431813"/>
              <a:gd name="connsiteX52" fmla="*/ 1393372 w 1475015"/>
              <a:gd name="connsiteY52" fmla="*/ 1279413 h 1431813"/>
              <a:gd name="connsiteX53" fmla="*/ 1382486 w 1475015"/>
              <a:gd name="connsiteY53" fmla="*/ 1312070 h 1431813"/>
              <a:gd name="connsiteX54" fmla="*/ 1371600 w 1475015"/>
              <a:gd name="connsiteY54" fmla="*/ 1344727 h 1431813"/>
              <a:gd name="connsiteX55" fmla="*/ 1360715 w 1475015"/>
              <a:gd name="connsiteY55" fmla="*/ 1388270 h 1431813"/>
              <a:gd name="connsiteX56" fmla="*/ 1344386 w 1475015"/>
              <a:gd name="connsiteY56" fmla="*/ 1431813 h 14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75015" h="1431813">
                <a:moveTo>
                  <a:pt x="0" y="76542"/>
                </a:moveTo>
                <a:cubicBezTo>
                  <a:pt x="25400" y="74728"/>
                  <a:pt x="50910" y="74074"/>
                  <a:pt x="76200" y="71099"/>
                </a:cubicBezTo>
                <a:cubicBezTo>
                  <a:pt x="81898" y="70429"/>
                  <a:pt x="86849" y="66467"/>
                  <a:pt x="92529" y="65656"/>
                </a:cubicBezTo>
                <a:cubicBezTo>
                  <a:pt x="125057" y="61009"/>
                  <a:pt x="157843" y="58399"/>
                  <a:pt x="190500" y="54770"/>
                </a:cubicBezTo>
                <a:lnTo>
                  <a:pt x="190500" y="54770"/>
                </a:lnTo>
                <a:lnTo>
                  <a:pt x="293915" y="49327"/>
                </a:lnTo>
                <a:cubicBezTo>
                  <a:pt x="441905" y="0"/>
                  <a:pt x="315099" y="38271"/>
                  <a:pt x="691243" y="43884"/>
                </a:cubicBezTo>
                <a:cubicBezTo>
                  <a:pt x="737625" y="59345"/>
                  <a:pt x="666336" y="37011"/>
                  <a:pt x="772886" y="54770"/>
                </a:cubicBezTo>
                <a:cubicBezTo>
                  <a:pt x="784204" y="56656"/>
                  <a:pt x="794657" y="62027"/>
                  <a:pt x="805543" y="65656"/>
                </a:cubicBezTo>
                <a:lnTo>
                  <a:pt x="821872" y="71099"/>
                </a:lnTo>
                <a:cubicBezTo>
                  <a:pt x="827315" y="72913"/>
                  <a:pt x="832634" y="75151"/>
                  <a:pt x="838200" y="76542"/>
                </a:cubicBezTo>
                <a:cubicBezTo>
                  <a:pt x="845457" y="78356"/>
                  <a:pt x="852807" y="79835"/>
                  <a:pt x="859972" y="81984"/>
                </a:cubicBezTo>
                <a:cubicBezTo>
                  <a:pt x="870963" y="85281"/>
                  <a:pt x="881184" y="92052"/>
                  <a:pt x="892629" y="92870"/>
                </a:cubicBezTo>
                <a:lnTo>
                  <a:pt x="968829" y="98313"/>
                </a:lnTo>
                <a:lnTo>
                  <a:pt x="1017815" y="114642"/>
                </a:lnTo>
                <a:lnTo>
                  <a:pt x="1034143" y="120084"/>
                </a:lnTo>
                <a:lnTo>
                  <a:pt x="1050472" y="125527"/>
                </a:lnTo>
                <a:cubicBezTo>
                  <a:pt x="1054101" y="130970"/>
                  <a:pt x="1056732" y="137230"/>
                  <a:pt x="1061358" y="141856"/>
                </a:cubicBezTo>
                <a:cubicBezTo>
                  <a:pt x="1074297" y="154795"/>
                  <a:pt x="1094172" y="158237"/>
                  <a:pt x="1110343" y="163627"/>
                </a:cubicBezTo>
                <a:cubicBezTo>
                  <a:pt x="1122755" y="167764"/>
                  <a:pt x="1132114" y="178142"/>
                  <a:pt x="1143000" y="185399"/>
                </a:cubicBezTo>
                <a:lnTo>
                  <a:pt x="1159329" y="196284"/>
                </a:lnTo>
                <a:cubicBezTo>
                  <a:pt x="1168877" y="202649"/>
                  <a:pt x="1181100" y="203541"/>
                  <a:pt x="1191986" y="207170"/>
                </a:cubicBezTo>
                <a:lnTo>
                  <a:pt x="1208315" y="212613"/>
                </a:lnTo>
                <a:cubicBezTo>
                  <a:pt x="1210129" y="218056"/>
                  <a:pt x="1209089" y="225607"/>
                  <a:pt x="1213758" y="228942"/>
                </a:cubicBezTo>
                <a:cubicBezTo>
                  <a:pt x="1223095" y="235611"/>
                  <a:pt x="1246415" y="239827"/>
                  <a:pt x="1246415" y="239827"/>
                </a:cubicBezTo>
                <a:cubicBezTo>
                  <a:pt x="1250043" y="245270"/>
                  <a:pt x="1252377" y="251848"/>
                  <a:pt x="1257300" y="256156"/>
                </a:cubicBezTo>
                <a:cubicBezTo>
                  <a:pt x="1267146" y="264771"/>
                  <a:pt x="1289958" y="277927"/>
                  <a:pt x="1289958" y="277927"/>
                </a:cubicBezTo>
                <a:cubicBezTo>
                  <a:pt x="1293586" y="283370"/>
                  <a:pt x="1296218" y="289630"/>
                  <a:pt x="1300843" y="294256"/>
                </a:cubicBezTo>
                <a:cubicBezTo>
                  <a:pt x="1337135" y="330549"/>
                  <a:pt x="1299024" y="277922"/>
                  <a:pt x="1328058" y="321470"/>
                </a:cubicBezTo>
                <a:cubicBezTo>
                  <a:pt x="1347897" y="380998"/>
                  <a:pt x="1316261" y="290848"/>
                  <a:pt x="1344386" y="354127"/>
                </a:cubicBezTo>
                <a:cubicBezTo>
                  <a:pt x="1349046" y="364612"/>
                  <a:pt x="1351643" y="375898"/>
                  <a:pt x="1355272" y="386784"/>
                </a:cubicBezTo>
                <a:cubicBezTo>
                  <a:pt x="1357086" y="392227"/>
                  <a:pt x="1355941" y="399930"/>
                  <a:pt x="1360715" y="403113"/>
                </a:cubicBezTo>
                <a:lnTo>
                  <a:pt x="1377043" y="413999"/>
                </a:lnTo>
                <a:cubicBezTo>
                  <a:pt x="1380672" y="419442"/>
                  <a:pt x="1385272" y="424349"/>
                  <a:pt x="1387929" y="430327"/>
                </a:cubicBezTo>
                <a:cubicBezTo>
                  <a:pt x="1387931" y="430330"/>
                  <a:pt x="1401536" y="471147"/>
                  <a:pt x="1404258" y="479313"/>
                </a:cubicBezTo>
                <a:cubicBezTo>
                  <a:pt x="1408048" y="490683"/>
                  <a:pt x="1423890" y="504388"/>
                  <a:pt x="1431472" y="511970"/>
                </a:cubicBezTo>
                <a:lnTo>
                  <a:pt x="1442358" y="544627"/>
                </a:lnTo>
                <a:cubicBezTo>
                  <a:pt x="1449267" y="565353"/>
                  <a:pt x="1444913" y="588287"/>
                  <a:pt x="1447800" y="609942"/>
                </a:cubicBezTo>
                <a:cubicBezTo>
                  <a:pt x="1448558" y="615629"/>
                  <a:pt x="1451429" y="620827"/>
                  <a:pt x="1453243" y="626270"/>
                </a:cubicBezTo>
                <a:cubicBezTo>
                  <a:pt x="1455057" y="648041"/>
                  <a:pt x="1456399" y="669857"/>
                  <a:pt x="1458686" y="691584"/>
                </a:cubicBezTo>
                <a:cubicBezTo>
                  <a:pt x="1460029" y="704342"/>
                  <a:pt x="1462852" y="716919"/>
                  <a:pt x="1464129" y="729684"/>
                </a:cubicBezTo>
                <a:cubicBezTo>
                  <a:pt x="1472533" y="813726"/>
                  <a:pt x="1461480" y="776166"/>
                  <a:pt x="1475015" y="816770"/>
                </a:cubicBezTo>
                <a:cubicBezTo>
                  <a:pt x="1462219" y="855157"/>
                  <a:pt x="1471740" y="822308"/>
                  <a:pt x="1464129" y="898413"/>
                </a:cubicBezTo>
                <a:cubicBezTo>
                  <a:pt x="1462673" y="912968"/>
                  <a:pt x="1460910" y="927499"/>
                  <a:pt x="1458686" y="941956"/>
                </a:cubicBezTo>
                <a:cubicBezTo>
                  <a:pt x="1457279" y="951099"/>
                  <a:pt x="1455677" y="960245"/>
                  <a:pt x="1453243" y="969170"/>
                </a:cubicBezTo>
                <a:cubicBezTo>
                  <a:pt x="1450224" y="980240"/>
                  <a:pt x="1442358" y="1001827"/>
                  <a:pt x="1442358" y="1001827"/>
                </a:cubicBezTo>
                <a:cubicBezTo>
                  <a:pt x="1440544" y="1025413"/>
                  <a:pt x="1439849" y="1049111"/>
                  <a:pt x="1436915" y="1072584"/>
                </a:cubicBezTo>
                <a:cubicBezTo>
                  <a:pt x="1436203" y="1078277"/>
                  <a:pt x="1433048" y="1083396"/>
                  <a:pt x="1431472" y="1088913"/>
                </a:cubicBezTo>
                <a:cubicBezTo>
                  <a:pt x="1429417" y="1096106"/>
                  <a:pt x="1427843" y="1103427"/>
                  <a:pt x="1426029" y="1110684"/>
                </a:cubicBezTo>
                <a:cubicBezTo>
                  <a:pt x="1415308" y="1228610"/>
                  <a:pt x="1427164" y="1132225"/>
                  <a:pt x="1415143" y="1192327"/>
                </a:cubicBezTo>
                <a:cubicBezTo>
                  <a:pt x="1412979" y="1203149"/>
                  <a:pt x="1412376" y="1214278"/>
                  <a:pt x="1409700" y="1224984"/>
                </a:cubicBezTo>
                <a:cubicBezTo>
                  <a:pt x="1406917" y="1236116"/>
                  <a:pt x="1402443" y="1246756"/>
                  <a:pt x="1398815" y="1257642"/>
                </a:cubicBezTo>
                <a:cubicBezTo>
                  <a:pt x="1396450" y="1264739"/>
                  <a:pt x="1395522" y="1272248"/>
                  <a:pt x="1393372" y="1279413"/>
                </a:cubicBezTo>
                <a:cubicBezTo>
                  <a:pt x="1390075" y="1290404"/>
                  <a:pt x="1386115" y="1301184"/>
                  <a:pt x="1382486" y="1312070"/>
                </a:cubicBezTo>
                <a:lnTo>
                  <a:pt x="1371600" y="1344727"/>
                </a:lnTo>
                <a:cubicBezTo>
                  <a:pt x="1355087" y="1394268"/>
                  <a:pt x="1380418" y="1316029"/>
                  <a:pt x="1360715" y="1388270"/>
                </a:cubicBezTo>
                <a:cubicBezTo>
                  <a:pt x="1353414" y="1415040"/>
                  <a:pt x="1353240" y="1414106"/>
                  <a:pt x="1344386" y="143181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n w="38100">
                <a:solidFill>
                  <a:schemeClr val="tx1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86380" name="直接箭头连接符 12"/>
          <p:cNvCxnSpPr>
            <a:cxnSpLocks noChangeShapeType="1"/>
          </p:cNvCxnSpPr>
          <p:nvPr/>
        </p:nvCxnSpPr>
        <p:spPr bwMode="auto">
          <a:xfrm flipH="1">
            <a:off x="8702675" y="5592763"/>
            <a:ext cx="65088" cy="15557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186381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338" y="4149725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395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labels by 6 rules iteratively</a:t>
            </a:r>
            <a:endParaRPr lang="en-US" sz="1200" dirty="0">
              <a:solidFill>
                <a:schemeClr val="accent1"/>
              </a:solidFill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e.g.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in 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Calibri" pitchFamily="34" charset="0"/>
              </a:rPr>
              <a:t>shortest path (5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  <a:sym typeface="Calibri" pitchFamily="34" charset="0"/>
              </a:rPr>
              <a:t>6) = 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(5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3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0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6),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Initialization : all edges, including (5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3) and (0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6)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After the 1</a:t>
            </a:r>
            <a:r>
              <a:rPr lang="en-US" sz="2000" baseline="30000" dirty="0">
                <a:solidFill>
                  <a:schemeClr val="accent1"/>
                </a:solidFill>
                <a:latin typeface="+mj-ea"/>
                <a:ea typeface="+mj-ea"/>
              </a:rPr>
              <a:t>st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 iteration:  (5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1)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After the 2</a:t>
            </a:r>
            <a:r>
              <a:rPr lang="en-US" sz="2000" baseline="30000" dirty="0">
                <a:solidFill>
                  <a:schemeClr val="accent1"/>
                </a:solidFill>
                <a:latin typeface="+mj-ea"/>
                <a:ea typeface="+mj-ea"/>
              </a:rPr>
              <a:t>nd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 iteration: (5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0)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so (5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0) and (0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accent1"/>
                </a:solidFill>
                <a:latin typeface="+mj-ea"/>
                <a:ea typeface="+mj-ea"/>
              </a:rPr>
              <a:t>6) are generated</a:t>
            </a:r>
            <a:r>
              <a:rPr lang="en-US" dirty="0">
                <a:solidFill>
                  <a:schemeClr val="accent1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4725988"/>
            <a:ext cx="5162550" cy="1728787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187398" name="直接箭头连接符 9"/>
          <p:cNvCxnSpPr>
            <a:cxnSpLocks noChangeShapeType="1"/>
          </p:cNvCxnSpPr>
          <p:nvPr/>
        </p:nvCxnSpPr>
        <p:spPr bwMode="auto">
          <a:xfrm flipH="1" flipV="1">
            <a:off x="6337300" y="5121275"/>
            <a:ext cx="36513" cy="5762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87399" name="直接箭头连接符 10"/>
          <p:cNvCxnSpPr>
            <a:cxnSpLocks noChangeShapeType="1"/>
          </p:cNvCxnSpPr>
          <p:nvPr/>
        </p:nvCxnSpPr>
        <p:spPr bwMode="auto">
          <a:xfrm flipV="1">
            <a:off x="6516688" y="4760913"/>
            <a:ext cx="504825" cy="9001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87400" name="灯片编号占位符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5EA3D09-1C89-4C9B-82BB-B1A4C0CCFD11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35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187401" name="直接箭头连接符 9"/>
          <p:cNvCxnSpPr>
            <a:cxnSpLocks noChangeShapeType="1"/>
          </p:cNvCxnSpPr>
          <p:nvPr/>
        </p:nvCxnSpPr>
        <p:spPr bwMode="auto">
          <a:xfrm flipV="1">
            <a:off x="6697663" y="5588000"/>
            <a:ext cx="323850" cy="288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87402" name="直接箭头连接符 10"/>
          <p:cNvCxnSpPr>
            <a:cxnSpLocks noChangeShapeType="1"/>
          </p:cNvCxnSpPr>
          <p:nvPr/>
        </p:nvCxnSpPr>
        <p:spPr bwMode="auto">
          <a:xfrm flipH="1" flipV="1">
            <a:off x="6481763" y="4940300"/>
            <a:ext cx="611187" cy="323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187403" name="直接箭头连接符 11"/>
          <p:cNvCxnSpPr>
            <a:cxnSpLocks noChangeShapeType="1"/>
          </p:cNvCxnSpPr>
          <p:nvPr/>
        </p:nvCxnSpPr>
        <p:spPr bwMode="auto">
          <a:xfrm flipV="1">
            <a:off x="6373813" y="4471988"/>
            <a:ext cx="719137" cy="144462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13" name="任意多边形 12"/>
          <p:cNvSpPr/>
          <p:nvPr/>
        </p:nvSpPr>
        <p:spPr bwMode="auto">
          <a:xfrm>
            <a:off x="7434263" y="4216400"/>
            <a:ext cx="1474787" cy="1431925"/>
          </a:xfrm>
          <a:custGeom>
            <a:avLst/>
            <a:gdLst>
              <a:gd name="connsiteX0" fmla="*/ 0 w 1475015"/>
              <a:gd name="connsiteY0" fmla="*/ 76542 h 1431813"/>
              <a:gd name="connsiteX1" fmla="*/ 76200 w 1475015"/>
              <a:gd name="connsiteY1" fmla="*/ 71099 h 1431813"/>
              <a:gd name="connsiteX2" fmla="*/ 92529 w 1475015"/>
              <a:gd name="connsiteY2" fmla="*/ 65656 h 1431813"/>
              <a:gd name="connsiteX3" fmla="*/ 190500 w 1475015"/>
              <a:gd name="connsiteY3" fmla="*/ 54770 h 1431813"/>
              <a:gd name="connsiteX4" fmla="*/ 190500 w 1475015"/>
              <a:gd name="connsiteY4" fmla="*/ 54770 h 1431813"/>
              <a:gd name="connsiteX5" fmla="*/ 293915 w 1475015"/>
              <a:gd name="connsiteY5" fmla="*/ 49327 h 1431813"/>
              <a:gd name="connsiteX6" fmla="*/ 691243 w 1475015"/>
              <a:gd name="connsiteY6" fmla="*/ 43884 h 1431813"/>
              <a:gd name="connsiteX7" fmla="*/ 772886 w 1475015"/>
              <a:gd name="connsiteY7" fmla="*/ 54770 h 1431813"/>
              <a:gd name="connsiteX8" fmla="*/ 805543 w 1475015"/>
              <a:gd name="connsiteY8" fmla="*/ 65656 h 1431813"/>
              <a:gd name="connsiteX9" fmla="*/ 821872 w 1475015"/>
              <a:gd name="connsiteY9" fmla="*/ 71099 h 1431813"/>
              <a:gd name="connsiteX10" fmla="*/ 838200 w 1475015"/>
              <a:gd name="connsiteY10" fmla="*/ 76542 h 1431813"/>
              <a:gd name="connsiteX11" fmla="*/ 859972 w 1475015"/>
              <a:gd name="connsiteY11" fmla="*/ 81984 h 1431813"/>
              <a:gd name="connsiteX12" fmla="*/ 892629 w 1475015"/>
              <a:gd name="connsiteY12" fmla="*/ 92870 h 1431813"/>
              <a:gd name="connsiteX13" fmla="*/ 968829 w 1475015"/>
              <a:gd name="connsiteY13" fmla="*/ 98313 h 1431813"/>
              <a:gd name="connsiteX14" fmla="*/ 1017815 w 1475015"/>
              <a:gd name="connsiteY14" fmla="*/ 114642 h 1431813"/>
              <a:gd name="connsiteX15" fmla="*/ 1034143 w 1475015"/>
              <a:gd name="connsiteY15" fmla="*/ 120084 h 1431813"/>
              <a:gd name="connsiteX16" fmla="*/ 1050472 w 1475015"/>
              <a:gd name="connsiteY16" fmla="*/ 125527 h 1431813"/>
              <a:gd name="connsiteX17" fmla="*/ 1061358 w 1475015"/>
              <a:gd name="connsiteY17" fmla="*/ 141856 h 1431813"/>
              <a:gd name="connsiteX18" fmla="*/ 1110343 w 1475015"/>
              <a:gd name="connsiteY18" fmla="*/ 163627 h 1431813"/>
              <a:gd name="connsiteX19" fmla="*/ 1143000 w 1475015"/>
              <a:gd name="connsiteY19" fmla="*/ 185399 h 1431813"/>
              <a:gd name="connsiteX20" fmla="*/ 1159329 w 1475015"/>
              <a:gd name="connsiteY20" fmla="*/ 196284 h 1431813"/>
              <a:gd name="connsiteX21" fmla="*/ 1191986 w 1475015"/>
              <a:gd name="connsiteY21" fmla="*/ 207170 h 1431813"/>
              <a:gd name="connsiteX22" fmla="*/ 1208315 w 1475015"/>
              <a:gd name="connsiteY22" fmla="*/ 212613 h 1431813"/>
              <a:gd name="connsiteX23" fmla="*/ 1213758 w 1475015"/>
              <a:gd name="connsiteY23" fmla="*/ 228942 h 1431813"/>
              <a:gd name="connsiteX24" fmla="*/ 1246415 w 1475015"/>
              <a:gd name="connsiteY24" fmla="*/ 239827 h 1431813"/>
              <a:gd name="connsiteX25" fmla="*/ 1257300 w 1475015"/>
              <a:gd name="connsiteY25" fmla="*/ 256156 h 1431813"/>
              <a:gd name="connsiteX26" fmla="*/ 1289958 w 1475015"/>
              <a:gd name="connsiteY26" fmla="*/ 277927 h 1431813"/>
              <a:gd name="connsiteX27" fmla="*/ 1300843 w 1475015"/>
              <a:gd name="connsiteY27" fmla="*/ 294256 h 1431813"/>
              <a:gd name="connsiteX28" fmla="*/ 1328058 w 1475015"/>
              <a:gd name="connsiteY28" fmla="*/ 321470 h 1431813"/>
              <a:gd name="connsiteX29" fmla="*/ 1344386 w 1475015"/>
              <a:gd name="connsiteY29" fmla="*/ 354127 h 1431813"/>
              <a:gd name="connsiteX30" fmla="*/ 1355272 w 1475015"/>
              <a:gd name="connsiteY30" fmla="*/ 386784 h 1431813"/>
              <a:gd name="connsiteX31" fmla="*/ 1360715 w 1475015"/>
              <a:gd name="connsiteY31" fmla="*/ 403113 h 1431813"/>
              <a:gd name="connsiteX32" fmla="*/ 1377043 w 1475015"/>
              <a:gd name="connsiteY32" fmla="*/ 413999 h 1431813"/>
              <a:gd name="connsiteX33" fmla="*/ 1387929 w 1475015"/>
              <a:gd name="connsiteY33" fmla="*/ 430327 h 1431813"/>
              <a:gd name="connsiteX34" fmla="*/ 1404258 w 1475015"/>
              <a:gd name="connsiteY34" fmla="*/ 479313 h 1431813"/>
              <a:gd name="connsiteX35" fmla="*/ 1431472 w 1475015"/>
              <a:gd name="connsiteY35" fmla="*/ 511970 h 1431813"/>
              <a:gd name="connsiteX36" fmla="*/ 1442358 w 1475015"/>
              <a:gd name="connsiteY36" fmla="*/ 544627 h 1431813"/>
              <a:gd name="connsiteX37" fmla="*/ 1447800 w 1475015"/>
              <a:gd name="connsiteY37" fmla="*/ 609942 h 1431813"/>
              <a:gd name="connsiteX38" fmla="*/ 1453243 w 1475015"/>
              <a:gd name="connsiteY38" fmla="*/ 626270 h 1431813"/>
              <a:gd name="connsiteX39" fmla="*/ 1458686 w 1475015"/>
              <a:gd name="connsiteY39" fmla="*/ 691584 h 1431813"/>
              <a:gd name="connsiteX40" fmla="*/ 1464129 w 1475015"/>
              <a:gd name="connsiteY40" fmla="*/ 729684 h 1431813"/>
              <a:gd name="connsiteX41" fmla="*/ 1475015 w 1475015"/>
              <a:gd name="connsiteY41" fmla="*/ 816770 h 1431813"/>
              <a:gd name="connsiteX42" fmla="*/ 1464129 w 1475015"/>
              <a:gd name="connsiteY42" fmla="*/ 898413 h 1431813"/>
              <a:gd name="connsiteX43" fmla="*/ 1458686 w 1475015"/>
              <a:gd name="connsiteY43" fmla="*/ 941956 h 1431813"/>
              <a:gd name="connsiteX44" fmla="*/ 1453243 w 1475015"/>
              <a:gd name="connsiteY44" fmla="*/ 969170 h 1431813"/>
              <a:gd name="connsiteX45" fmla="*/ 1442358 w 1475015"/>
              <a:gd name="connsiteY45" fmla="*/ 1001827 h 1431813"/>
              <a:gd name="connsiteX46" fmla="*/ 1436915 w 1475015"/>
              <a:gd name="connsiteY46" fmla="*/ 1072584 h 1431813"/>
              <a:gd name="connsiteX47" fmla="*/ 1431472 w 1475015"/>
              <a:gd name="connsiteY47" fmla="*/ 1088913 h 1431813"/>
              <a:gd name="connsiteX48" fmla="*/ 1426029 w 1475015"/>
              <a:gd name="connsiteY48" fmla="*/ 1110684 h 1431813"/>
              <a:gd name="connsiteX49" fmla="*/ 1415143 w 1475015"/>
              <a:gd name="connsiteY49" fmla="*/ 1192327 h 1431813"/>
              <a:gd name="connsiteX50" fmla="*/ 1409700 w 1475015"/>
              <a:gd name="connsiteY50" fmla="*/ 1224984 h 1431813"/>
              <a:gd name="connsiteX51" fmla="*/ 1398815 w 1475015"/>
              <a:gd name="connsiteY51" fmla="*/ 1257642 h 1431813"/>
              <a:gd name="connsiteX52" fmla="*/ 1393372 w 1475015"/>
              <a:gd name="connsiteY52" fmla="*/ 1279413 h 1431813"/>
              <a:gd name="connsiteX53" fmla="*/ 1382486 w 1475015"/>
              <a:gd name="connsiteY53" fmla="*/ 1312070 h 1431813"/>
              <a:gd name="connsiteX54" fmla="*/ 1371600 w 1475015"/>
              <a:gd name="connsiteY54" fmla="*/ 1344727 h 1431813"/>
              <a:gd name="connsiteX55" fmla="*/ 1360715 w 1475015"/>
              <a:gd name="connsiteY55" fmla="*/ 1388270 h 1431813"/>
              <a:gd name="connsiteX56" fmla="*/ 1344386 w 1475015"/>
              <a:gd name="connsiteY56" fmla="*/ 1431813 h 14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75015" h="1431813">
                <a:moveTo>
                  <a:pt x="0" y="76542"/>
                </a:moveTo>
                <a:cubicBezTo>
                  <a:pt x="25400" y="74728"/>
                  <a:pt x="50910" y="74074"/>
                  <a:pt x="76200" y="71099"/>
                </a:cubicBezTo>
                <a:cubicBezTo>
                  <a:pt x="81898" y="70429"/>
                  <a:pt x="86849" y="66467"/>
                  <a:pt x="92529" y="65656"/>
                </a:cubicBezTo>
                <a:cubicBezTo>
                  <a:pt x="125057" y="61009"/>
                  <a:pt x="157843" y="58399"/>
                  <a:pt x="190500" y="54770"/>
                </a:cubicBezTo>
                <a:lnTo>
                  <a:pt x="190500" y="54770"/>
                </a:lnTo>
                <a:lnTo>
                  <a:pt x="293915" y="49327"/>
                </a:lnTo>
                <a:cubicBezTo>
                  <a:pt x="441905" y="0"/>
                  <a:pt x="315099" y="38271"/>
                  <a:pt x="691243" y="43884"/>
                </a:cubicBezTo>
                <a:cubicBezTo>
                  <a:pt x="737625" y="59345"/>
                  <a:pt x="666336" y="37011"/>
                  <a:pt x="772886" y="54770"/>
                </a:cubicBezTo>
                <a:cubicBezTo>
                  <a:pt x="784204" y="56656"/>
                  <a:pt x="794657" y="62027"/>
                  <a:pt x="805543" y="65656"/>
                </a:cubicBezTo>
                <a:lnTo>
                  <a:pt x="821872" y="71099"/>
                </a:lnTo>
                <a:cubicBezTo>
                  <a:pt x="827315" y="72913"/>
                  <a:pt x="832634" y="75151"/>
                  <a:pt x="838200" y="76542"/>
                </a:cubicBezTo>
                <a:cubicBezTo>
                  <a:pt x="845457" y="78356"/>
                  <a:pt x="852807" y="79835"/>
                  <a:pt x="859972" y="81984"/>
                </a:cubicBezTo>
                <a:cubicBezTo>
                  <a:pt x="870963" y="85281"/>
                  <a:pt x="881184" y="92052"/>
                  <a:pt x="892629" y="92870"/>
                </a:cubicBezTo>
                <a:lnTo>
                  <a:pt x="968829" y="98313"/>
                </a:lnTo>
                <a:lnTo>
                  <a:pt x="1017815" y="114642"/>
                </a:lnTo>
                <a:lnTo>
                  <a:pt x="1034143" y="120084"/>
                </a:lnTo>
                <a:lnTo>
                  <a:pt x="1050472" y="125527"/>
                </a:lnTo>
                <a:cubicBezTo>
                  <a:pt x="1054101" y="130970"/>
                  <a:pt x="1056732" y="137230"/>
                  <a:pt x="1061358" y="141856"/>
                </a:cubicBezTo>
                <a:cubicBezTo>
                  <a:pt x="1074297" y="154795"/>
                  <a:pt x="1094172" y="158237"/>
                  <a:pt x="1110343" y="163627"/>
                </a:cubicBezTo>
                <a:cubicBezTo>
                  <a:pt x="1122755" y="167764"/>
                  <a:pt x="1132114" y="178142"/>
                  <a:pt x="1143000" y="185399"/>
                </a:cubicBezTo>
                <a:lnTo>
                  <a:pt x="1159329" y="196284"/>
                </a:lnTo>
                <a:cubicBezTo>
                  <a:pt x="1168877" y="202649"/>
                  <a:pt x="1181100" y="203541"/>
                  <a:pt x="1191986" y="207170"/>
                </a:cubicBezTo>
                <a:lnTo>
                  <a:pt x="1208315" y="212613"/>
                </a:lnTo>
                <a:cubicBezTo>
                  <a:pt x="1210129" y="218056"/>
                  <a:pt x="1209089" y="225607"/>
                  <a:pt x="1213758" y="228942"/>
                </a:cubicBezTo>
                <a:cubicBezTo>
                  <a:pt x="1223095" y="235611"/>
                  <a:pt x="1246415" y="239827"/>
                  <a:pt x="1246415" y="239827"/>
                </a:cubicBezTo>
                <a:cubicBezTo>
                  <a:pt x="1250043" y="245270"/>
                  <a:pt x="1252377" y="251848"/>
                  <a:pt x="1257300" y="256156"/>
                </a:cubicBezTo>
                <a:cubicBezTo>
                  <a:pt x="1267146" y="264771"/>
                  <a:pt x="1289958" y="277927"/>
                  <a:pt x="1289958" y="277927"/>
                </a:cubicBezTo>
                <a:cubicBezTo>
                  <a:pt x="1293586" y="283370"/>
                  <a:pt x="1296218" y="289630"/>
                  <a:pt x="1300843" y="294256"/>
                </a:cubicBezTo>
                <a:cubicBezTo>
                  <a:pt x="1337135" y="330549"/>
                  <a:pt x="1299024" y="277922"/>
                  <a:pt x="1328058" y="321470"/>
                </a:cubicBezTo>
                <a:cubicBezTo>
                  <a:pt x="1347897" y="380998"/>
                  <a:pt x="1316261" y="290848"/>
                  <a:pt x="1344386" y="354127"/>
                </a:cubicBezTo>
                <a:cubicBezTo>
                  <a:pt x="1349046" y="364612"/>
                  <a:pt x="1351643" y="375898"/>
                  <a:pt x="1355272" y="386784"/>
                </a:cubicBezTo>
                <a:cubicBezTo>
                  <a:pt x="1357086" y="392227"/>
                  <a:pt x="1355941" y="399930"/>
                  <a:pt x="1360715" y="403113"/>
                </a:cubicBezTo>
                <a:lnTo>
                  <a:pt x="1377043" y="413999"/>
                </a:lnTo>
                <a:cubicBezTo>
                  <a:pt x="1380672" y="419442"/>
                  <a:pt x="1385272" y="424349"/>
                  <a:pt x="1387929" y="430327"/>
                </a:cubicBezTo>
                <a:cubicBezTo>
                  <a:pt x="1387931" y="430330"/>
                  <a:pt x="1401536" y="471147"/>
                  <a:pt x="1404258" y="479313"/>
                </a:cubicBezTo>
                <a:cubicBezTo>
                  <a:pt x="1408048" y="490683"/>
                  <a:pt x="1423890" y="504388"/>
                  <a:pt x="1431472" y="511970"/>
                </a:cubicBezTo>
                <a:lnTo>
                  <a:pt x="1442358" y="544627"/>
                </a:lnTo>
                <a:cubicBezTo>
                  <a:pt x="1449267" y="565353"/>
                  <a:pt x="1444913" y="588287"/>
                  <a:pt x="1447800" y="609942"/>
                </a:cubicBezTo>
                <a:cubicBezTo>
                  <a:pt x="1448558" y="615629"/>
                  <a:pt x="1451429" y="620827"/>
                  <a:pt x="1453243" y="626270"/>
                </a:cubicBezTo>
                <a:cubicBezTo>
                  <a:pt x="1455057" y="648041"/>
                  <a:pt x="1456399" y="669857"/>
                  <a:pt x="1458686" y="691584"/>
                </a:cubicBezTo>
                <a:cubicBezTo>
                  <a:pt x="1460029" y="704342"/>
                  <a:pt x="1462852" y="716919"/>
                  <a:pt x="1464129" y="729684"/>
                </a:cubicBezTo>
                <a:cubicBezTo>
                  <a:pt x="1472533" y="813726"/>
                  <a:pt x="1461480" y="776166"/>
                  <a:pt x="1475015" y="816770"/>
                </a:cubicBezTo>
                <a:cubicBezTo>
                  <a:pt x="1462219" y="855157"/>
                  <a:pt x="1471740" y="822308"/>
                  <a:pt x="1464129" y="898413"/>
                </a:cubicBezTo>
                <a:cubicBezTo>
                  <a:pt x="1462673" y="912968"/>
                  <a:pt x="1460910" y="927499"/>
                  <a:pt x="1458686" y="941956"/>
                </a:cubicBezTo>
                <a:cubicBezTo>
                  <a:pt x="1457279" y="951099"/>
                  <a:pt x="1455677" y="960245"/>
                  <a:pt x="1453243" y="969170"/>
                </a:cubicBezTo>
                <a:cubicBezTo>
                  <a:pt x="1450224" y="980240"/>
                  <a:pt x="1442358" y="1001827"/>
                  <a:pt x="1442358" y="1001827"/>
                </a:cubicBezTo>
                <a:cubicBezTo>
                  <a:pt x="1440544" y="1025413"/>
                  <a:pt x="1439849" y="1049111"/>
                  <a:pt x="1436915" y="1072584"/>
                </a:cubicBezTo>
                <a:cubicBezTo>
                  <a:pt x="1436203" y="1078277"/>
                  <a:pt x="1433048" y="1083396"/>
                  <a:pt x="1431472" y="1088913"/>
                </a:cubicBezTo>
                <a:cubicBezTo>
                  <a:pt x="1429417" y="1096106"/>
                  <a:pt x="1427843" y="1103427"/>
                  <a:pt x="1426029" y="1110684"/>
                </a:cubicBezTo>
                <a:cubicBezTo>
                  <a:pt x="1415308" y="1228610"/>
                  <a:pt x="1427164" y="1132225"/>
                  <a:pt x="1415143" y="1192327"/>
                </a:cubicBezTo>
                <a:cubicBezTo>
                  <a:pt x="1412979" y="1203149"/>
                  <a:pt x="1412376" y="1214278"/>
                  <a:pt x="1409700" y="1224984"/>
                </a:cubicBezTo>
                <a:cubicBezTo>
                  <a:pt x="1406917" y="1236116"/>
                  <a:pt x="1402443" y="1246756"/>
                  <a:pt x="1398815" y="1257642"/>
                </a:cubicBezTo>
                <a:cubicBezTo>
                  <a:pt x="1396450" y="1264739"/>
                  <a:pt x="1395522" y="1272248"/>
                  <a:pt x="1393372" y="1279413"/>
                </a:cubicBezTo>
                <a:cubicBezTo>
                  <a:pt x="1390075" y="1290404"/>
                  <a:pt x="1386115" y="1301184"/>
                  <a:pt x="1382486" y="1312070"/>
                </a:cubicBezTo>
                <a:lnTo>
                  <a:pt x="1371600" y="1344727"/>
                </a:lnTo>
                <a:cubicBezTo>
                  <a:pt x="1355087" y="1394268"/>
                  <a:pt x="1380418" y="1316029"/>
                  <a:pt x="1360715" y="1388270"/>
                </a:cubicBezTo>
                <a:cubicBezTo>
                  <a:pt x="1353414" y="1415040"/>
                  <a:pt x="1353240" y="1414106"/>
                  <a:pt x="1344386" y="143181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n w="38100">
                <a:solidFill>
                  <a:schemeClr val="tx1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87405" name="直接箭头连接符 13"/>
          <p:cNvCxnSpPr>
            <a:cxnSpLocks noChangeShapeType="1"/>
          </p:cNvCxnSpPr>
          <p:nvPr/>
        </p:nvCxnSpPr>
        <p:spPr bwMode="auto">
          <a:xfrm flipH="1">
            <a:off x="8713788" y="5624513"/>
            <a:ext cx="65087" cy="15557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187406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 smtClean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 smtClean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Simplify the 6 rules to 4 rules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(1)more efficient label generation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(2)</a:t>
            </a:r>
            <a:r>
              <a:rPr lang="en-US" altLang="zh-CN" sz="2000" dirty="0">
                <a:solidFill>
                  <a:schemeClr val="accent1"/>
                </a:solidFill>
              </a:rPr>
              <a:t>still answer a distance query via the 2-hop index generated based on 4 rules</a:t>
            </a:r>
            <a:endParaRPr lang="en-US" altLang="zh-CN" sz="20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</a:t>
            </a:r>
            <a:endParaRPr lang="en-US" sz="2800" dirty="0">
              <a:latin typeface="+mj-ea"/>
              <a:ea typeface="+mj-ea"/>
            </a:endParaRP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4400550"/>
            <a:ext cx="5594350" cy="1873250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48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8375" y="4508500"/>
            <a:ext cx="2901950" cy="1620838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9990" name="右箭头 6"/>
          <p:cNvSpPr>
            <a:spLocks noChangeArrowheads="1"/>
          </p:cNvSpPr>
          <p:nvPr/>
        </p:nvSpPr>
        <p:spPr bwMode="auto">
          <a:xfrm>
            <a:off x="5508625" y="5229225"/>
            <a:ext cx="684213" cy="484188"/>
          </a:xfrm>
          <a:prstGeom prst="rightArrow">
            <a:avLst>
              <a:gd name="adj1" fmla="val 50000"/>
              <a:gd name="adj2" fmla="val 500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9991" name="灯片编号占位符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C38D3D45-F370-4583-B7DD-AE4773FCEA05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36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9992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4" cstate="print"/>
          <a:srcRect r="59550" b="4201"/>
          <a:stretch>
            <a:fillRect/>
          </a:stretch>
        </p:blipFill>
        <p:spPr bwMode="auto">
          <a:xfrm>
            <a:off x="6588125" y="1917700"/>
            <a:ext cx="2052638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labels by 6 rules iteratively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In the 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i-th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 iteration,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(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u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v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) : generated in the (i-1)-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th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 iteration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(u1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u), (u2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u), (v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u3): generated before the </a:t>
            </a:r>
            <a:r>
              <a:rPr lang="en-US" altLang="zh-CN" sz="2000" dirty="0" err="1">
                <a:solidFill>
                  <a:schemeClr val="accent1"/>
                </a:solidFill>
                <a:latin typeface="+mj-ea"/>
                <a:ea typeface="宋体" pitchFamily="2" charset="-122"/>
              </a:rPr>
              <a:t>i-th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 iteration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431800" y="4365625"/>
            <a:ext cx="82438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Doubling effect:</a:t>
            </a:r>
          </a:p>
          <a:p>
            <a:r>
              <a:rPr lang="en-US" altLang="zh-CN" sz="2000"/>
              <a:t>The label length can be doubled in every 2 iterations in the worst case.</a:t>
            </a:r>
          </a:p>
          <a:p>
            <a:r>
              <a:rPr lang="en-US" altLang="zh-CN" sz="2000"/>
              <a:t>A length </a:t>
            </a:r>
            <a:r>
              <a:rPr lang="en-US" altLang="zh-CN" sz="2000" i="1"/>
              <a:t>D</a:t>
            </a:r>
            <a:r>
              <a:rPr lang="en-US" altLang="zh-CN" sz="2000"/>
              <a:t> path can be generated in                 iterations,</a:t>
            </a:r>
          </a:p>
          <a:p>
            <a:r>
              <a:rPr lang="en-US" altLang="zh-CN" sz="2000"/>
              <a:t>i.e.</a:t>
            </a:r>
          </a:p>
          <a:p>
            <a:r>
              <a:rPr lang="en-US" altLang="zh-CN" sz="2000"/>
              <a:t>(1) Start from length 1 labels, i.e. graph edges.</a:t>
            </a:r>
          </a:p>
          <a:p>
            <a:r>
              <a:rPr lang="en-US" altLang="zh-CN" sz="2000"/>
              <a:t>(2) Double label lengths every 2 iterations in the worst case.</a:t>
            </a:r>
          </a:p>
          <a:p>
            <a:r>
              <a:rPr lang="en-US" altLang="zh-CN" sz="2000"/>
              <a:t>(3) IO-efficient</a:t>
            </a:r>
            <a:endParaRPr lang="zh-CN" altLang="en-US" sz="2000"/>
          </a:p>
        </p:txBody>
      </p:sp>
      <p:sp>
        <p:nvSpPr>
          <p:cNvPr id="5127" name="下箭头 11"/>
          <p:cNvSpPr>
            <a:spLocks noChangeArrowheads="1"/>
          </p:cNvSpPr>
          <p:nvPr/>
        </p:nvSpPr>
        <p:spPr bwMode="auto">
          <a:xfrm>
            <a:off x="2016125" y="3968750"/>
            <a:ext cx="485775" cy="360363"/>
          </a:xfrm>
          <a:prstGeom prst="downArrow">
            <a:avLst>
              <a:gd name="adj1" fmla="val 50000"/>
              <a:gd name="adj2" fmla="val 4988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603750" y="5049838"/>
          <a:ext cx="108426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Formula" r:id="rId5" imgW="669600" imgH="177840" progId="Equation.Ribbit">
                  <p:embed/>
                </p:oleObj>
              </mc:Choice>
              <mc:Fallback>
                <p:oleObj name="Formula" r:id="rId5" imgW="669600" imgH="17784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0" y="5049838"/>
                        <a:ext cx="1084263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灯片编号占位符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001C93C-A67F-4F96-9C22-EC15FA99BB54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37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5129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49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Rank vertices by degree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labels by 6 rules iteratively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rationale: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/>
              <a:t>	In most cases, the highest-degree vertex in one of the shortest path from a vertex to another vertex is a globally high-degree vertex(assumption 1,2,3)</a:t>
            </a:r>
            <a:endParaRPr lang="en-US" altLang="zh-CN" sz="24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</p:txBody>
      </p:sp>
      <p:sp>
        <p:nvSpPr>
          <p:cNvPr id="188420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448CBB14-D431-4E2B-B2FF-226479A186F8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38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88421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2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Hop-doubling label generation</a:t>
            </a:r>
            <a:r>
              <a:rPr lang="zh-CN" altLang="en-US" sz="2800" b="1" u="sng" dirty="0">
                <a:latin typeface="+mj-ea"/>
                <a:sym typeface="微软雅黑" pitchFamily="34" charset="-122"/>
              </a:rPr>
              <a:t>: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2.2 </a:t>
            </a:r>
            <a:r>
              <a:rPr lang="en-US" sz="2800" b="1" dirty="0">
                <a:latin typeface="+mj-ea"/>
                <a:ea typeface="+mj-ea"/>
              </a:rPr>
              <a:t>Iterative Labeling Algorithm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Rank vertices by degree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Generate labels by 6 rules iteratively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rationale: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solidFill>
                <a:schemeClr val="accent1"/>
              </a:solidFill>
              <a:latin typeface="+mj-ea"/>
              <a:ea typeface="宋体" pitchFamily="2" charset="-122"/>
            </a:endParaRPr>
          </a:p>
        </p:txBody>
      </p:sp>
      <p:pic>
        <p:nvPicPr>
          <p:cNvPr id="189444" name="图片 6" descr="assumption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3392488"/>
            <a:ext cx="3041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CBA4DC2F-9856-41D1-90F9-9ADABE4F607A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39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89446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7699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156676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  <a:defRPr/>
            </a:pP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Point-to-Point Distance Query:</a:t>
            </a:r>
            <a:endParaRPr lang="en-US" altLang="zh-CN" sz="2000" dirty="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  <a:defRPr/>
            </a:pPr>
            <a:endParaRPr lang="en-US" altLang="zh-CN" sz="1050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800" dirty="0">
                <a:latin typeface="+mj-ea"/>
              </a:rPr>
              <a:t>Applications: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</a:rPr>
              <a:t>(1). Routing in communication network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</a:rPr>
              <a:t>(2). Social network analysis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</a:rPr>
              <a:t>(3). Web search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</a:rPr>
              <a:t>(4). Operation research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000" dirty="0">
              <a:latin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800" dirty="0">
                <a:latin typeface="微软雅黑" pitchFamily="34" charset="-122"/>
                <a:sym typeface="微软雅黑" pitchFamily="34" charset="-122"/>
              </a:rPr>
              <a:t>Two </a:t>
            </a:r>
            <a:r>
              <a:rPr lang="en-US" altLang="zh-CN" sz="2800" dirty="0" smtClean="0">
                <a:latin typeface="微软雅黑" pitchFamily="34" charset="-122"/>
                <a:sym typeface="微软雅黑" pitchFamily="34" charset="-122"/>
              </a:rPr>
              <a:t>Approaches</a:t>
            </a:r>
            <a:r>
              <a:rPr lang="en-US" altLang="zh-CN" sz="2800" dirty="0">
                <a:latin typeface="微软雅黑" pitchFamily="34" charset="-122"/>
                <a:sym typeface="微软雅黑" pitchFamily="34" charset="-122"/>
              </a:rPr>
              <a:t>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itchFamily="34" charset="-122"/>
                <a:sym typeface="微软雅黑" pitchFamily="34" charset="-122"/>
              </a:rPr>
              <a:t>(1). Answer queries on the fly : </a:t>
            </a:r>
            <a:r>
              <a:rPr lang="en-US" altLang="zh-CN" sz="2000" b="1" dirty="0" err="1"/>
              <a:t>Dijkstra's</a:t>
            </a:r>
            <a:r>
              <a:rPr lang="en-US" altLang="zh-CN" sz="2000" b="1" dirty="0"/>
              <a:t> algorithm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itchFamily="34" charset="-122"/>
                <a:sym typeface="微软雅黑" pitchFamily="34" charset="-122"/>
              </a:rPr>
              <a:t>(2). Index the graph in preprocessing </a:t>
            </a:r>
            <a:r>
              <a:rPr lang="en-US" altLang="zh-CN" sz="2000" dirty="0"/>
              <a:t>and answer the query based on the index, e.g. 2-hop index.</a:t>
            </a:r>
            <a:endParaRPr lang="en-US" altLang="zh-CN" sz="2800" b="1" dirty="0">
              <a:solidFill>
                <a:srgbClr val="96969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7701" name="灯片编号占位符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5362398A-8F5A-4129-B1EA-3DDEB0817EDC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57702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815387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>
                <a:latin typeface="+mj-ea"/>
                <a:ea typeface="+mj-ea"/>
                <a:sym typeface="微软雅黑" pitchFamily="34" charset="-122"/>
              </a:rPr>
              <a:t>Triangle inequality pruning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  <a:ea typeface="宋体" pitchFamily="2" charset="-122"/>
              </a:rPr>
              <a:t>Example: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+mj-ea"/>
                <a:ea typeface="宋体" pitchFamily="2" charset="-122"/>
              </a:rPr>
              <a:t>consider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generated by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latin typeface="+mj-ea"/>
                <a:ea typeface="宋体" pitchFamily="2" charset="-122"/>
              </a:rPr>
              <a:t>3) and (3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), note that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cannot be generated by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0</a:t>
            </a:r>
            <a:r>
              <a:rPr lang="en-US" altLang="zh-CN" sz="2000" dirty="0">
                <a:latin typeface="+mj-ea"/>
                <a:ea typeface="宋体" pitchFamily="2" charset="-122"/>
              </a:rPr>
              <a:t>) and (0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),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	length(2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) = length(2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31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) = length(2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0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) = 2,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+mj-ea"/>
                <a:ea typeface="宋体" pitchFamily="2" charset="-122"/>
              </a:rPr>
              <a:t>Using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), one shortest path (7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is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	(7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2</a:t>
            </a:r>
            <a:r>
              <a:rPr lang="en-US" altLang="zh-CN" dirty="0">
                <a:latin typeface="+mj-ea"/>
                <a:ea typeface="宋体" pitchFamily="2" charset="-122"/>
              </a:rPr>
              <a:t>)+(2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dirty="0">
                <a:latin typeface="+mj-ea"/>
                <a:ea typeface="宋体" pitchFamily="2" charset="-122"/>
              </a:rPr>
              <a:t>) = (7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231</a:t>
            </a:r>
            <a:r>
              <a:rPr lang="en-US" altLang="zh-CN" dirty="0">
                <a:latin typeface="+mj-ea"/>
                <a:ea typeface="宋体" pitchFamily="2" charset="-122"/>
              </a:rPr>
              <a:t>).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+mj-ea"/>
                <a:ea typeface="宋体" pitchFamily="2" charset="-122"/>
              </a:rPr>
              <a:t>Not using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), one shortest path (7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is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	(7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0</a:t>
            </a:r>
            <a:r>
              <a:rPr lang="en-US" altLang="zh-CN" dirty="0">
                <a:latin typeface="+mj-ea"/>
                <a:ea typeface="宋体" pitchFamily="2" charset="-122"/>
              </a:rPr>
              <a:t>)+(0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dirty="0">
                <a:latin typeface="+mj-ea"/>
                <a:ea typeface="宋体" pitchFamily="2" charset="-122"/>
              </a:rPr>
              <a:t>) = (7</a:t>
            </a:r>
            <a:r>
              <a:rPr lang="en-US" altLang="zh-CN" dirty="0">
                <a:latin typeface="+mj-ea"/>
                <a:ea typeface="宋体" pitchFamily="2" charset="-122"/>
                <a:sym typeface="Wingdings" pitchFamily="2" charset="2"/>
              </a:rPr>
              <a:t>201</a:t>
            </a:r>
            <a:r>
              <a:rPr lang="en-US" altLang="zh-CN" dirty="0">
                <a:latin typeface="+mj-ea"/>
                <a:ea typeface="宋体" pitchFamily="2" charset="-122"/>
              </a:rPr>
              <a:t>),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+mj-ea"/>
                <a:ea typeface="宋体" pitchFamily="2" charset="-122"/>
              </a:rPr>
              <a:t>	i.e.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)=(2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31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can be replaced by (2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0</a:t>
            </a:r>
            <a:r>
              <a:rPr lang="en-US" altLang="zh-CN" sz="2000" dirty="0">
                <a:latin typeface="+mj-ea"/>
                <a:ea typeface="宋体" pitchFamily="2" charset="-122"/>
              </a:rPr>
              <a:t>) and (0</a:t>
            </a:r>
            <a:r>
              <a:rPr lang="en-US" altLang="zh-CN" sz="2000" dirty="0">
                <a:latin typeface="+mj-ea"/>
                <a:ea typeface="宋体" pitchFamily="2" charset="-122"/>
                <a:sym typeface="Wingdings" pitchFamily="2" charset="2"/>
              </a:rPr>
              <a:t>1</a:t>
            </a:r>
            <a:r>
              <a:rPr lang="en-US" altLang="zh-CN" sz="2000" dirty="0">
                <a:latin typeface="+mj-ea"/>
                <a:ea typeface="宋体" pitchFamily="2" charset="-122"/>
              </a:rPr>
              <a:t>) </a:t>
            </a: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</p:txBody>
      </p:sp>
      <p:pic>
        <p:nvPicPr>
          <p:cNvPr id="1904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4835525"/>
            <a:ext cx="28448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0469" name="直接箭头连接符 11"/>
          <p:cNvCxnSpPr>
            <a:cxnSpLocks noChangeShapeType="1"/>
          </p:cNvCxnSpPr>
          <p:nvPr/>
        </p:nvCxnSpPr>
        <p:spPr bwMode="auto">
          <a:xfrm flipH="1">
            <a:off x="3311525" y="5408613"/>
            <a:ext cx="1189038" cy="3651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dash"/>
            <a:round/>
            <a:headEnd/>
            <a:tailEnd type="triangle" w="lg" len="lg"/>
          </a:ln>
        </p:spPr>
      </p:cxnSp>
      <p:sp>
        <p:nvSpPr>
          <p:cNvPr id="190470" name="灯片编号占位符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1C20B0D-F49B-4A08-8CD7-901DD96A0AE8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40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90471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083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Triangle inequality pruning</a:t>
            </a: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 startAt="4"/>
              <a:defRPr/>
            </a:pPr>
            <a:endParaRPr lang="en-US" altLang="zh-CN" sz="12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3.1 Iterative </a:t>
            </a:r>
            <a:r>
              <a:rPr lang="en-US" altLang="zh-CN" sz="2800" b="1" dirty="0">
                <a:latin typeface="微软雅黑" pitchFamily="34" charset="-122"/>
                <a:sym typeface="微软雅黑" pitchFamily="34" charset="-122"/>
              </a:rPr>
              <a:t>p</a:t>
            </a:r>
            <a:r>
              <a:rPr lang="en-US" altLang="zh-CN" sz="2800" b="1" dirty="0">
                <a:latin typeface="微软雅黑" pitchFamily="34" charset="-122"/>
              </a:rPr>
              <a:t>runing after label generation</a:t>
            </a:r>
            <a:endParaRPr lang="en-US" altLang="zh-CN" sz="2800" b="1" dirty="0">
              <a:latin typeface="微软雅黑" pitchFamily="34" charset="-122"/>
              <a:ea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altLang="zh-CN" sz="2400" dirty="0">
                <a:latin typeface="微软雅黑" pitchFamily="34" charset="-122"/>
              </a:rPr>
              <a:t>(</a:t>
            </a:r>
            <a:r>
              <a:rPr lang="en-US" altLang="zh-CN" sz="2400" dirty="0" err="1">
                <a:latin typeface="微软雅黑" pitchFamily="34" charset="-122"/>
              </a:rPr>
              <a:t>u</a:t>
            </a:r>
            <a:r>
              <a:rPr lang="en-US" altLang="zh-CN" sz="2400" dirty="0" err="1">
                <a:latin typeface="微软雅黑" pitchFamily="34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微软雅黑" pitchFamily="34" charset="-122"/>
              </a:rPr>
              <a:t>v</a:t>
            </a:r>
            <a:r>
              <a:rPr lang="en-US" altLang="zh-CN" sz="2400" dirty="0">
                <a:latin typeface="微软雅黑" pitchFamily="34" charset="-122"/>
              </a:rPr>
              <a:t>, d) is pruned by (</a:t>
            </a:r>
            <a:r>
              <a:rPr lang="en-US" altLang="zh-CN" sz="2400" dirty="0" err="1">
                <a:latin typeface="微软雅黑" pitchFamily="34" charset="-122"/>
              </a:rPr>
              <a:t>u</a:t>
            </a:r>
            <a:r>
              <a:rPr lang="en-US" altLang="zh-CN" sz="2400" dirty="0" err="1">
                <a:latin typeface="微软雅黑" pitchFamily="34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微软雅黑" pitchFamily="34" charset="-122"/>
              </a:rPr>
              <a:t>w</a:t>
            </a:r>
            <a:r>
              <a:rPr lang="en-US" altLang="zh-CN" sz="2400" dirty="0">
                <a:latin typeface="微软雅黑" pitchFamily="34" charset="-122"/>
              </a:rPr>
              <a:t>, d1) and (</a:t>
            </a:r>
            <a:r>
              <a:rPr lang="en-US" altLang="zh-CN" sz="2400" dirty="0" err="1">
                <a:latin typeface="微软雅黑" pitchFamily="34" charset="-122"/>
              </a:rPr>
              <a:t>w</a:t>
            </a:r>
            <a:r>
              <a:rPr lang="en-US" altLang="zh-CN" sz="2400" dirty="0" err="1">
                <a:latin typeface="微软雅黑" pitchFamily="34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微软雅黑" pitchFamily="34" charset="-122"/>
              </a:rPr>
              <a:t>v</a:t>
            </a:r>
            <a:r>
              <a:rPr lang="en-US" altLang="zh-CN" sz="2400" dirty="0">
                <a:latin typeface="微软雅黑" pitchFamily="34" charset="-122"/>
              </a:rPr>
              <a:t>, d2)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微软雅黑" pitchFamily="34" charset="-122"/>
              </a:rPr>
              <a:t>	if r(w)&gt;r(u), r(w)&gt;r(v) and d≥d1+d2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</a:rPr>
              <a:t>     any length(</a:t>
            </a:r>
            <a:r>
              <a:rPr lang="en-US" altLang="zh-CN" sz="2400" dirty="0" err="1">
                <a:solidFill>
                  <a:schemeClr val="accent1"/>
                </a:solidFill>
                <a:latin typeface="微软雅黑" pitchFamily="34" charset="-122"/>
              </a:rPr>
              <a:t>s</a:t>
            </a:r>
            <a:r>
              <a:rPr lang="en-US" altLang="zh-CN" sz="2400" dirty="0" err="1">
                <a:solidFill>
                  <a:schemeClr val="accent1"/>
                </a:solidFill>
                <a:latin typeface="微软雅黑" pitchFamily="34" charset="-122"/>
                <a:sym typeface="Wingdings" pitchFamily="2" charset="2"/>
              </a:rPr>
              <a:t>uvt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</a:rPr>
              <a:t>) </a:t>
            </a:r>
            <a:r>
              <a:rPr lang="en-US" altLang="zh-CN" dirty="0">
                <a:solidFill>
                  <a:schemeClr val="accent1"/>
                </a:solidFill>
              </a:rPr>
              <a:t>≥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</a:rPr>
              <a:t> length(</a:t>
            </a:r>
            <a:r>
              <a:rPr lang="en-US" altLang="zh-CN" sz="2400" dirty="0" err="1">
                <a:solidFill>
                  <a:schemeClr val="accent1"/>
                </a:solidFill>
                <a:latin typeface="微软雅黑" pitchFamily="34" charset="-122"/>
              </a:rPr>
              <a:t>s</a:t>
            </a:r>
            <a:r>
              <a:rPr lang="en-US" altLang="zh-CN" sz="2400" dirty="0" err="1">
                <a:solidFill>
                  <a:schemeClr val="accent1"/>
                </a:solidFill>
                <a:latin typeface="微软雅黑" pitchFamily="34" charset="-122"/>
                <a:sym typeface="Wingdings" pitchFamily="2" charset="2"/>
              </a:rPr>
              <a:t>uwvt</a:t>
            </a:r>
            <a:r>
              <a:rPr lang="en-US" altLang="zh-CN" sz="2400" dirty="0">
                <a:solidFill>
                  <a:schemeClr val="accent1"/>
                </a:solidFill>
                <a:latin typeface="微软雅黑" pitchFamily="34" charset="-122"/>
              </a:rPr>
              <a:t>)</a:t>
            </a: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Char char="•"/>
              <a:defRPr/>
            </a:pPr>
            <a:endParaRPr lang="en-US" altLang="zh-CN" sz="2400" dirty="0">
              <a:latin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400" dirty="0">
              <a:latin typeface="微软雅黑" pitchFamily="34" charset="-122"/>
            </a:endParaRPr>
          </a:p>
        </p:txBody>
      </p:sp>
      <p:pic>
        <p:nvPicPr>
          <p:cNvPr id="191492" name="图片 6" descr="pruning_fi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357563"/>
            <a:ext cx="5040313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149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347DD70F-4B1A-426F-868E-60B45A55CEF9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41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91494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Triangle-Inequality Based </a:t>
            </a:r>
            <a:r>
              <a:rPr lang="en-US" altLang="zh-CN" sz="2800" b="1" u="sng" dirty="0">
                <a:latin typeface="+mj-ea"/>
                <a:sym typeface="微软雅黑" pitchFamily="34" charset="-122"/>
              </a:rPr>
              <a:t>Pruning</a:t>
            </a: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IO-efficient </a:t>
            </a: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Techniques</a:t>
            </a: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endParaRPr lang="en-US" altLang="zh-CN" sz="2800" b="1" u="sng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j-ea"/>
                <a:sym typeface="微软雅黑" pitchFamily="34" charset="-122"/>
              </a:rPr>
              <a:t>Details are skipped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11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</p:txBody>
      </p:sp>
      <p:sp>
        <p:nvSpPr>
          <p:cNvPr id="17408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EABF1B71-053F-40EA-AD43-953796BE3AFA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42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4085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图片 6" descr="v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636838"/>
            <a:ext cx="406876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35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3"/>
              <a:defRPr/>
            </a:pPr>
            <a:r>
              <a:rPr lang="en-US" altLang="zh-CN" sz="2800" b="1" u="sng" dirty="0" smtClean="0">
                <a:latin typeface="+mj-ea"/>
                <a:sym typeface="微软雅黑" pitchFamily="34" charset="-122"/>
              </a:rPr>
              <a:t>Hop-Stepping Enhancement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3.1 Hop-Doubling VS Hop-Stepping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宋体" pitchFamily="2" charset="-122"/>
              </a:rPr>
              <a:t>Example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宋体" pitchFamily="2" charset="-122"/>
                <a:sym typeface="Wingdings" pitchFamily="2" charset="2"/>
              </a:rPr>
              <a:t>: 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宋体" pitchFamily="2" charset="-122"/>
                <a:sym typeface="Wingdings" pitchFamily="2" charset="2"/>
              </a:rPr>
              <a:t>Generating (60) of length 8: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宋体" pitchFamily="2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  <a:sym typeface="微软雅黑" pitchFamily="34" charset="-122"/>
              </a:rPr>
              <a:t>3 iterations VS 7 iterations</a:t>
            </a:r>
          </a:p>
          <a:p>
            <a:pPr>
              <a:defRPr/>
            </a:pP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宋体" pitchFamily="2" charset="-122"/>
              <a:sym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  <a:sym typeface="微软雅黑" pitchFamily="34" charset="-122"/>
              </a:rPr>
              <a:t>New label entries generated: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  <a:sym typeface="微软雅黑" pitchFamily="34" charset="-122"/>
              </a:rPr>
              <a:t>multiple VS one (in 1 iteration)</a:t>
            </a:r>
          </a:p>
          <a:p>
            <a:pPr>
              <a:defRPr/>
            </a:pPr>
            <a:endParaRPr lang="en-US" altLang="zh-CN" sz="2000" dirty="0">
              <a:solidFill>
                <a:schemeClr val="bg1">
                  <a:lumMod val="65000"/>
                </a:schemeClr>
              </a:solidFill>
              <a:latin typeface="+mj-ea"/>
              <a:ea typeface="宋体" pitchFamily="2" charset="-122"/>
              <a:sym typeface="微软雅黑" pitchFamily="34" charset="-122"/>
            </a:endParaRPr>
          </a:p>
          <a:p>
            <a:pPr>
              <a:defRPr/>
            </a:pPr>
            <a:r>
              <a:rPr lang="en-US" altLang="zh-CN" sz="2000" dirty="0">
                <a:ea typeface="宋体" pitchFamily="2" charset="-122"/>
              </a:rPr>
              <a:t>Black: initialization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</a:rPr>
              <a:t>Blue: 1</a:t>
            </a:r>
            <a:r>
              <a:rPr lang="en-US" altLang="zh-CN" sz="2000" baseline="30000" dirty="0">
                <a:solidFill>
                  <a:schemeClr val="accent1"/>
                </a:solidFill>
                <a:ea typeface="宋体" pitchFamily="2" charset="-122"/>
              </a:rPr>
              <a:t>st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B050"/>
                </a:solidFill>
                <a:ea typeface="宋体" pitchFamily="2" charset="-122"/>
              </a:rPr>
              <a:t>Green: 2</a:t>
            </a:r>
            <a:r>
              <a:rPr lang="en-US" altLang="zh-CN" sz="2000" baseline="30000" dirty="0">
                <a:solidFill>
                  <a:srgbClr val="00B050"/>
                </a:solidFill>
                <a:ea typeface="宋体" pitchFamily="2" charset="-122"/>
              </a:rPr>
              <a:t>nd</a:t>
            </a:r>
            <a:r>
              <a:rPr lang="en-US" altLang="zh-CN" sz="2000" dirty="0">
                <a:solidFill>
                  <a:srgbClr val="00B050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Red: 3</a:t>
            </a:r>
            <a:r>
              <a:rPr lang="en-US" altLang="zh-CN" sz="2000" baseline="30000" dirty="0">
                <a:solidFill>
                  <a:srgbClr val="FF0000"/>
                </a:solidFill>
                <a:ea typeface="宋体" pitchFamily="2" charset="-122"/>
              </a:rPr>
              <a:t>rd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ea typeface="宋体" pitchFamily="2" charset="-122"/>
              </a:rPr>
              <a:t>Dotted Black: 4</a:t>
            </a:r>
            <a:r>
              <a:rPr lang="en-US" altLang="zh-CN" sz="2000" baseline="30000" dirty="0">
                <a:ea typeface="宋体" pitchFamily="2" charset="-122"/>
              </a:rPr>
              <a:t>th</a:t>
            </a:r>
            <a:r>
              <a:rPr lang="en-US" altLang="zh-CN" sz="2000" dirty="0"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</a:rPr>
              <a:t>Dotted Blue: 5</a:t>
            </a:r>
            <a:r>
              <a:rPr lang="en-US" altLang="zh-CN" sz="2000" baseline="30000" dirty="0">
                <a:solidFill>
                  <a:schemeClr val="accent1"/>
                </a:solidFill>
                <a:ea typeface="宋体" pitchFamily="2" charset="-122"/>
              </a:rPr>
              <a:t>th</a:t>
            </a:r>
            <a:r>
              <a:rPr lang="en-US" altLang="zh-CN" sz="2000" dirty="0">
                <a:solidFill>
                  <a:schemeClr val="accent1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solidFill>
                  <a:srgbClr val="00B050"/>
                </a:solidFill>
                <a:ea typeface="宋体" pitchFamily="2" charset="-122"/>
              </a:rPr>
              <a:t>Dotted Green: 6</a:t>
            </a:r>
            <a:r>
              <a:rPr lang="en-US" altLang="zh-CN" sz="2000" baseline="30000" dirty="0">
                <a:solidFill>
                  <a:srgbClr val="00B050"/>
                </a:solidFill>
                <a:ea typeface="宋体" pitchFamily="2" charset="-122"/>
              </a:rPr>
              <a:t>th</a:t>
            </a:r>
            <a:r>
              <a:rPr lang="en-US" altLang="zh-CN" sz="2000" dirty="0">
                <a:solidFill>
                  <a:srgbClr val="00B050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Dotted Red: 7</a:t>
            </a:r>
            <a:r>
              <a:rPr lang="en-US" altLang="zh-CN" sz="2000" baseline="30000" dirty="0">
                <a:solidFill>
                  <a:srgbClr val="FF0000"/>
                </a:solidFill>
                <a:ea typeface="宋体" pitchFamily="2" charset="-122"/>
              </a:rPr>
              <a:t>th</a:t>
            </a:r>
            <a:r>
              <a:rPr lang="en-US" altLang="zh-CN" sz="2000" dirty="0">
                <a:solidFill>
                  <a:srgbClr val="FF0000"/>
                </a:solidFill>
                <a:ea typeface="宋体" pitchFamily="2" charset="-122"/>
              </a:rPr>
              <a:t> iteration</a:t>
            </a:r>
          </a:p>
          <a:p>
            <a:pPr>
              <a:defRPr/>
            </a:pPr>
            <a:endParaRPr lang="en-US" altLang="zh-CN" sz="2000" dirty="0">
              <a:latin typeface="+mj-ea"/>
              <a:ea typeface="宋体" pitchFamily="2" charset="-122"/>
              <a:sym typeface="微软雅黑" pitchFamily="34" charset="-122"/>
            </a:endParaRPr>
          </a:p>
        </p:txBody>
      </p:sp>
      <p:sp>
        <p:nvSpPr>
          <p:cNvPr id="17203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59BF5605-B9E4-417D-A6DC-C9540266374E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43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72038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4" name="任意多边形 13"/>
          <p:cNvSpPr>
            <a:spLocks/>
          </p:cNvSpPr>
          <p:nvPr/>
        </p:nvSpPr>
        <p:spPr bwMode="auto">
          <a:xfrm>
            <a:off x="5181600" y="2395538"/>
            <a:ext cx="3398838" cy="1130300"/>
          </a:xfrm>
          <a:custGeom>
            <a:avLst/>
            <a:gdLst>
              <a:gd name="T0" fmla="*/ 0 w 3399296"/>
              <a:gd name="T1" fmla="*/ 1021089 h 1129344"/>
              <a:gd name="T2" fmla="*/ 12698 w 3399296"/>
              <a:gd name="T3" fmla="*/ 1084643 h 1129344"/>
              <a:gd name="T4" fmla="*/ 25397 w 3399296"/>
              <a:gd name="T5" fmla="*/ 1122776 h 1129344"/>
              <a:gd name="T6" fmla="*/ 139681 w 3399296"/>
              <a:gd name="T7" fmla="*/ 1110065 h 1129344"/>
              <a:gd name="T8" fmla="*/ 203173 w 3399296"/>
              <a:gd name="T9" fmla="*/ 1033800 h 1129344"/>
              <a:gd name="T10" fmla="*/ 241267 w 3399296"/>
              <a:gd name="T11" fmla="*/ 1008379 h 1129344"/>
              <a:gd name="T12" fmla="*/ 266664 w 3399296"/>
              <a:gd name="T13" fmla="*/ 970246 h 1129344"/>
              <a:gd name="T14" fmla="*/ 393647 w 3399296"/>
              <a:gd name="T15" fmla="*/ 932114 h 1129344"/>
              <a:gd name="T16" fmla="*/ 495233 w 3399296"/>
              <a:gd name="T17" fmla="*/ 906693 h 1129344"/>
              <a:gd name="T18" fmla="*/ 660311 w 3399296"/>
              <a:gd name="T19" fmla="*/ 881271 h 1129344"/>
              <a:gd name="T20" fmla="*/ 736501 w 3399296"/>
              <a:gd name="T21" fmla="*/ 830428 h 1129344"/>
              <a:gd name="T22" fmla="*/ 812690 w 3399296"/>
              <a:gd name="T23" fmla="*/ 805007 h 1129344"/>
              <a:gd name="T24" fmla="*/ 901578 w 3399296"/>
              <a:gd name="T25" fmla="*/ 754164 h 1129344"/>
              <a:gd name="T26" fmla="*/ 952372 w 3399296"/>
              <a:gd name="T27" fmla="*/ 716032 h 1129344"/>
              <a:gd name="T28" fmla="*/ 1155544 w 3399296"/>
              <a:gd name="T29" fmla="*/ 677899 h 1129344"/>
              <a:gd name="T30" fmla="*/ 1358717 w 3399296"/>
              <a:gd name="T31" fmla="*/ 665189 h 1129344"/>
              <a:gd name="T32" fmla="*/ 1460303 w 3399296"/>
              <a:gd name="T33" fmla="*/ 627056 h 1129344"/>
              <a:gd name="T34" fmla="*/ 1574588 w 3399296"/>
              <a:gd name="T35" fmla="*/ 588924 h 1129344"/>
              <a:gd name="T36" fmla="*/ 1612683 w 3399296"/>
              <a:gd name="T37" fmla="*/ 576213 h 1129344"/>
              <a:gd name="T38" fmla="*/ 1701571 w 3399296"/>
              <a:gd name="T39" fmla="*/ 563503 h 1129344"/>
              <a:gd name="T40" fmla="*/ 1739666 w 3399296"/>
              <a:gd name="T41" fmla="*/ 550792 h 1129344"/>
              <a:gd name="T42" fmla="*/ 1980933 w 3399296"/>
              <a:gd name="T43" fmla="*/ 512660 h 1129344"/>
              <a:gd name="T44" fmla="*/ 2019028 w 3399296"/>
              <a:gd name="T45" fmla="*/ 499949 h 1129344"/>
              <a:gd name="T46" fmla="*/ 2133313 w 3399296"/>
              <a:gd name="T47" fmla="*/ 474527 h 1129344"/>
              <a:gd name="T48" fmla="*/ 2323787 w 3399296"/>
              <a:gd name="T49" fmla="*/ 449106 h 1129344"/>
              <a:gd name="T50" fmla="*/ 2387279 w 3399296"/>
              <a:gd name="T51" fmla="*/ 436395 h 1129344"/>
              <a:gd name="T52" fmla="*/ 2476167 w 3399296"/>
              <a:gd name="T53" fmla="*/ 410974 h 1129344"/>
              <a:gd name="T54" fmla="*/ 2641244 w 3399296"/>
              <a:gd name="T55" fmla="*/ 398263 h 1129344"/>
              <a:gd name="T56" fmla="*/ 2704736 w 3399296"/>
              <a:gd name="T57" fmla="*/ 385552 h 1129344"/>
              <a:gd name="T58" fmla="*/ 2806322 w 3399296"/>
              <a:gd name="T59" fmla="*/ 360131 h 1129344"/>
              <a:gd name="T60" fmla="*/ 3098383 w 3399296"/>
              <a:gd name="T61" fmla="*/ 372841 h 1129344"/>
              <a:gd name="T62" fmla="*/ 3136477 w 3399296"/>
              <a:gd name="T63" fmla="*/ 385552 h 1129344"/>
              <a:gd name="T64" fmla="*/ 3174572 w 3399296"/>
              <a:gd name="T65" fmla="*/ 410974 h 1129344"/>
              <a:gd name="T66" fmla="*/ 3187271 w 3399296"/>
              <a:gd name="T67" fmla="*/ 461817 h 1129344"/>
              <a:gd name="T68" fmla="*/ 3352348 w 3399296"/>
              <a:gd name="T69" fmla="*/ 449106 h 1129344"/>
              <a:gd name="T70" fmla="*/ 3301555 w 3399296"/>
              <a:gd name="T71" fmla="*/ 334709 h 1129344"/>
              <a:gd name="T72" fmla="*/ 3238064 w 3399296"/>
              <a:gd name="T73" fmla="*/ 296577 h 1129344"/>
              <a:gd name="T74" fmla="*/ 3111081 w 3399296"/>
              <a:gd name="T75" fmla="*/ 245734 h 1129344"/>
              <a:gd name="T76" fmla="*/ 3060288 w 3399296"/>
              <a:gd name="T77" fmla="*/ 233023 h 1129344"/>
              <a:gd name="T78" fmla="*/ 2984098 w 3399296"/>
              <a:gd name="T79" fmla="*/ 194891 h 1129344"/>
              <a:gd name="T80" fmla="*/ 2844417 w 3399296"/>
              <a:gd name="T81" fmla="*/ 156759 h 1129344"/>
              <a:gd name="T82" fmla="*/ 2755529 w 3399296"/>
              <a:gd name="T83" fmla="*/ 131337 h 1129344"/>
              <a:gd name="T84" fmla="*/ 2577753 w 3399296"/>
              <a:gd name="T85" fmla="*/ 105916 h 1129344"/>
              <a:gd name="T86" fmla="*/ 2463468 w 3399296"/>
              <a:gd name="T87" fmla="*/ 67783 h 1129344"/>
              <a:gd name="T88" fmla="*/ 2234899 w 3399296"/>
              <a:gd name="T89" fmla="*/ 42362 h 1129344"/>
              <a:gd name="T90" fmla="*/ 1942838 w 3399296"/>
              <a:gd name="T91" fmla="*/ 4230 h 1129344"/>
              <a:gd name="T92" fmla="*/ 838087 w 3399296"/>
              <a:gd name="T93" fmla="*/ 16940 h 1129344"/>
              <a:gd name="T94" fmla="*/ 647613 w 3399296"/>
              <a:gd name="T95" fmla="*/ 80494 h 1129344"/>
              <a:gd name="T96" fmla="*/ 457138 w 3399296"/>
              <a:gd name="T97" fmla="*/ 194891 h 1129344"/>
              <a:gd name="T98" fmla="*/ 342854 w 3399296"/>
              <a:gd name="T99" fmla="*/ 271155 h 1129344"/>
              <a:gd name="T100" fmla="*/ 292061 w 3399296"/>
              <a:gd name="T101" fmla="*/ 372841 h 1129344"/>
              <a:gd name="T102" fmla="*/ 266664 w 3399296"/>
              <a:gd name="T103" fmla="*/ 410974 h 1129344"/>
              <a:gd name="T104" fmla="*/ 241267 w 3399296"/>
              <a:gd name="T105" fmla="*/ 487238 h 1129344"/>
              <a:gd name="T106" fmla="*/ 203173 w 3399296"/>
              <a:gd name="T107" fmla="*/ 588924 h 1129344"/>
              <a:gd name="T108" fmla="*/ 190474 w 3399296"/>
              <a:gd name="T109" fmla="*/ 627056 h 1129344"/>
              <a:gd name="T110" fmla="*/ 165078 w 3399296"/>
              <a:gd name="T111" fmla="*/ 665189 h 1129344"/>
              <a:gd name="T112" fmla="*/ 139681 w 3399296"/>
              <a:gd name="T113" fmla="*/ 741453 h 1129344"/>
              <a:gd name="T114" fmla="*/ 126983 w 3399296"/>
              <a:gd name="T115" fmla="*/ 792296 h 1129344"/>
              <a:gd name="T116" fmla="*/ 88888 w 3399296"/>
              <a:gd name="T117" fmla="*/ 817718 h 1129344"/>
              <a:gd name="T118" fmla="*/ 63491 w 3399296"/>
              <a:gd name="T119" fmla="*/ 893982 h 1129344"/>
              <a:gd name="T120" fmla="*/ 25397 w 3399296"/>
              <a:gd name="T121" fmla="*/ 970246 h 1129344"/>
              <a:gd name="T122" fmla="*/ 12698 w 3399296"/>
              <a:gd name="T123" fmla="*/ 1033800 h 1129344"/>
              <a:gd name="T124" fmla="*/ 0 w 3399296"/>
              <a:gd name="T125" fmla="*/ 1021089 h 11293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399296"/>
              <a:gd name="T190" fmla="*/ 0 h 1129344"/>
              <a:gd name="T191" fmla="*/ 3399296 w 3399296"/>
              <a:gd name="T192" fmla="*/ 1129344 h 112934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399296" h="1129344">
                <a:moveTo>
                  <a:pt x="0" y="1020226"/>
                </a:moveTo>
                <a:cubicBezTo>
                  <a:pt x="0" y="1028693"/>
                  <a:pt x="7465" y="1062785"/>
                  <a:pt x="12700" y="1083726"/>
                </a:cubicBezTo>
                <a:cubicBezTo>
                  <a:pt x="15947" y="1096713"/>
                  <a:pt x="12273" y="1119201"/>
                  <a:pt x="25400" y="1121826"/>
                </a:cubicBezTo>
                <a:cubicBezTo>
                  <a:pt x="62990" y="1129344"/>
                  <a:pt x="101600" y="1113359"/>
                  <a:pt x="139700" y="1109126"/>
                </a:cubicBezTo>
                <a:cubicBezTo>
                  <a:pt x="164675" y="1071664"/>
                  <a:pt x="166530" y="1063484"/>
                  <a:pt x="203200" y="1032926"/>
                </a:cubicBezTo>
                <a:cubicBezTo>
                  <a:pt x="214926" y="1023155"/>
                  <a:pt x="228600" y="1015993"/>
                  <a:pt x="241300" y="1007526"/>
                </a:cubicBezTo>
                <a:cubicBezTo>
                  <a:pt x="249767" y="994826"/>
                  <a:pt x="255907" y="980219"/>
                  <a:pt x="266700" y="969426"/>
                </a:cubicBezTo>
                <a:cubicBezTo>
                  <a:pt x="307242" y="928884"/>
                  <a:pt x="333747" y="943317"/>
                  <a:pt x="393700" y="931326"/>
                </a:cubicBezTo>
                <a:cubicBezTo>
                  <a:pt x="427931" y="924480"/>
                  <a:pt x="460866" y="911665"/>
                  <a:pt x="495300" y="905926"/>
                </a:cubicBezTo>
                <a:cubicBezTo>
                  <a:pt x="601027" y="888305"/>
                  <a:pt x="546008" y="896868"/>
                  <a:pt x="660400" y="880526"/>
                </a:cubicBezTo>
                <a:cubicBezTo>
                  <a:pt x="786446" y="838511"/>
                  <a:pt x="593902" y="909003"/>
                  <a:pt x="736600" y="829726"/>
                </a:cubicBezTo>
                <a:cubicBezTo>
                  <a:pt x="760005" y="816723"/>
                  <a:pt x="812800" y="804326"/>
                  <a:pt x="812800" y="804326"/>
                </a:cubicBezTo>
                <a:cubicBezTo>
                  <a:pt x="996965" y="666202"/>
                  <a:pt x="765946" y="831100"/>
                  <a:pt x="901700" y="753526"/>
                </a:cubicBezTo>
                <a:cubicBezTo>
                  <a:pt x="920078" y="743024"/>
                  <a:pt x="933568" y="724892"/>
                  <a:pt x="952500" y="715426"/>
                </a:cubicBezTo>
                <a:cubicBezTo>
                  <a:pt x="1017869" y="682741"/>
                  <a:pt x="1083404" y="682887"/>
                  <a:pt x="1155700" y="677326"/>
                </a:cubicBezTo>
                <a:cubicBezTo>
                  <a:pt x="1223366" y="672121"/>
                  <a:pt x="1291167" y="668859"/>
                  <a:pt x="1358900" y="664626"/>
                </a:cubicBezTo>
                <a:cubicBezTo>
                  <a:pt x="1425204" y="620423"/>
                  <a:pt x="1367547" y="651877"/>
                  <a:pt x="1460500" y="626526"/>
                </a:cubicBezTo>
                <a:lnTo>
                  <a:pt x="1574800" y="588426"/>
                </a:lnTo>
                <a:cubicBezTo>
                  <a:pt x="1587500" y="584193"/>
                  <a:pt x="1599648" y="577619"/>
                  <a:pt x="1612900" y="575726"/>
                </a:cubicBezTo>
                <a:lnTo>
                  <a:pt x="1701800" y="563026"/>
                </a:lnTo>
                <a:cubicBezTo>
                  <a:pt x="1714500" y="558793"/>
                  <a:pt x="1726717" y="552652"/>
                  <a:pt x="1739900" y="550326"/>
                </a:cubicBezTo>
                <a:cubicBezTo>
                  <a:pt x="1799640" y="539784"/>
                  <a:pt x="1909266" y="530209"/>
                  <a:pt x="1981200" y="512226"/>
                </a:cubicBezTo>
                <a:cubicBezTo>
                  <a:pt x="1994187" y="508979"/>
                  <a:pt x="2006428" y="503204"/>
                  <a:pt x="2019300" y="499526"/>
                </a:cubicBezTo>
                <a:cubicBezTo>
                  <a:pt x="2048796" y="491099"/>
                  <a:pt x="2105229" y="478491"/>
                  <a:pt x="2133600" y="474126"/>
                </a:cubicBezTo>
                <a:cubicBezTo>
                  <a:pt x="2300549" y="448442"/>
                  <a:pt x="2170150" y="474384"/>
                  <a:pt x="2324100" y="448726"/>
                </a:cubicBezTo>
                <a:cubicBezTo>
                  <a:pt x="2345392" y="445177"/>
                  <a:pt x="2366659" y="441261"/>
                  <a:pt x="2387600" y="436026"/>
                </a:cubicBezTo>
                <a:cubicBezTo>
                  <a:pt x="2427751" y="425988"/>
                  <a:pt x="2431629" y="415905"/>
                  <a:pt x="2476500" y="410626"/>
                </a:cubicBezTo>
                <a:cubicBezTo>
                  <a:pt x="2531318" y="404177"/>
                  <a:pt x="2586567" y="402159"/>
                  <a:pt x="2641600" y="397926"/>
                </a:cubicBezTo>
                <a:cubicBezTo>
                  <a:pt x="2662767" y="393693"/>
                  <a:pt x="2684067" y="390080"/>
                  <a:pt x="2705100" y="385226"/>
                </a:cubicBezTo>
                <a:cubicBezTo>
                  <a:pt x="2739115" y="377376"/>
                  <a:pt x="2806700" y="359826"/>
                  <a:pt x="2806700" y="359826"/>
                </a:cubicBezTo>
                <a:cubicBezTo>
                  <a:pt x="2904067" y="364059"/>
                  <a:pt x="3001628" y="365051"/>
                  <a:pt x="3098800" y="372526"/>
                </a:cubicBezTo>
                <a:cubicBezTo>
                  <a:pt x="3112148" y="373553"/>
                  <a:pt x="3124926" y="379239"/>
                  <a:pt x="3136900" y="385226"/>
                </a:cubicBezTo>
                <a:cubicBezTo>
                  <a:pt x="3150552" y="392052"/>
                  <a:pt x="3162300" y="402159"/>
                  <a:pt x="3175000" y="410626"/>
                </a:cubicBezTo>
                <a:cubicBezTo>
                  <a:pt x="3179233" y="427559"/>
                  <a:pt x="3170633" y="457769"/>
                  <a:pt x="3187700" y="461426"/>
                </a:cubicBezTo>
                <a:cubicBezTo>
                  <a:pt x="3241671" y="472991"/>
                  <a:pt x="3305123" y="476538"/>
                  <a:pt x="3352800" y="448726"/>
                </a:cubicBezTo>
                <a:cubicBezTo>
                  <a:pt x="3399296" y="421604"/>
                  <a:pt x="3314961" y="344147"/>
                  <a:pt x="3302000" y="334426"/>
                </a:cubicBezTo>
                <a:cubicBezTo>
                  <a:pt x="3282253" y="319615"/>
                  <a:pt x="3260078" y="308314"/>
                  <a:pt x="3238500" y="296326"/>
                </a:cubicBezTo>
                <a:cubicBezTo>
                  <a:pt x="3188687" y="268652"/>
                  <a:pt x="3170399" y="263196"/>
                  <a:pt x="3111500" y="245526"/>
                </a:cubicBezTo>
                <a:cubicBezTo>
                  <a:pt x="3094782" y="240510"/>
                  <a:pt x="3076906" y="239308"/>
                  <a:pt x="3060700" y="232826"/>
                </a:cubicBezTo>
                <a:cubicBezTo>
                  <a:pt x="3034333" y="222279"/>
                  <a:pt x="3010450" y="206260"/>
                  <a:pt x="2984500" y="194726"/>
                </a:cubicBezTo>
                <a:cubicBezTo>
                  <a:pt x="2953248" y="180836"/>
                  <a:pt x="2855171" y="159589"/>
                  <a:pt x="2844800" y="156626"/>
                </a:cubicBezTo>
                <a:cubicBezTo>
                  <a:pt x="2815167" y="148159"/>
                  <a:pt x="2786175" y="136993"/>
                  <a:pt x="2755900" y="131226"/>
                </a:cubicBezTo>
                <a:cubicBezTo>
                  <a:pt x="2697089" y="120024"/>
                  <a:pt x="2578100" y="105826"/>
                  <a:pt x="2578100" y="105826"/>
                </a:cubicBezTo>
                <a:cubicBezTo>
                  <a:pt x="2540000" y="93126"/>
                  <a:pt x="2503290" y="75039"/>
                  <a:pt x="2463800" y="67726"/>
                </a:cubicBezTo>
                <a:cubicBezTo>
                  <a:pt x="2388413" y="53765"/>
                  <a:pt x="2311400" y="50793"/>
                  <a:pt x="2235200" y="42326"/>
                </a:cubicBezTo>
                <a:cubicBezTo>
                  <a:pt x="2061398" y="23015"/>
                  <a:pt x="2158849" y="35047"/>
                  <a:pt x="1943100" y="4226"/>
                </a:cubicBezTo>
                <a:lnTo>
                  <a:pt x="838200" y="16926"/>
                </a:lnTo>
                <a:cubicBezTo>
                  <a:pt x="721406" y="19385"/>
                  <a:pt x="747560" y="27167"/>
                  <a:pt x="647700" y="80426"/>
                </a:cubicBezTo>
                <a:cubicBezTo>
                  <a:pt x="308990" y="261071"/>
                  <a:pt x="773630" y="0"/>
                  <a:pt x="457200" y="194726"/>
                </a:cubicBezTo>
                <a:cubicBezTo>
                  <a:pt x="378196" y="243344"/>
                  <a:pt x="392694" y="211174"/>
                  <a:pt x="342900" y="270926"/>
                </a:cubicBezTo>
                <a:cubicBezTo>
                  <a:pt x="306121" y="315061"/>
                  <a:pt x="321278" y="314171"/>
                  <a:pt x="292100" y="372526"/>
                </a:cubicBezTo>
                <a:cubicBezTo>
                  <a:pt x="285274" y="386178"/>
                  <a:pt x="272899" y="396678"/>
                  <a:pt x="266700" y="410626"/>
                </a:cubicBezTo>
                <a:cubicBezTo>
                  <a:pt x="255826" y="435092"/>
                  <a:pt x="249767" y="461426"/>
                  <a:pt x="241300" y="486826"/>
                </a:cubicBezTo>
                <a:cubicBezTo>
                  <a:pt x="212473" y="573306"/>
                  <a:pt x="248758" y="466939"/>
                  <a:pt x="203200" y="588426"/>
                </a:cubicBezTo>
                <a:cubicBezTo>
                  <a:pt x="198500" y="600961"/>
                  <a:pt x="196487" y="614552"/>
                  <a:pt x="190500" y="626526"/>
                </a:cubicBezTo>
                <a:cubicBezTo>
                  <a:pt x="183674" y="640178"/>
                  <a:pt x="171299" y="650678"/>
                  <a:pt x="165100" y="664626"/>
                </a:cubicBezTo>
                <a:cubicBezTo>
                  <a:pt x="154226" y="689092"/>
                  <a:pt x="146194" y="714851"/>
                  <a:pt x="139700" y="740826"/>
                </a:cubicBezTo>
                <a:cubicBezTo>
                  <a:pt x="135467" y="757759"/>
                  <a:pt x="136682" y="777103"/>
                  <a:pt x="127000" y="791626"/>
                </a:cubicBezTo>
                <a:cubicBezTo>
                  <a:pt x="118533" y="804326"/>
                  <a:pt x="101600" y="808559"/>
                  <a:pt x="88900" y="817026"/>
                </a:cubicBezTo>
                <a:cubicBezTo>
                  <a:pt x="80433" y="842426"/>
                  <a:pt x="78352" y="870949"/>
                  <a:pt x="63500" y="893226"/>
                </a:cubicBezTo>
                <a:cubicBezTo>
                  <a:pt x="38668" y="930475"/>
                  <a:pt x="35916" y="927362"/>
                  <a:pt x="25400" y="969426"/>
                </a:cubicBezTo>
                <a:cubicBezTo>
                  <a:pt x="20165" y="990367"/>
                  <a:pt x="23806" y="1014416"/>
                  <a:pt x="12700" y="1032926"/>
                </a:cubicBezTo>
                <a:cubicBezTo>
                  <a:pt x="8344" y="1040186"/>
                  <a:pt x="0" y="1011759"/>
                  <a:pt x="0" y="1020226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5178425" y="3114675"/>
            <a:ext cx="1404938" cy="454025"/>
          </a:xfrm>
          <a:custGeom>
            <a:avLst/>
            <a:gdLst>
              <a:gd name="T0" fmla="*/ 78643 w 1404802"/>
              <a:gd name="T1" fmla="*/ 263712 h 454472"/>
              <a:gd name="T2" fmla="*/ 65941 w 1404802"/>
              <a:gd name="T3" fmla="*/ 301775 h 454472"/>
              <a:gd name="T4" fmla="*/ 53240 w 1404802"/>
              <a:gd name="T5" fmla="*/ 428650 h 454472"/>
              <a:gd name="T6" fmla="*/ 129448 w 1404802"/>
              <a:gd name="T7" fmla="*/ 454025 h 454472"/>
              <a:gd name="T8" fmla="*/ 434277 w 1404802"/>
              <a:gd name="T9" fmla="*/ 441337 h 454472"/>
              <a:gd name="T10" fmla="*/ 599393 w 1404802"/>
              <a:gd name="T11" fmla="*/ 428650 h 454472"/>
              <a:gd name="T12" fmla="*/ 904222 w 1404802"/>
              <a:gd name="T13" fmla="*/ 415962 h 454472"/>
              <a:gd name="T14" fmla="*/ 1018533 w 1404802"/>
              <a:gd name="T15" fmla="*/ 377900 h 454472"/>
              <a:gd name="T16" fmla="*/ 1056637 w 1404802"/>
              <a:gd name="T17" fmla="*/ 365212 h 454472"/>
              <a:gd name="T18" fmla="*/ 1107442 w 1404802"/>
              <a:gd name="T19" fmla="*/ 352525 h 454472"/>
              <a:gd name="T20" fmla="*/ 1183650 w 1404802"/>
              <a:gd name="T21" fmla="*/ 301775 h 454472"/>
              <a:gd name="T22" fmla="*/ 1221753 w 1404802"/>
              <a:gd name="T23" fmla="*/ 263712 h 454472"/>
              <a:gd name="T24" fmla="*/ 1259857 w 1404802"/>
              <a:gd name="T25" fmla="*/ 251025 h 454472"/>
              <a:gd name="T26" fmla="*/ 1336064 w 1404802"/>
              <a:gd name="T27" fmla="*/ 212962 h 454472"/>
              <a:gd name="T28" fmla="*/ 1348766 w 1404802"/>
              <a:gd name="T29" fmla="*/ 22650 h 454472"/>
              <a:gd name="T30" fmla="*/ 1272558 w 1404802"/>
              <a:gd name="T31" fmla="*/ 9962 h 454472"/>
              <a:gd name="T32" fmla="*/ 929625 w 1404802"/>
              <a:gd name="T33" fmla="*/ 22650 h 454472"/>
              <a:gd name="T34" fmla="*/ 866119 w 1404802"/>
              <a:gd name="T35" fmla="*/ 35337 h 454472"/>
              <a:gd name="T36" fmla="*/ 789911 w 1404802"/>
              <a:gd name="T37" fmla="*/ 48025 h 454472"/>
              <a:gd name="T38" fmla="*/ 713704 w 1404802"/>
              <a:gd name="T39" fmla="*/ 86087 h 454472"/>
              <a:gd name="T40" fmla="*/ 675600 w 1404802"/>
              <a:gd name="T41" fmla="*/ 111462 h 454472"/>
              <a:gd name="T42" fmla="*/ 370771 w 1404802"/>
              <a:gd name="T43" fmla="*/ 124150 h 454472"/>
              <a:gd name="T44" fmla="*/ 218356 w 1404802"/>
              <a:gd name="T45" fmla="*/ 149525 h 454472"/>
              <a:gd name="T46" fmla="*/ 129448 w 1404802"/>
              <a:gd name="T47" fmla="*/ 174900 h 454472"/>
              <a:gd name="T48" fmla="*/ 104045 w 1404802"/>
              <a:gd name="T49" fmla="*/ 212962 h 454472"/>
              <a:gd name="T50" fmla="*/ 78643 w 1404802"/>
              <a:gd name="T51" fmla="*/ 263712 h 45447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04802"/>
              <a:gd name="T79" fmla="*/ 0 h 454472"/>
              <a:gd name="T80" fmla="*/ 1404802 w 1404802"/>
              <a:gd name="T81" fmla="*/ 454472 h 45447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04802" h="454472">
                <a:moveTo>
                  <a:pt x="78635" y="263972"/>
                </a:moveTo>
                <a:cubicBezTo>
                  <a:pt x="72285" y="278789"/>
                  <a:pt x="71922" y="290098"/>
                  <a:pt x="65935" y="302072"/>
                </a:cubicBezTo>
                <a:cubicBezTo>
                  <a:pt x="43499" y="346944"/>
                  <a:pt x="0" y="360627"/>
                  <a:pt x="53235" y="429072"/>
                </a:cubicBezTo>
                <a:cubicBezTo>
                  <a:pt x="69673" y="450206"/>
                  <a:pt x="129435" y="454472"/>
                  <a:pt x="129435" y="454472"/>
                </a:cubicBezTo>
                <a:lnTo>
                  <a:pt x="434235" y="441772"/>
                </a:lnTo>
                <a:cubicBezTo>
                  <a:pt x="489350" y="438793"/>
                  <a:pt x="544220" y="432051"/>
                  <a:pt x="599335" y="429072"/>
                </a:cubicBezTo>
                <a:cubicBezTo>
                  <a:pt x="700875" y="423583"/>
                  <a:pt x="802535" y="420605"/>
                  <a:pt x="904135" y="416372"/>
                </a:cubicBezTo>
                <a:lnTo>
                  <a:pt x="1018435" y="378272"/>
                </a:lnTo>
                <a:cubicBezTo>
                  <a:pt x="1031135" y="374039"/>
                  <a:pt x="1043548" y="368819"/>
                  <a:pt x="1056535" y="365572"/>
                </a:cubicBezTo>
                <a:lnTo>
                  <a:pt x="1107335" y="352872"/>
                </a:lnTo>
                <a:cubicBezTo>
                  <a:pt x="1132735" y="335939"/>
                  <a:pt x="1161949" y="323658"/>
                  <a:pt x="1183535" y="302072"/>
                </a:cubicBezTo>
                <a:cubicBezTo>
                  <a:pt x="1196235" y="289372"/>
                  <a:pt x="1206691" y="273935"/>
                  <a:pt x="1221635" y="263972"/>
                </a:cubicBezTo>
                <a:cubicBezTo>
                  <a:pt x="1232774" y="256546"/>
                  <a:pt x="1247761" y="257259"/>
                  <a:pt x="1259735" y="251272"/>
                </a:cubicBezTo>
                <a:cubicBezTo>
                  <a:pt x="1358212" y="202033"/>
                  <a:pt x="1240170" y="245094"/>
                  <a:pt x="1335935" y="213172"/>
                </a:cubicBezTo>
                <a:cubicBezTo>
                  <a:pt x="1376976" y="151611"/>
                  <a:pt x="1404802" y="126983"/>
                  <a:pt x="1348635" y="22672"/>
                </a:cubicBezTo>
                <a:cubicBezTo>
                  <a:pt x="1336427" y="0"/>
                  <a:pt x="1297835" y="14205"/>
                  <a:pt x="1272435" y="9972"/>
                </a:cubicBezTo>
                <a:cubicBezTo>
                  <a:pt x="1158135" y="14205"/>
                  <a:pt x="1043691" y="15537"/>
                  <a:pt x="929535" y="22672"/>
                </a:cubicBezTo>
                <a:cubicBezTo>
                  <a:pt x="907991" y="24018"/>
                  <a:pt x="887273" y="31511"/>
                  <a:pt x="866035" y="35372"/>
                </a:cubicBezTo>
                <a:cubicBezTo>
                  <a:pt x="840700" y="39978"/>
                  <a:pt x="815235" y="43839"/>
                  <a:pt x="789835" y="48072"/>
                </a:cubicBezTo>
                <a:cubicBezTo>
                  <a:pt x="680646" y="120865"/>
                  <a:pt x="818795" y="33592"/>
                  <a:pt x="713635" y="86172"/>
                </a:cubicBezTo>
                <a:cubicBezTo>
                  <a:pt x="699983" y="92998"/>
                  <a:pt x="690705" y="109886"/>
                  <a:pt x="675535" y="111572"/>
                </a:cubicBezTo>
                <a:cubicBezTo>
                  <a:pt x="574469" y="122802"/>
                  <a:pt x="472335" y="120039"/>
                  <a:pt x="370735" y="124272"/>
                </a:cubicBezTo>
                <a:cubicBezTo>
                  <a:pt x="256416" y="152852"/>
                  <a:pt x="396715" y="119942"/>
                  <a:pt x="218335" y="149672"/>
                </a:cubicBezTo>
                <a:cubicBezTo>
                  <a:pt x="186441" y="154988"/>
                  <a:pt x="159632" y="165006"/>
                  <a:pt x="129435" y="175072"/>
                </a:cubicBezTo>
                <a:cubicBezTo>
                  <a:pt x="120968" y="187772"/>
                  <a:pt x="110048" y="199143"/>
                  <a:pt x="104035" y="213172"/>
                </a:cubicBezTo>
                <a:cubicBezTo>
                  <a:pt x="68926" y="295093"/>
                  <a:pt x="84985" y="249155"/>
                  <a:pt x="78635" y="26397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6899275" y="2743200"/>
            <a:ext cx="1622425" cy="444500"/>
          </a:xfrm>
          <a:custGeom>
            <a:avLst/>
            <a:gdLst>
              <a:gd name="T0" fmla="*/ 9577 w 1622477"/>
              <a:gd name="T1" fmla="*/ 317500 h 444500"/>
              <a:gd name="T2" fmla="*/ 22276 w 1622477"/>
              <a:gd name="T3" fmla="*/ 355600 h 444500"/>
              <a:gd name="T4" fmla="*/ 98474 w 1622477"/>
              <a:gd name="T5" fmla="*/ 393700 h 444500"/>
              <a:gd name="T6" fmla="*/ 263569 w 1622477"/>
              <a:gd name="T7" fmla="*/ 381000 h 444500"/>
              <a:gd name="T8" fmla="*/ 301667 w 1622477"/>
              <a:gd name="T9" fmla="*/ 355600 h 444500"/>
              <a:gd name="T10" fmla="*/ 390564 w 1622477"/>
              <a:gd name="T11" fmla="*/ 330200 h 444500"/>
              <a:gd name="T12" fmla="*/ 619157 w 1622477"/>
              <a:gd name="T13" fmla="*/ 304800 h 444500"/>
              <a:gd name="T14" fmla="*/ 708054 w 1622477"/>
              <a:gd name="T15" fmla="*/ 279400 h 444500"/>
              <a:gd name="T16" fmla="*/ 796951 w 1622477"/>
              <a:gd name="T17" fmla="*/ 266700 h 444500"/>
              <a:gd name="T18" fmla="*/ 873149 w 1622477"/>
              <a:gd name="T19" fmla="*/ 254000 h 444500"/>
              <a:gd name="T20" fmla="*/ 923947 w 1622477"/>
              <a:gd name="T21" fmla="*/ 241300 h 444500"/>
              <a:gd name="T22" fmla="*/ 1038244 w 1622477"/>
              <a:gd name="T23" fmla="*/ 228600 h 444500"/>
              <a:gd name="T24" fmla="*/ 1216038 w 1622477"/>
              <a:gd name="T25" fmla="*/ 203200 h 444500"/>
              <a:gd name="T26" fmla="*/ 1444631 w 1622477"/>
              <a:gd name="T27" fmla="*/ 215900 h 444500"/>
              <a:gd name="T28" fmla="*/ 1597026 w 1622477"/>
              <a:gd name="T29" fmla="*/ 203200 h 444500"/>
              <a:gd name="T30" fmla="*/ 1622425 w 1622477"/>
              <a:gd name="T31" fmla="*/ 127000 h 444500"/>
              <a:gd name="T32" fmla="*/ 1609725 w 1622477"/>
              <a:gd name="T33" fmla="*/ 63500 h 444500"/>
              <a:gd name="T34" fmla="*/ 1571627 w 1622477"/>
              <a:gd name="T35" fmla="*/ 50800 h 444500"/>
              <a:gd name="T36" fmla="*/ 1355734 w 1622477"/>
              <a:gd name="T37" fmla="*/ 38100 h 444500"/>
              <a:gd name="T38" fmla="*/ 1292236 w 1622477"/>
              <a:gd name="T39" fmla="*/ 25400 h 444500"/>
              <a:gd name="T40" fmla="*/ 1216038 w 1622477"/>
              <a:gd name="T41" fmla="*/ 0 h 444500"/>
              <a:gd name="T42" fmla="*/ 936647 w 1622477"/>
              <a:gd name="T43" fmla="*/ 12700 h 444500"/>
              <a:gd name="T44" fmla="*/ 873149 w 1622477"/>
              <a:gd name="T45" fmla="*/ 38100 h 444500"/>
              <a:gd name="T46" fmla="*/ 771552 w 1622477"/>
              <a:gd name="T47" fmla="*/ 63500 h 444500"/>
              <a:gd name="T48" fmla="*/ 720754 w 1622477"/>
              <a:gd name="T49" fmla="*/ 76200 h 444500"/>
              <a:gd name="T50" fmla="*/ 581058 w 1622477"/>
              <a:gd name="T51" fmla="*/ 101600 h 444500"/>
              <a:gd name="T52" fmla="*/ 504861 w 1622477"/>
              <a:gd name="T53" fmla="*/ 127000 h 444500"/>
              <a:gd name="T54" fmla="*/ 390564 w 1622477"/>
              <a:gd name="T55" fmla="*/ 203200 h 444500"/>
              <a:gd name="T56" fmla="*/ 352466 w 1622477"/>
              <a:gd name="T57" fmla="*/ 228600 h 444500"/>
              <a:gd name="T58" fmla="*/ 301667 w 1622477"/>
              <a:gd name="T59" fmla="*/ 241300 h 444500"/>
              <a:gd name="T60" fmla="*/ 263569 w 1622477"/>
              <a:gd name="T61" fmla="*/ 266700 h 444500"/>
              <a:gd name="T62" fmla="*/ 187371 w 1622477"/>
              <a:gd name="T63" fmla="*/ 292100 h 444500"/>
              <a:gd name="T64" fmla="*/ 85774 w 1622477"/>
              <a:gd name="T65" fmla="*/ 317500 h 444500"/>
              <a:gd name="T66" fmla="*/ 47675 w 1622477"/>
              <a:gd name="T67" fmla="*/ 342900 h 444500"/>
              <a:gd name="T68" fmla="*/ 60375 w 1622477"/>
              <a:gd name="T69" fmla="*/ 444500 h 444500"/>
              <a:gd name="T70" fmla="*/ 98474 w 1622477"/>
              <a:gd name="T71" fmla="*/ 431800 h 444500"/>
              <a:gd name="T72" fmla="*/ 136573 w 1622477"/>
              <a:gd name="T73" fmla="*/ 393700 h 4445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622477"/>
              <a:gd name="T112" fmla="*/ 0 h 444500"/>
              <a:gd name="T113" fmla="*/ 1622477 w 1622477"/>
              <a:gd name="T114" fmla="*/ 444500 h 4445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622477" h="444500">
                <a:moveTo>
                  <a:pt x="9577" y="317500"/>
                </a:moveTo>
                <a:cubicBezTo>
                  <a:pt x="13810" y="330200"/>
                  <a:pt x="13914" y="345147"/>
                  <a:pt x="22277" y="355600"/>
                </a:cubicBezTo>
                <a:cubicBezTo>
                  <a:pt x="40182" y="377981"/>
                  <a:pt x="73378" y="385334"/>
                  <a:pt x="98477" y="393700"/>
                </a:cubicBezTo>
                <a:cubicBezTo>
                  <a:pt x="153510" y="389467"/>
                  <a:pt x="209326" y="391172"/>
                  <a:pt x="263577" y="381000"/>
                </a:cubicBezTo>
                <a:cubicBezTo>
                  <a:pt x="278579" y="378187"/>
                  <a:pt x="288025" y="362426"/>
                  <a:pt x="301677" y="355600"/>
                </a:cubicBezTo>
                <a:cubicBezTo>
                  <a:pt x="315735" y="348571"/>
                  <a:pt x="379726" y="331556"/>
                  <a:pt x="390577" y="330200"/>
                </a:cubicBezTo>
                <a:cubicBezTo>
                  <a:pt x="501872" y="316288"/>
                  <a:pt x="526422" y="325412"/>
                  <a:pt x="619177" y="304800"/>
                </a:cubicBezTo>
                <a:cubicBezTo>
                  <a:pt x="741591" y="277597"/>
                  <a:pt x="555948" y="307060"/>
                  <a:pt x="708077" y="279400"/>
                </a:cubicBezTo>
                <a:cubicBezTo>
                  <a:pt x="737528" y="274045"/>
                  <a:pt x="767391" y="271252"/>
                  <a:pt x="796977" y="266700"/>
                </a:cubicBezTo>
                <a:cubicBezTo>
                  <a:pt x="822428" y="262784"/>
                  <a:pt x="847927" y="259050"/>
                  <a:pt x="873177" y="254000"/>
                </a:cubicBezTo>
                <a:cubicBezTo>
                  <a:pt x="890293" y="250577"/>
                  <a:pt x="906725" y="243954"/>
                  <a:pt x="923977" y="241300"/>
                </a:cubicBezTo>
                <a:cubicBezTo>
                  <a:pt x="961866" y="235471"/>
                  <a:pt x="1000177" y="232833"/>
                  <a:pt x="1038277" y="228600"/>
                </a:cubicBezTo>
                <a:cubicBezTo>
                  <a:pt x="1106660" y="211504"/>
                  <a:pt x="1129456" y="203200"/>
                  <a:pt x="1216077" y="203200"/>
                </a:cubicBezTo>
                <a:cubicBezTo>
                  <a:pt x="1292395" y="203200"/>
                  <a:pt x="1368477" y="211667"/>
                  <a:pt x="1444677" y="215900"/>
                </a:cubicBezTo>
                <a:cubicBezTo>
                  <a:pt x="1495477" y="211667"/>
                  <a:pt x="1551483" y="225997"/>
                  <a:pt x="1597077" y="203200"/>
                </a:cubicBezTo>
                <a:cubicBezTo>
                  <a:pt x="1621024" y="191226"/>
                  <a:pt x="1622477" y="127000"/>
                  <a:pt x="1622477" y="127000"/>
                </a:cubicBezTo>
                <a:cubicBezTo>
                  <a:pt x="1618244" y="105833"/>
                  <a:pt x="1621751" y="81461"/>
                  <a:pt x="1609777" y="63500"/>
                </a:cubicBezTo>
                <a:cubicBezTo>
                  <a:pt x="1602351" y="52361"/>
                  <a:pt x="1584998" y="52132"/>
                  <a:pt x="1571677" y="50800"/>
                </a:cubicBezTo>
                <a:cubicBezTo>
                  <a:pt x="1499944" y="43627"/>
                  <a:pt x="1427744" y="42333"/>
                  <a:pt x="1355777" y="38100"/>
                </a:cubicBezTo>
                <a:cubicBezTo>
                  <a:pt x="1334610" y="33867"/>
                  <a:pt x="1313102" y="31080"/>
                  <a:pt x="1292277" y="25400"/>
                </a:cubicBezTo>
                <a:cubicBezTo>
                  <a:pt x="1266446" y="18355"/>
                  <a:pt x="1216077" y="0"/>
                  <a:pt x="1216077" y="0"/>
                </a:cubicBezTo>
                <a:cubicBezTo>
                  <a:pt x="1122944" y="4233"/>
                  <a:pt x="1029336" y="2405"/>
                  <a:pt x="936677" y="12700"/>
                </a:cubicBezTo>
                <a:cubicBezTo>
                  <a:pt x="914019" y="15218"/>
                  <a:pt x="894966" y="31396"/>
                  <a:pt x="873177" y="38100"/>
                </a:cubicBezTo>
                <a:cubicBezTo>
                  <a:pt x="839812" y="48366"/>
                  <a:pt x="805444" y="55033"/>
                  <a:pt x="771577" y="63500"/>
                </a:cubicBezTo>
                <a:cubicBezTo>
                  <a:pt x="754644" y="67733"/>
                  <a:pt x="737994" y="73331"/>
                  <a:pt x="720777" y="76200"/>
                </a:cubicBezTo>
                <a:cubicBezTo>
                  <a:pt x="695883" y="80349"/>
                  <a:pt x="608970" y="93993"/>
                  <a:pt x="581077" y="101600"/>
                </a:cubicBezTo>
                <a:cubicBezTo>
                  <a:pt x="555246" y="108645"/>
                  <a:pt x="527154" y="112148"/>
                  <a:pt x="504877" y="127000"/>
                </a:cubicBezTo>
                <a:lnTo>
                  <a:pt x="390577" y="203200"/>
                </a:lnTo>
                <a:cubicBezTo>
                  <a:pt x="377877" y="211667"/>
                  <a:pt x="367285" y="224898"/>
                  <a:pt x="352477" y="228600"/>
                </a:cubicBezTo>
                <a:lnTo>
                  <a:pt x="301677" y="241300"/>
                </a:lnTo>
                <a:cubicBezTo>
                  <a:pt x="288977" y="249767"/>
                  <a:pt x="277525" y="260501"/>
                  <a:pt x="263577" y="266700"/>
                </a:cubicBezTo>
                <a:cubicBezTo>
                  <a:pt x="239111" y="277574"/>
                  <a:pt x="213631" y="286849"/>
                  <a:pt x="187377" y="292100"/>
                </a:cubicBezTo>
                <a:cubicBezTo>
                  <a:pt x="163225" y="296930"/>
                  <a:pt x="111812" y="304483"/>
                  <a:pt x="85777" y="317500"/>
                </a:cubicBezTo>
                <a:cubicBezTo>
                  <a:pt x="72125" y="324326"/>
                  <a:pt x="60377" y="334433"/>
                  <a:pt x="47677" y="342900"/>
                </a:cubicBezTo>
                <a:cubicBezTo>
                  <a:pt x="17450" y="433580"/>
                  <a:pt x="0" y="404248"/>
                  <a:pt x="60377" y="444500"/>
                </a:cubicBezTo>
                <a:cubicBezTo>
                  <a:pt x="73077" y="440267"/>
                  <a:pt x="88024" y="440163"/>
                  <a:pt x="98477" y="431800"/>
                </a:cubicBezTo>
                <a:cubicBezTo>
                  <a:pt x="150505" y="390178"/>
                  <a:pt x="101880" y="393700"/>
                  <a:pt x="136577" y="393700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4970463" y="3836988"/>
            <a:ext cx="862012" cy="815975"/>
          </a:xfrm>
          <a:custGeom>
            <a:avLst/>
            <a:gdLst>
              <a:gd name="T0" fmla="*/ 219037 w 821009"/>
              <a:gd name="T1" fmla="*/ 58494 h 836144"/>
              <a:gd name="T2" fmla="*/ 93044 w 821009"/>
              <a:gd name="T3" fmla="*/ 46404 h 836144"/>
              <a:gd name="T4" fmla="*/ 9048 w 821009"/>
              <a:gd name="T5" fmla="*/ 34314 h 836144"/>
              <a:gd name="T6" fmla="*/ 37047 w 821009"/>
              <a:gd name="T7" fmla="*/ 215668 h 836144"/>
              <a:gd name="T8" fmla="*/ 93044 w 821009"/>
              <a:gd name="T9" fmla="*/ 288211 h 836144"/>
              <a:gd name="T10" fmla="*/ 121043 w 821009"/>
              <a:gd name="T11" fmla="*/ 336572 h 836144"/>
              <a:gd name="T12" fmla="*/ 135041 w 821009"/>
              <a:gd name="T13" fmla="*/ 372843 h 836144"/>
              <a:gd name="T14" fmla="*/ 177039 w 821009"/>
              <a:gd name="T15" fmla="*/ 409114 h 836144"/>
              <a:gd name="T16" fmla="*/ 233036 w 821009"/>
              <a:gd name="T17" fmla="*/ 481656 h 836144"/>
              <a:gd name="T18" fmla="*/ 275033 w 821009"/>
              <a:gd name="T19" fmla="*/ 530017 h 836144"/>
              <a:gd name="T20" fmla="*/ 331030 w 821009"/>
              <a:gd name="T21" fmla="*/ 626740 h 836144"/>
              <a:gd name="T22" fmla="*/ 359029 w 821009"/>
              <a:gd name="T23" fmla="*/ 675101 h 836144"/>
              <a:gd name="T24" fmla="*/ 429024 w 821009"/>
              <a:gd name="T25" fmla="*/ 759733 h 836144"/>
              <a:gd name="T26" fmla="*/ 513020 w 821009"/>
              <a:gd name="T27" fmla="*/ 783914 h 836144"/>
              <a:gd name="T28" fmla="*/ 555017 w 821009"/>
              <a:gd name="T29" fmla="*/ 796005 h 836144"/>
              <a:gd name="T30" fmla="*/ 709008 w 821009"/>
              <a:gd name="T31" fmla="*/ 783914 h 836144"/>
              <a:gd name="T32" fmla="*/ 793004 w 821009"/>
              <a:gd name="T33" fmla="*/ 759733 h 836144"/>
              <a:gd name="T34" fmla="*/ 835001 w 821009"/>
              <a:gd name="T35" fmla="*/ 747643 h 836144"/>
              <a:gd name="T36" fmla="*/ 890998 w 821009"/>
              <a:gd name="T37" fmla="*/ 638831 h 836144"/>
              <a:gd name="T38" fmla="*/ 904997 w 821009"/>
              <a:gd name="T39" fmla="*/ 602559 h 836144"/>
              <a:gd name="T40" fmla="*/ 890998 w 821009"/>
              <a:gd name="T41" fmla="*/ 554199 h 836144"/>
              <a:gd name="T42" fmla="*/ 793004 w 821009"/>
              <a:gd name="T43" fmla="*/ 517927 h 836144"/>
              <a:gd name="T44" fmla="*/ 737007 w 821009"/>
              <a:gd name="T45" fmla="*/ 481656 h 836144"/>
              <a:gd name="T46" fmla="*/ 695009 w 821009"/>
              <a:gd name="T47" fmla="*/ 457475 h 836144"/>
              <a:gd name="T48" fmla="*/ 611014 w 821009"/>
              <a:gd name="T49" fmla="*/ 397024 h 836144"/>
              <a:gd name="T50" fmla="*/ 527018 w 821009"/>
              <a:gd name="T51" fmla="*/ 336572 h 836144"/>
              <a:gd name="T52" fmla="*/ 471022 w 821009"/>
              <a:gd name="T53" fmla="*/ 312391 h 836144"/>
              <a:gd name="T54" fmla="*/ 373028 w 821009"/>
              <a:gd name="T55" fmla="*/ 264030 h 836144"/>
              <a:gd name="T56" fmla="*/ 345029 w 821009"/>
              <a:gd name="T57" fmla="*/ 227759 h 836144"/>
              <a:gd name="T58" fmla="*/ 317031 w 821009"/>
              <a:gd name="T59" fmla="*/ 179398 h 836144"/>
              <a:gd name="T60" fmla="*/ 275033 w 821009"/>
              <a:gd name="T61" fmla="*/ 131036 h 836144"/>
              <a:gd name="T62" fmla="*/ 261035 w 821009"/>
              <a:gd name="T63" fmla="*/ 94766 h 836144"/>
              <a:gd name="T64" fmla="*/ 247035 w 821009"/>
              <a:gd name="T65" fmla="*/ 46404 h 836144"/>
              <a:gd name="T66" fmla="*/ 219037 w 821009"/>
              <a:gd name="T67" fmla="*/ 10133 h 836144"/>
              <a:gd name="T68" fmla="*/ 51046 w 821009"/>
              <a:gd name="T69" fmla="*/ 10133 h 83614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21009"/>
              <a:gd name="T106" fmla="*/ 0 h 836144"/>
              <a:gd name="T107" fmla="*/ 821009 w 821009"/>
              <a:gd name="T108" fmla="*/ 836144 h 83614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21009" h="836144">
                <a:moveTo>
                  <a:pt x="198709" y="61444"/>
                </a:moveTo>
                <a:cubicBezTo>
                  <a:pt x="160609" y="57211"/>
                  <a:pt x="121599" y="58041"/>
                  <a:pt x="84409" y="48744"/>
                </a:cubicBezTo>
                <a:cubicBezTo>
                  <a:pt x="0" y="27642"/>
                  <a:pt x="91636" y="8235"/>
                  <a:pt x="8209" y="36044"/>
                </a:cubicBezTo>
                <a:cubicBezTo>
                  <a:pt x="9110" y="46853"/>
                  <a:pt x="8180" y="180771"/>
                  <a:pt x="33609" y="226544"/>
                </a:cubicBezTo>
                <a:cubicBezTo>
                  <a:pt x="48434" y="253229"/>
                  <a:pt x="70757" y="275440"/>
                  <a:pt x="84409" y="302744"/>
                </a:cubicBezTo>
                <a:cubicBezTo>
                  <a:pt x="92876" y="319677"/>
                  <a:pt x="102351" y="336143"/>
                  <a:pt x="109809" y="353544"/>
                </a:cubicBezTo>
                <a:cubicBezTo>
                  <a:pt x="115082" y="365849"/>
                  <a:pt x="115083" y="380505"/>
                  <a:pt x="122509" y="391644"/>
                </a:cubicBezTo>
                <a:cubicBezTo>
                  <a:pt x="132472" y="406588"/>
                  <a:pt x="149582" y="415567"/>
                  <a:pt x="160609" y="429744"/>
                </a:cubicBezTo>
                <a:cubicBezTo>
                  <a:pt x="179351" y="453841"/>
                  <a:pt x="193093" y="481522"/>
                  <a:pt x="211409" y="505944"/>
                </a:cubicBezTo>
                <a:cubicBezTo>
                  <a:pt x="224109" y="522877"/>
                  <a:pt x="238844" y="538461"/>
                  <a:pt x="249509" y="556744"/>
                </a:cubicBezTo>
                <a:cubicBezTo>
                  <a:pt x="268588" y="589450"/>
                  <a:pt x="283376" y="624477"/>
                  <a:pt x="300309" y="658344"/>
                </a:cubicBezTo>
                <a:lnTo>
                  <a:pt x="325709" y="709144"/>
                </a:lnTo>
                <a:cubicBezTo>
                  <a:pt x="342442" y="742610"/>
                  <a:pt x="353564" y="778241"/>
                  <a:pt x="389209" y="798044"/>
                </a:cubicBezTo>
                <a:cubicBezTo>
                  <a:pt x="412614" y="811047"/>
                  <a:pt x="440009" y="814977"/>
                  <a:pt x="465409" y="823444"/>
                </a:cubicBezTo>
                <a:lnTo>
                  <a:pt x="503509" y="836144"/>
                </a:lnTo>
                <a:cubicBezTo>
                  <a:pt x="550076" y="831911"/>
                  <a:pt x="597162" y="831570"/>
                  <a:pt x="643209" y="823444"/>
                </a:cubicBezTo>
                <a:cubicBezTo>
                  <a:pt x="669576" y="818791"/>
                  <a:pt x="694009" y="806511"/>
                  <a:pt x="719409" y="798044"/>
                </a:cubicBezTo>
                <a:lnTo>
                  <a:pt x="757509" y="785344"/>
                </a:lnTo>
                <a:cubicBezTo>
                  <a:pt x="797761" y="724967"/>
                  <a:pt x="778082" y="761724"/>
                  <a:pt x="808309" y="671044"/>
                </a:cubicBezTo>
                <a:lnTo>
                  <a:pt x="821009" y="632944"/>
                </a:lnTo>
                <a:cubicBezTo>
                  <a:pt x="816776" y="616011"/>
                  <a:pt x="817991" y="596667"/>
                  <a:pt x="808309" y="582144"/>
                </a:cubicBezTo>
                <a:cubicBezTo>
                  <a:pt x="790768" y="555832"/>
                  <a:pt x="744899" y="550416"/>
                  <a:pt x="719409" y="544044"/>
                </a:cubicBezTo>
                <a:cubicBezTo>
                  <a:pt x="702476" y="531344"/>
                  <a:pt x="685833" y="518247"/>
                  <a:pt x="668609" y="505944"/>
                </a:cubicBezTo>
                <a:cubicBezTo>
                  <a:pt x="656189" y="497072"/>
                  <a:pt x="641302" y="491337"/>
                  <a:pt x="630509" y="480544"/>
                </a:cubicBezTo>
                <a:cubicBezTo>
                  <a:pt x="561311" y="411346"/>
                  <a:pt x="627078" y="441300"/>
                  <a:pt x="554309" y="417044"/>
                </a:cubicBezTo>
                <a:cubicBezTo>
                  <a:pt x="519286" y="382021"/>
                  <a:pt x="519365" y="377119"/>
                  <a:pt x="478109" y="353544"/>
                </a:cubicBezTo>
                <a:cubicBezTo>
                  <a:pt x="461671" y="344151"/>
                  <a:pt x="443363" y="338178"/>
                  <a:pt x="427309" y="328144"/>
                </a:cubicBezTo>
                <a:cubicBezTo>
                  <a:pt x="339438" y="273225"/>
                  <a:pt x="413262" y="302295"/>
                  <a:pt x="338409" y="277344"/>
                </a:cubicBezTo>
                <a:cubicBezTo>
                  <a:pt x="329942" y="264644"/>
                  <a:pt x="320582" y="252496"/>
                  <a:pt x="313009" y="239244"/>
                </a:cubicBezTo>
                <a:cubicBezTo>
                  <a:pt x="303616" y="222806"/>
                  <a:pt x="297643" y="204498"/>
                  <a:pt x="287609" y="188444"/>
                </a:cubicBezTo>
                <a:cubicBezTo>
                  <a:pt x="276391" y="170495"/>
                  <a:pt x="262209" y="154577"/>
                  <a:pt x="249509" y="137644"/>
                </a:cubicBezTo>
                <a:cubicBezTo>
                  <a:pt x="245276" y="124944"/>
                  <a:pt x="240487" y="112416"/>
                  <a:pt x="236809" y="99544"/>
                </a:cubicBezTo>
                <a:cubicBezTo>
                  <a:pt x="232014" y="82761"/>
                  <a:pt x="230985" y="64787"/>
                  <a:pt x="224109" y="48744"/>
                </a:cubicBezTo>
                <a:cubicBezTo>
                  <a:pt x="218096" y="34715"/>
                  <a:pt x="213634" y="13842"/>
                  <a:pt x="198709" y="10644"/>
                </a:cubicBezTo>
                <a:cubicBezTo>
                  <a:pt x="149037" y="0"/>
                  <a:pt x="97109" y="10644"/>
                  <a:pt x="46309" y="10644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6261100" y="3454400"/>
            <a:ext cx="725488" cy="1039813"/>
          </a:xfrm>
          <a:custGeom>
            <a:avLst/>
            <a:gdLst>
              <a:gd name="T0" fmla="*/ 63475 w 725776"/>
              <a:gd name="T1" fmla="*/ 876442 h 1039645"/>
              <a:gd name="T2" fmla="*/ 25390 w 725776"/>
              <a:gd name="T3" fmla="*/ 901846 h 1039645"/>
              <a:gd name="T4" fmla="*/ 0 w 725776"/>
              <a:gd name="T5" fmla="*/ 978058 h 1039645"/>
              <a:gd name="T6" fmla="*/ 25390 w 725776"/>
              <a:gd name="T7" fmla="*/ 1016164 h 1039645"/>
              <a:gd name="T8" fmla="*/ 114255 w 725776"/>
              <a:gd name="T9" fmla="*/ 1016164 h 1039645"/>
              <a:gd name="T10" fmla="*/ 190424 w 725776"/>
              <a:gd name="T11" fmla="*/ 978058 h 1039645"/>
              <a:gd name="T12" fmla="*/ 228509 w 725776"/>
              <a:gd name="T13" fmla="*/ 965356 h 1039645"/>
              <a:gd name="T14" fmla="*/ 304679 w 725776"/>
              <a:gd name="T15" fmla="*/ 901846 h 1039645"/>
              <a:gd name="T16" fmla="*/ 342764 w 725776"/>
              <a:gd name="T17" fmla="*/ 889144 h 1039645"/>
              <a:gd name="T18" fmla="*/ 380849 w 725776"/>
              <a:gd name="T19" fmla="*/ 851038 h 1039645"/>
              <a:gd name="T20" fmla="*/ 418934 w 725776"/>
              <a:gd name="T21" fmla="*/ 825633 h 1039645"/>
              <a:gd name="T22" fmla="*/ 469713 w 725776"/>
              <a:gd name="T23" fmla="*/ 749421 h 1039645"/>
              <a:gd name="T24" fmla="*/ 533188 w 725776"/>
              <a:gd name="T25" fmla="*/ 673209 h 1039645"/>
              <a:gd name="T26" fmla="*/ 609358 w 725776"/>
              <a:gd name="T27" fmla="*/ 647805 h 1039645"/>
              <a:gd name="T28" fmla="*/ 647443 w 725776"/>
              <a:gd name="T29" fmla="*/ 495380 h 1039645"/>
              <a:gd name="T30" fmla="*/ 685528 w 725776"/>
              <a:gd name="T31" fmla="*/ 381062 h 1039645"/>
              <a:gd name="T32" fmla="*/ 698223 w 725776"/>
              <a:gd name="T33" fmla="*/ 330253 h 1039645"/>
              <a:gd name="T34" fmla="*/ 723613 w 725776"/>
              <a:gd name="T35" fmla="*/ 254041 h 1039645"/>
              <a:gd name="T36" fmla="*/ 710918 w 725776"/>
              <a:gd name="T37" fmla="*/ 63510 h 1039645"/>
              <a:gd name="T38" fmla="*/ 672833 w 725776"/>
              <a:gd name="T39" fmla="*/ 38106 h 1039645"/>
              <a:gd name="T40" fmla="*/ 596663 w 725776"/>
              <a:gd name="T41" fmla="*/ 12702 h 1039645"/>
              <a:gd name="T42" fmla="*/ 558578 w 725776"/>
              <a:gd name="T43" fmla="*/ 0 h 1039645"/>
              <a:gd name="T44" fmla="*/ 533188 w 725776"/>
              <a:gd name="T45" fmla="*/ 228637 h 1039645"/>
              <a:gd name="T46" fmla="*/ 520493 w 725776"/>
              <a:gd name="T47" fmla="*/ 533486 h 1039645"/>
              <a:gd name="T48" fmla="*/ 507798 w 725776"/>
              <a:gd name="T49" fmla="*/ 571592 h 1039645"/>
              <a:gd name="T50" fmla="*/ 380849 w 725776"/>
              <a:gd name="T51" fmla="*/ 698613 h 1039645"/>
              <a:gd name="T52" fmla="*/ 342764 w 725776"/>
              <a:gd name="T53" fmla="*/ 724017 h 1039645"/>
              <a:gd name="T54" fmla="*/ 241204 w 725776"/>
              <a:gd name="T55" fmla="*/ 787527 h 1039645"/>
              <a:gd name="T56" fmla="*/ 190424 w 725776"/>
              <a:gd name="T57" fmla="*/ 812931 h 1039645"/>
              <a:gd name="T58" fmla="*/ 152340 w 725776"/>
              <a:gd name="T59" fmla="*/ 838335 h 1039645"/>
              <a:gd name="T60" fmla="*/ 76170 w 725776"/>
              <a:gd name="T61" fmla="*/ 863740 h 1039645"/>
              <a:gd name="T62" fmla="*/ 12695 w 725776"/>
              <a:gd name="T63" fmla="*/ 901846 h 10396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25776"/>
              <a:gd name="T97" fmla="*/ 0 h 1039645"/>
              <a:gd name="T98" fmla="*/ 725776 w 725776"/>
              <a:gd name="T99" fmla="*/ 1039645 h 103964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25776" h="1039645">
                <a:moveTo>
                  <a:pt x="63500" y="876300"/>
                </a:moveTo>
                <a:cubicBezTo>
                  <a:pt x="50800" y="884767"/>
                  <a:pt x="33490" y="888757"/>
                  <a:pt x="25400" y="901700"/>
                </a:cubicBezTo>
                <a:cubicBezTo>
                  <a:pt x="11210" y="924404"/>
                  <a:pt x="0" y="977900"/>
                  <a:pt x="0" y="977900"/>
                </a:cubicBezTo>
                <a:cubicBezTo>
                  <a:pt x="8467" y="990600"/>
                  <a:pt x="13481" y="1006465"/>
                  <a:pt x="25400" y="1016000"/>
                </a:cubicBezTo>
                <a:cubicBezTo>
                  <a:pt x="54956" y="1039645"/>
                  <a:pt x="83243" y="1024873"/>
                  <a:pt x="114300" y="1016000"/>
                </a:cubicBezTo>
                <a:cubicBezTo>
                  <a:pt x="188784" y="994719"/>
                  <a:pt x="116287" y="1015006"/>
                  <a:pt x="190500" y="977900"/>
                </a:cubicBezTo>
                <a:cubicBezTo>
                  <a:pt x="202474" y="971913"/>
                  <a:pt x="215900" y="969433"/>
                  <a:pt x="228600" y="965200"/>
                </a:cubicBezTo>
                <a:cubicBezTo>
                  <a:pt x="256687" y="937113"/>
                  <a:pt x="269437" y="919381"/>
                  <a:pt x="304800" y="901700"/>
                </a:cubicBezTo>
                <a:cubicBezTo>
                  <a:pt x="316774" y="895713"/>
                  <a:pt x="330200" y="893233"/>
                  <a:pt x="342900" y="889000"/>
                </a:cubicBezTo>
                <a:cubicBezTo>
                  <a:pt x="355600" y="876300"/>
                  <a:pt x="367202" y="862398"/>
                  <a:pt x="381000" y="850900"/>
                </a:cubicBezTo>
                <a:cubicBezTo>
                  <a:pt x="392726" y="841129"/>
                  <a:pt x="410633" y="838200"/>
                  <a:pt x="419100" y="825500"/>
                </a:cubicBezTo>
                <a:cubicBezTo>
                  <a:pt x="484708" y="727088"/>
                  <a:pt x="374248" y="813068"/>
                  <a:pt x="469900" y="749300"/>
                </a:cubicBezTo>
                <a:cubicBezTo>
                  <a:pt x="485709" y="725586"/>
                  <a:pt x="507516" y="687480"/>
                  <a:pt x="533400" y="673100"/>
                </a:cubicBezTo>
                <a:cubicBezTo>
                  <a:pt x="556805" y="660097"/>
                  <a:pt x="609600" y="647700"/>
                  <a:pt x="609600" y="647700"/>
                </a:cubicBezTo>
                <a:cubicBezTo>
                  <a:pt x="662810" y="567885"/>
                  <a:pt x="616874" y="649431"/>
                  <a:pt x="647700" y="495300"/>
                </a:cubicBezTo>
                <a:cubicBezTo>
                  <a:pt x="660400" y="431800"/>
                  <a:pt x="673100" y="431800"/>
                  <a:pt x="685800" y="381000"/>
                </a:cubicBezTo>
                <a:cubicBezTo>
                  <a:pt x="690033" y="364067"/>
                  <a:pt x="693484" y="346918"/>
                  <a:pt x="698500" y="330200"/>
                </a:cubicBezTo>
                <a:cubicBezTo>
                  <a:pt x="706193" y="304555"/>
                  <a:pt x="723900" y="254000"/>
                  <a:pt x="723900" y="254000"/>
                </a:cubicBezTo>
                <a:cubicBezTo>
                  <a:pt x="719667" y="190500"/>
                  <a:pt x="725776" y="125449"/>
                  <a:pt x="711200" y="63500"/>
                </a:cubicBezTo>
                <a:cubicBezTo>
                  <a:pt x="707704" y="48642"/>
                  <a:pt x="687048" y="44299"/>
                  <a:pt x="673100" y="38100"/>
                </a:cubicBezTo>
                <a:cubicBezTo>
                  <a:pt x="648634" y="27226"/>
                  <a:pt x="622300" y="21167"/>
                  <a:pt x="596900" y="12700"/>
                </a:cubicBezTo>
                <a:lnTo>
                  <a:pt x="558800" y="0"/>
                </a:lnTo>
                <a:cubicBezTo>
                  <a:pt x="541467" y="103996"/>
                  <a:pt x="540819" y="95054"/>
                  <a:pt x="533400" y="228600"/>
                </a:cubicBezTo>
                <a:cubicBezTo>
                  <a:pt x="527759" y="330132"/>
                  <a:pt x="528212" y="431990"/>
                  <a:pt x="520700" y="533400"/>
                </a:cubicBezTo>
                <a:cubicBezTo>
                  <a:pt x="519711" y="546750"/>
                  <a:pt x="514501" y="559798"/>
                  <a:pt x="508000" y="571500"/>
                </a:cubicBezTo>
                <a:cubicBezTo>
                  <a:pt x="458196" y="661147"/>
                  <a:pt x="464671" y="642720"/>
                  <a:pt x="381000" y="698500"/>
                </a:cubicBezTo>
                <a:lnTo>
                  <a:pt x="342900" y="723900"/>
                </a:lnTo>
                <a:cubicBezTo>
                  <a:pt x="294033" y="797201"/>
                  <a:pt x="347094" y="734503"/>
                  <a:pt x="241300" y="787400"/>
                </a:cubicBezTo>
                <a:cubicBezTo>
                  <a:pt x="224367" y="795867"/>
                  <a:pt x="206938" y="803407"/>
                  <a:pt x="190500" y="812800"/>
                </a:cubicBezTo>
                <a:cubicBezTo>
                  <a:pt x="177248" y="820373"/>
                  <a:pt x="166348" y="832001"/>
                  <a:pt x="152400" y="838200"/>
                </a:cubicBezTo>
                <a:cubicBezTo>
                  <a:pt x="127934" y="849074"/>
                  <a:pt x="98477" y="848748"/>
                  <a:pt x="76200" y="863600"/>
                </a:cubicBezTo>
                <a:cubicBezTo>
                  <a:pt x="30224" y="894251"/>
                  <a:pt x="51752" y="882174"/>
                  <a:pt x="12700" y="901700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7953375" y="2889250"/>
            <a:ext cx="579438" cy="304800"/>
          </a:xfrm>
          <a:custGeom>
            <a:avLst/>
            <a:gdLst>
              <a:gd name="T0" fmla="*/ 100012 w 579592"/>
              <a:gd name="T1" fmla="*/ 88900 h 304800"/>
              <a:gd name="T2" fmla="*/ 61923 w 579592"/>
              <a:gd name="T3" fmla="*/ 101600 h 304800"/>
              <a:gd name="T4" fmla="*/ 49226 w 579592"/>
              <a:gd name="T5" fmla="*/ 139700 h 304800"/>
              <a:gd name="T6" fmla="*/ 11136 w 579592"/>
              <a:gd name="T7" fmla="*/ 215900 h 304800"/>
              <a:gd name="T8" fmla="*/ 74619 w 579592"/>
              <a:gd name="T9" fmla="*/ 304800 h 304800"/>
              <a:gd name="T10" fmla="*/ 176192 w 579592"/>
              <a:gd name="T11" fmla="*/ 292100 h 304800"/>
              <a:gd name="T12" fmla="*/ 214282 w 579592"/>
              <a:gd name="T13" fmla="*/ 279400 h 304800"/>
              <a:gd name="T14" fmla="*/ 277765 w 579592"/>
              <a:gd name="T15" fmla="*/ 266700 h 304800"/>
              <a:gd name="T16" fmla="*/ 315855 w 579592"/>
              <a:gd name="T17" fmla="*/ 241300 h 304800"/>
              <a:gd name="T18" fmla="*/ 366642 w 579592"/>
              <a:gd name="T19" fmla="*/ 228600 h 304800"/>
              <a:gd name="T20" fmla="*/ 404731 w 579592"/>
              <a:gd name="T21" fmla="*/ 215900 h 304800"/>
              <a:gd name="T22" fmla="*/ 455518 w 579592"/>
              <a:gd name="T23" fmla="*/ 139700 h 304800"/>
              <a:gd name="T24" fmla="*/ 531698 w 579592"/>
              <a:gd name="T25" fmla="*/ 114300 h 304800"/>
              <a:gd name="T26" fmla="*/ 544394 w 579592"/>
              <a:gd name="T27" fmla="*/ 25400 h 304800"/>
              <a:gd name="T28" fmla="*/ 569788 w 579592"/>
              <a:gd name="T29" fmla="*/ 63500 h 304800"/>
              <a:gd name="T30" fmla="*/ 557091 w 579592"/>
              <a:gd name="T31" fmla="*/ 0 h 304800"/>
              <a:gd name="T32" fmla="*/ 341248 w 579592"/>
              <a:gd name="T33" fmla="*/ 12700 h 304800"/>
              <a:gd name="T34" fmla="*/ 239675 w 579592"/>
              <a:gd name="T35" fmla="*/ 38100 h 304800"/>
              <a:gd name="T36" fmla="*/ 150799 w 579592"/>
              <a:gd name="T37" fmla="*/ 50800 h 304800"/>
              <a:gd name="T38" fmla="*/ 100012 w 579592"/>
              <a:gd name="T39" fmla="*/ 88900 h 3048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79592"/>
              <a:gd name="T61" fmla="*/ 0 h 304800"/>
              <a:gd name="T62" fmla="*/ 579592 w 579592"/>
              <a:gd name="T63" fmla="*/ 304800 h 3048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79592" h="304800">
                <a:moveTo>
                  <a:pt x="100039" y="88900"/>
                </a:moveTo>
                <a:cubicBezTo>
                  <a:pt x="87339" y="93133"/>
                  <a:pt x="71405" y="92134"/>
                  <a:pt x="61939" y="101600"/>
                </a:cubicBezTo>
                <a:cubicBezTo>
                  <a:pt x="52473" y="111066"/>
                  <a:pt x="55226" y="127726"/>
                  <a:pt x="49239" y="139700"/>
                </a:cubicBezTo>
                <a:cubicBezTo>
                  <a:pt x="0" y="238177"/>
                  <a:pt x="43061" y="120135"/>
                  <a:pt x="11139" y="215900"/>
                </a:cubicBezTo>
                <a:cubicBezTo>
                  <a:pt x="40772" y="304800"/>
                  <a:pt x="11139" y="283633"/>
                  <a:pt x="74639" y="304800"/>
                </a:cubicBezTo>
                <a:cubicBezTo>
                  <a:pt x="108506" y="300567"/>
                  <a:pt x="142659" y="298205"/>
                  <a:pt x="176239" y="292100"/>
                </a:cubicBezTo>
                <a:cubicBezTo>
                  <a:pt x="189410" y="289705"/>
                  <a:pt x="201352" y="282647"/>
                  <a:pt x="214339" y="279400"/>
                </a:cubicBezTo>
                <a:cubicBezTo>
                  <a:pt x="235280" y="274165"/>
                  <a:pt x="256672" y="270933"/>
                  <a:pt x="277839" y="266700"/>
                </a:cubicBezTo>
                <a:cubicBezTo>
                  <a:pt x="290539" y="258233"/>
                  <a:pt x="301910" y="247313"/>
                  <a:pt x="315939" y="241300"/>
                </a:cubicBezTo>
                <a:cubicBezTo>
                  <a:pt x="331982" y="234424"/>
                  <a:pt x="349956" y="233395"/>
                  <a:pt x="366739" y="228600"/>
                </a:cubicBezTo>
                <a:cubicBezTo>
                  <a:pt x="379611" y="224922"/>
                  <a:pt x="392139" y="220133"/>
                  <a:pt x="404839" y="215900"/>
                </a:cubicBezTo>
                <a:cubicBezTo>
                  <a:pt x="421772" y="190500"/>
                  <a:pt x="426679" y="149353"/>
                  <a:pt x="455639" y="139700"/>
                </a:cubicBezTo>
                <a:lnTo>
                  <a:pt x="531839" y="114300"/>
                </a:lnTo>
                <a:cubicBezTo>
                  <a:pt x="536072" y="84667"/>
                  <a:pt x="526578" y="49347"/>
                  <a:pt x="544539" y="25400"/>
                </a:cubicBezTo>
                <a:cubicBezTo>
                  <a:pt x="553697" y="13189"/>
                  <a:pt x="563113" y="77152"/>
                  <a:pt x="569939" y="63500"/>
                </a:cubicBezTo>
                <a:cubicBezTo>
                  <a:pt x="579592" y="44193"/>
                  <a:pt x="561472" y="21167"/>
                  <a:pt x="557239" y="0"/>
                </a:cubicBezTo>
                <a:cubicBezTo>
                  <a:pt x="485272" y="4233"/>
                  <a:pt x="412917" y="4111"/>
                  <a:pt x="341339" y="12700"/>
                </a:cubicBezTo>
                <a:cubicBezTo>
                  <a:pt x="306679" y="16859"/>
                  <a:pt x="274297" y="33163"/>
                  <a:pt x="239739" y="38100"/>
                </a:cubicBezTo>
                <a:lnTo>
                  <a:pt x="150839" y="50800"/>
                </a:lnTo>
                <a:lnTo>
                  <a:pt x="100039" y="889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899150" y="4457700"/>
            <a:ext cx="2178050" cy="1676400"/>
          </a:xfrm>
          <a:custGeom>
            <a:avLst/>
            <a:gdLst>
              <a:gd name="T0" fmla="*/ 0 w 2177964"/>
              <a:gd name="T1" fmla="*/ 0 h 1676400"/>
              <a:gd name="T2" fmla="*/ 2177964 w 2177964"/>
              <a:gd name="T3" fmla="*/ 1676400 h 1676400"/>
            </a:gdLst>
            <a:ahLst/>
            <a:cxnLst>
              <a:cxn ang="0">
                <a:pos x="31664" y="1612900"/>
              </a:cxn>
              <a:cxn ang="0">
                <a:pos x="158664" y="1638300"/>
              </a:cxn>
              <a:cxn ang="0">
                <a:pos x="184064" y="1384300"/>
              </a:cxn>
              <a:cxn ang="0">
                <a:pos x="222164" y="1244600"/>
              </a:cxn>
              <a:cxn ang="0">
                <a:pos x="260264" y="1130300"/>
              </a:cxn>
              <a:cxn ang="0">
                <a:pos x="323764" y="952500"/>
              </a:cxn>
              <a:cxn ang="0">
                <a:pos x="374564" y="901700"/>
              </a:cxn>
              <a:cxn ang="0">
                <a:pos x="438064" y="787400"/>
              </a:cxn>
              <a:cxn ang="0">
                <a:pos x="526964" y="698500"/>
              </a:cxn>
              <a:cxn ang="0">
                <a:pos x="590464" y="647700"/>
              </a:cxn>
              <a:cxn ang="0">
                <a:pos x="692064" y="558800"/>
              </a:cxn>
              <a:cxn ang="0">
                <a:pos x="793664" y="469900"/>
              </a:cxn>
              <a:cxn ang="0">
                <a:pos x="946064" y="406400"/>
              </a:cxn>
              <a:cxn ang="0">
                <a:pos x="1034964" y="381000"/>
              </a:cxn>
              <a:cxn ang="0">
                <a:pos x="1136564" y="292100"/>
              </a:cxn>
              <a:cxn ang="0">
                <a:pos x="1390564" y="228600"/>
              </a:cxn>
              <a:cxn ang="0">
                <a:pos x="1720764" y="203200"/>
              </a:cxn>
              <a:cxn ang="0">
                <a:pos x="1936664" y="152400"/>
              </a:cxn>
              <a:cxn ang="0">
                <a:pos x="2177964" y="127000"/>
              </a:cxn>
              <a:cxn ang="0">
                <a:pos x="2089064" y="0"/>
              </a:cxn>
              <a:cxn ang="0">
                <a:pos x="1390564" y="25400"/>
              </a:cxn>
              <a:cxn ang="0">
                <a:pos x="1250864" y="63500"/>
              </a:cxn>
              <a:cxn ang="0">
                <a:pos x="1073064" y="152400"/>
              </a:cxn>
              <a:cxn ang="0">
                <a:pos x="857164" y="228600"/>
              </a:cxn>
              <a:cxn ang="0">
                <a:pos x="628564" y="254000"/>
              </a:cxn>
              <a:cxn ang="0">
                <a:pos x="463464" y="342900"/>
              </a:cxn>
              <a:cxn ang="0">
                <a:pos x="374564" y="546100"/>
              </a:cxn>
              <a:cxn ang="0">
                <a:pos x="336464" y="635000"/>
              </a:cxn>
              <a:cxn ang="0">
                <a:pos x="298364" y="723900"/>
              </a:cxn>
              <a:cxn ang="0">
                <a:pos x="247564" y="876300"/>
              </a:cxn>
              <a:cxn ang="0">
                <a:pos x="184064" y="1066800"/>
              </a:cxn>
              <a:cxn ang="0">
                <a:pos x="145964" y="1155700"/>
              </a:cxn>
              <a:cxn ang="0">
                <a:pos x="82464" y="1320800"/>
              </a:cxn>
              <a:cxn ang="0">
                <a:pos x="6264" y="1435100"/>
              </a:cxn>
            </a:cxnLst>
            <a:rect l="T0" t="T1" r="T2" b="T3"/>
            <a:pathLst>
              <a:path w="2177964" h="1676400">
                <a:moveTo>
                  <a:pt x="18964" y="1536700"/>
                </a:moveTo>
                <a:cubicBezTo>
                  <a:pt x="23197" y="1566333"/>
                  <a:pt x="16897" y="1591804"/>
                  <a:pt x="31664" y="1612900"/>
                </a:cubicBezTo>
                <a:cubicBezTo>
                  <a:pt x="58245" y="1650873"/>
                  <a:pt x="105547" y="1662928"/>
                  <a:pt x="145964" y="1676400"/>
                </a:cubicBezTo>
                <a:cubicBezTo>
                  <a:pt x="150197" y="1663700"/>
                  <a:pt x="156463" y="1651505"/>
                  <a:pt x="158664" y="1638300"/>
                </a:cubicBezTo>
                <a:cubicBezTo>
                  <a:pt x="164966" y="1600487"/>
                  <a:pt x="167550" y="1562144"/>
                  <a:pt x="171364" y="1524000"/>
                </a:cubicBezTo>
                <a:cubicBezTo>
                  <a:pt x="176017" y="1477473"/>
                  <a:pt x="175938" y="1430347"/>
                  <a:pt x="184064" y="1384300"/>
                </a:cubicBezTo>
                <a:cubicBezTo>
                  <a:pt x="188717" y="1357933"/>
                  <a:pt x="204213" y="1334354"/>
                  <a:pt x="209464" y="1308100"/>
                </a:cubicBezTo>
                <a:cubicBezTo>
                  <a:pt x="213697" y="1286933"/>
                  <a:pt x="216484" y="1265425"/>
                  <a:pt x="222164" y="1244600"/>
                </a:cubicBezTo>
                <a:cubicBezTo>
                  <a:pt x="229209" y="1218769"/>
                  <a:pt x="239097" y="1193800"/>
                  <a:pt x="247564" y="1168400"/>
                </a:cubicBezTo>
                <a:cubicBezTo>
                  <a:pt x="251797" y="1155700"/>
                  <a:pt x="257639" y="1143427"/>
                  <a:pt x="260264" y="1130300"/>
                </a:cubicBezTo>
                <a:cubicBezTo>
                  <a:pt x="267080" y="1096221"/>
                  <a:pt x="279949" y="1018222"/>
                  <a:pt x="298364" y="990600"/>
                </a:cubicBezTo>
                <a:cubicBezTo>
                  <a:pt x="306831" y="977900"/>
                  <a:pt x="311845" y="962035"/>
                  <a:pt x="323764" y="952500"/>
                </a:cubicBezTo>
                <a:cubicBezTo>
                  <a:pt x="334217" y="944137"/>
                  <a:pt x="349164" y="944033"/>
                  <a:pt x="361864" y="939800"/>
                </a:cubicBezTo>
                <a:cubicBezTo>
                  <a:pt x="366097" y="927100"/>
                  <a:pt x="368063" y="913402"/>
                  <a:pt x="374564" y="901700"/>
                </a:cubicBezTo>
                <a:cubicBezTo>
                  <a:pt x="389389" y="875015"/>
                  <a:pt x="415711" y="854460"/>
                  <a:pt x="425364" y="825500"/>
                </a:cubicBezTo>
                <a:cubicBezTo>
                  <a:pt x="429597" y="812800"/>
                  <a:pt x="429701" y="797853"/>
                  <a:pt x="438064" y="787400"/>
                </a:cubicBezTo>
                <a:cubicBezTo>
                  <a:pt x="447599" y="775481"/>
                  <a:pt x="463464" y="770467"/>
                  <a:pt x="476164" y="762000"/>
                </a:cubicBezTo>
                <a:cubicBezTo>
                  <a:pt x="500888" y="687827"/>
                  <a:pt x="469519" y="755945"/>
                  <a:pt x="526964" y="698500"/>
                </a:cubicBezTo>
                <a:cubicBezTo>
                  <a:pt x="537757" y="687707"/>
                  <a:pt x="540445" y="669935"/>
                  <a:pt x="552364" y="660400"/>
                </a:cubicBezTo>
                <a:cubicBezTo>
                  <a:pt x="562817" y="652037"/>
                  <a:pt x="578762" y="654201"/>
                  <a:pt x="590464" y="647700"/>
                </a:cubicBezTo>
                <a:cubicBezTo>
                  <a:pt x="617149" y="632875"/>
                  <a:pt x="666664" y="596900"/>
                  <a:pt x="666664" y="596900"/>
                </a:cubicBezTo>
                <a:cubicBezTo>
                  <a:pt x="675131" y="584200"/>
                  <a:pt x="680577" y="568851"/>
                  <a:pt x="692064" y="558800"/>
                </a:cubicBezTo>
                <a:cubicBezTo>
                  <a:pt x="715038" y="538698"/>
                  <a:pt x="768264" y="508000"/>
                  <a:pt x="768264" y="508000"/>
                </a:cubicBezTo>
                <a:cubicBezTo>
                  <a:pt x="776731" y="495300"/>
                  <a:pt x="782871" y="480693"/>
                  <a:pt x="793664" y="469900"/>
                </a:cubicBezTo>
                <a:cubicBezTo>
                  <a:pt x="823853" y="439711"/>
                  <a:pt x="870238" y="431675"/>
                  <a:pt x="907964" y="419100"/>
                </a:cubicBezTo>
                <a:lnTo>
                  <a:pt x="946064" y="406400"/>
                </a:lnTo>
                <a:cubicBezTo>
                  <a:pt x="958764" y="402167"/>
                  <a:pt x="971177" y="396947"/>
                  <a:pt x="984164" y="393700"/>
                </a:cubicBezTo>
                <a:lnTo>
                  <a:pt x="1034964" y="381000"/>
                </a:lnTo>
                <a:cubicBezTo>
                  <a:pt x="1204104" y="268240"/>
                  <a:pt x="963077" y="440187"/>
                  <a:pt x="1085764" y="317500"/>
                </a:cubicBezTo>
                <a:cubicBezTo>
                  <a:pt x="1099151" y="304113"/>
                  <a:pt x="1119163" y="299558"/>
                  <a:pt x="1136564" y="292100"/>
                </a:cubicBezTo>
                <a:cubicBezTo>
                  <a:pt x="1167014" y="279050"/>
                  <a:pt x="1193241" y="275907"/>
                  <a:pt x="1225464" y="266700"/>
                </a:cubicBezTo>
                <a:cubicBezTo>
                  <a:pt x="1323976" y="238554"/>
                  <a:pt x="1187693" y="262412"/>
                  <a:pt x="1390564" y="228600"/>
                </a:cubicBezTo>
                <a:cubicBezTo>
                  <a:pt x="1415964" y="224367"/>
                  <a:pt x="1441089" y="217875"/>
                  <a:pt x="1466764" y="215900"/>
                </a:cubicBezTo>
                <a:cubicBezTo>
                  <a:pt x="1551287" y="209398"/>
                  <a:pt x="1636097" y="207433"/>
                  <a:pt x="1720764" y="203200"/>
                </a:cubicBezTo>
                <a:cubicBezTo>
                  <a:pt x="1823374" y="186098"/>
                  <a:pt x="1772535" y="198643"/>
                  <a:pt x="1873164" y="165100"/>
                </a:cubicBezTo>
                <a:cubicBezTo>
                  <a:pt x="1894331" y="160867"/>
                  <a:pt x="1915723" y="157635"/>
                  <a:pt x="1936664" y="152400"/>
                </a:cubicBezTo>
                <a:cubicBezTo>
                  <a:pt x="1949651" y="149153"/>
                  <a:pt x="1961451" y="141101"/>
                  <a:pt x="1974764" y="139700"/>
                </a:cubicBezTo>
                <a:cubicBezTo>
                  <a:pt x="2042257" y="132596"/>
                  <a:pt x="2110231" y="131233"/>
                  <a:pt x="2177964" y="127000"/>
                </a:cubicBezTo>
                <a:cubicBezTo>
                  <a:pt x="2173731" y="105833"/>
                  <a:pt x="2174917" y="82807"/>
                  <a:pt x="2165264" y="63500"/>
                </a:cubicBezTo>
                <a:cubicBezTo>
                  <a:pt x="2153041" y="39054"/>
                  <a:pt x="2110945" y="14587"/>
                  <a:pt x="2089064" y="0"/>
                </a:cubicBezTo>
                <a:lnTo>
                  <a:pt x="1784264" y="12700"/>
                </a:lnTo>
                <a:cubicBezTo>
                  <a:pt x="1653049" y="17471"/>
                  <a:pt x="1521639" y="17690"/>
                  <a:pt x="1390564" y="25400"/>
                </a:cubicBezTo>
                <a:cubicBezTo>
                  <a:pt x="1377200" y="26186"/>
                  <a:pt x="1365379" y="34578"/>
                  <a:pt x="1352464" y="38100"/>
                </a:cubicBezTo>
                <a:cubicBezTo>
                  <a:pt x="1318785" y="47285"/>
                  <a:pt x="1250864" y="63500"/>
                  <a:pt x="1250864" y="63500"/>
                </a:cubicBezTo>
                <a:cubicBezTo>
                  <a:pt x="1156703" y="126274"/>
                  <a:pt x="1204598" y="108313"/>
                  <a:pt x="1111164" y="127000"/>
                </a:cubicBezTo>
                <a:cubicBezTo>
                  <a:pt x="1098464" y="135467"/>
                  <a:pt x="1087012" y="146201"/>
                  <a:pt x="1073064" y="152400"/>
                </a:cubicBezTo>
                <a:cubicBezTo>
                  <a:pt x="1015914" y="177800"/>
                  <a:pt x="1006389" y="171450"/>
                  <a:pt x="958764" y="190500"/>
                </a:cubicBezTo>
                <a:cubicBezTo>
                  <a:pt x="939341" y="198269"/>
                  <a:pt x="883709" y="221964"/>
                  <a:pt x="857164" y="228600"/>
                </a:cubicBezTo>
                <a:cubicBezTo>
                  <a:pt x="836223" y="233835"/>
                  <a:pt x="815118" y="238916"/>
                  <a:pt x="793664" y="241300"/>
                </a:cubicBezTo>
                <a:cubicBezTo>
                  <a:pt x="738806" y="247395"/>
                  <a:pt x="683597" y="249767"/>
                  <a:pt x="628564" y="254000"/>
                </a:cubicBezTo>
                <a:cubicBezTo>
                  <a:pt x="548148" y="274104"/>
                  <a:pt x="592287" y="257018"/>
                  <a:pt x="501564" y="317500"/>
                </a:cubicBezTo>
                <a:lnTo>
                  <a:pt x="463464" y="342900"/>
                </a:lnTo>
                <a:cubicBezTo>
                  <a:pt x="405650" y="516342"/>
                  <a:pt x="468725" y="339092"/>
                  <a:pt x="412664" y="469900"/>
                </a:cubicBezTo>
                <a:cubicBezTo>
                  <a:pt x="381116" y="543512"/>
                  <a:pt x="423377" y="472881"/>
                  <a:pt x="374564" y="546100"/>
                </a:cubicBezTo>
                <a:cubicBezTo>
                  <a:pt x="370331" y="563033"/>
                  <a:pt x="368740" y="580857"/>
                  <a:pt x="361864" y="596900"/>
                </a:cubicBezTo>
                <a:cubicBezTo>
                  <a:pt x="355851" y="610929"/>
                  <a:pt x="343290" y="621348"/>
                  <a:pt x="336464" y="635000"/>
                </a:cubicBezTo>
                <a:cubicBezTo>
                  <a:pt x="330477" y="646974"/>
                  <a:pt x="329037" y="660795"/>
                  <a:pt x="323764" y="673100"/>
                </a:cubicBezTo>
                <a:cubicBezTo>
                  <a:pt x="316306" y="690501"/>
                  <a:pt x="305395" y="706322"/>
                  <a:pt x="298364" y="723900"/>
                </a:cubicBezTo>
                <a:lnTo>
                  <a:pt x="260264" y="838200"/>
                </a:lnTo>
                <a:cubicBezTo>
                  <a:pt x="256031" y="850900"/>
                  <a:pt x="253551" y="864326"/>
                  <a:pt x="247564" y="876300"/>
                </a:cubicBezTo>
                <a:lnTo>
                  <a:pt x="222164" y="927100"/>
                </a:lnTo>
                <a:cubicBezTo>
                  <a:pt x="204213" y="1016854"/>
                  <a:pt x="216290" y="970122"/>
                  <a:pt x="184064" y="1066800"/>
                </a:cubicBezTo>
                <a:cubicBezTo>
                  <a:pt x="179831" y="1083733"/>
                  <a:pt x="178240" y="1101557"/>
                  <a:pt x="171364" y="1117600"/>
                </a:cubicBezTo>
                <a:cubicBezTo>
                  <a:pt x="165351" y="1131629"/>
                  <a:pt x="154431" y="1143000"/>
                  <a:pt x="145964" y="1155700"/>
                </a:cubicBezTo>
                <a:cubicBezTo>
                  <a:pt x="112369" y="1290081"/>
                  <a:pt x="157981" y="1131836"/>
                  <a:pt x="107864" y="1244600"/>
                </a:cubicBezTo>
                <a:cubicBezTo>
                  <a:pt x="96990" y="1269066"/>
                  <a:pt x="90931" y="1295400"/>
                  <a:pt x="82464" y="1320800"/>
                </a:cubicBezTo>
                <a:cubicBezTo>
                  <a:pt x="78231" y="1333500"/>
                  <a:pt x="79230" y="1349434"/>
                  <a:pt x="69764" y="1358900"/>
                </a:cubicBezTo>
                <a:cubicBezTo>
                  <a:pt x="58321" y="1370343"/>
                  <a:pt x="9800" y="1413882"/>
                  <a:pt x="6264" y="1435100"/>
                </a:cubicBezTo>
                <a:cubicBezTo>
                  <a:pt x="0" y="1472682"/>
                  <a:pt x="14731" y="1507067"/>
                  <a:pt x="18964" y="153670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任意多边形 25"/>
          <p:cNvSpPr/>
          <p:nvPr/>
        </p:nvSpPr>
        <p:spPr bwMode="auto">
          <a:xfrm>
            <a:off x="7524750" y="5049838"/>
            <a:ext cx="1368425" cy="774700"/>
          </a:xfrm>
          <a:custGeom>
            <a:avLst/>
            <a:gdLst>
              <a:gd name="connsiteX0" fmla="*/ 1079500 w 1254480"/>
              <a:gd name="connsiteY0" fmla="*/ 12700 h 774700"/>
              <a:gd name="connsiteX1" fmla="*/ 1117600 w 1254480"/>
              <a:gd name="connsiteY1" fmla="*/ 0 h 774700"/>
              <a:gd name="connsiteX2" fmla="*/ 1168400 w 1254480"/>
              <a:gd name="connsiteY2" fmla="*/ 241300 h 774700"/>
              <a:gd name="connsiteX3" fmla="*/ 1117600 w 1254480"/>
              <a:gd name="connsiteY3" fmla="*/ 355600 h 774700"/>
              <a:gd name="connsiteX4" fmla="*/ 1104900 w 1254480"/>
              <a:gd name="connsiteY4" fmla="*/ 406400 h 774700"/>
              <a:gd name="connsiteX5" fmla="*/ 1092200 w 1254480"/>
              <a:gd name="connsiteY5" fmla="*/ 444500 h 774700"/>
              <a:gd name="connsiteX6" fmla="*/ 1079500 w 1254480"/>
              <a:gd name="connsiteY6" fmla="*/ 520700 h 774700"/>
              <a:gd name="connsiteX7" fmla="*/ 1041400 w 1254480"/>
              <a:gd name="connsiteY7" fmla="*/ 533400 h 774700"/>
              <a:gd name="connsiteX8" fmla="*/ 990600 w 1254480"/>
              <a:gd name="connsiteY8" fmla="*/ 558800 h 774700"/>
              <a:gd name="connsiteX9" fmla="*/ 952500 w 1254480"/>
              <a:gd name="connsiteY9" fmla="*/ 584200 h 774700"/>
              <a:gd name="connsiteX10" fmla="*/ 901700 w 1254480"/>
              <a:gd name="connsiteY10" fmla="*/ 609600 h 774700"/>
              <a:gd name="connsiteX11" fmla="*/ 863600 w 1254480"/>
              <a:gd name="connsiteY11" fmla="*/ 635000 h 774700"/>
              <a:gd name="connsiteX12" fmla="*/ 723900 w 1254480"/>
              <a:gd name="connsiteY12" fmla="*/ 673100 h 774700"/>
              <a:gd name="connsiteX13" fmla="*/ 571500 w 1254480"/>
              <a:gd name="connsiteY13" fmla="*/ 711200 h 774700"/>
              <a:gd name="connsiteX14" fmla="*/ 495300 w 1254480"/>
              <a:gd name="connsiteY14" fmla="*/ 736600 h 774700"/>
              <a:gd name="connsiteX15" fmla="*/ 457200 w 1254480"/>
              <a:gd name="connsiteY15" fmla="*/ 749300 h 774700"/>
              <a:gd name="connsiteX16" fmla="*/ 165100 w 1254480"/>
              <a:gd name="connsiteY16" fmla="*/ 774700 h 774700"/>
              <a:gd name="connsiteX17" fmla="*/ 63500 w 1254480"/>
              <a:gd name="connsiteY17" fmla="*/ 749300 h 774700"/>
              <a:gd name="connsiteX18" fmla="*/ 38100 w 1254480"/>
              <a:gd name="connsiteY18" fmla="*/ 711200 h 774700"/>
              <a:gd name="connsiteX19" fmla="*/ 12700 w 1254480"/>
              <a:gd name="connsiteY19" fmla="*/ 635000 h 774700"/>
              <a:gd name="connsiteX20" fmla="*/ 0 w 1254480"/>
              <a:gd name="connsiteY20" fmla="*/ 596900 h 774700"/>
              <a:gd name="connsiteX21" fmla="*/ 266700 w 1254480"/>
              <a:gd name="connsiteY21" fmla="*/ 584200 h 774700"/>
              <a:gd name="connsiteX22" fmla="*/ 431800 w 1254480"/>
              <a:gd name="connsiteY22" fmla="*/ 596900 h 774700"/>
              <a:gd name="connsiteX23" fmla="*/ 660400 w 1254480"/>
              <a:gd name="connsiteY23" fmla="*/ 596900 h 774700"/>
              <a:gd name="connsiteX24" fmla="*/ 698500 w 1254480"/>
              <a:gd name="connsiteY24" fmla="*/ 584200 h 774700"/>
              <a:gd name="connsiteX25" fmla="*/ 774700 w 1254480"/>
              <a:gd name="connsiteY25" fmla="*/ 533400 h 774700"/>
              <a:gd name="connsiteX26" fmla="*/ 812800 w 1254480"/>
              <a:gd name="connsiteY26" fmla="*/ 520700 h 774700"/>
              <a:gd name="connsiteX27" fmla="*/ 889000 w 1254480"/>
              <a:gd name="connsiteY27" fmla="*/ 482600 h 774700"/>
              <a:gd name="connsiteX28" fmla="*/ 939800 w 1254480"/>
              <a:gd name="connsiteY28" fmla="*/ 393700 h 774700"/>
              <a:gd name="connsiteX29" fmla="*/ 965200 w 1254480"/>
              <a:gd name="connsiteY29" fmla="*/ 342900 h 774700"/>
              <a:gd name="connsiteX30" fmla="*/ 990600 w 1254480"/>
              <a:gd name="connsiteY30" fmla="*/ 304800 h 774700"/>
              <a:gd name="connsiteX31" fmla="*/ 1003300 w 1254480"/>
              <a:gd name="connsiteY31" fmla="*/ 266700 h 774700"/>
              <a:gd name="connsiteX32" fmla="*/ 1028700 w 1254480"/>
              <a:gd name="connsiteY32" fmla="*/ 228600 h 774700"/>
              <a:gd name="connsiteX33" fmla="*/ 1041400 w 1254480"/>
              <a:gd name="connsiteY33" fmla="*/ 190500 h 774700"/>
              <a:gd name="connsiteX34" fmla="*/ 1092200 w 1254480"/>
              <a:gd name="connsiteY34" fmla="*/ 76200 h 774700"/>
              <a:gd name="connsiteX35" fmla="*/ 1079500 w 1254480"/>
              <a:gd name="connsiteY35" fmla="*/ 1270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54480" h="774700">
                <a:moveTo>
                  <a:pt x="1079500" y="12700"/>
                </a:moveTo>
                <a:cubicBezTo>
                  <a:pt x="1092200" y="8467"/>
                  <a:pt x="1104213" y="0"/>
                  <a:pt x="1117600" y="0"/>
                </a:cubicBezTo>
                <a:cubicBezTo>
                  <a:pt x="1254480" y="0"/>
                  <a:pt x="1187442" y="88965"/>
                  <a:pt x="1168400" y="241300"/>
                </a:cubicBezTo>
                <a:cubicBezTo>
                  <a:pt x="1161425" y="297103"/>
                  <a:pt x="1144596" y="315106"/>
                  <a:pt x="1117600" y="355600"/>
                </a:cubicBezTo>
                <a:cubicBezTo>
                  <a:pt x="1113367" y="372533"/>
                  <a:pt x="1109695" y="389617"/>
                  <a:pt x="1104900" y="406400"/>
                </a:cubicBezTo>
                <a:cubicBezTo>
                  <a:pt x="1101222" y="419272"/>
                  <a:pt x="1095104" y="431432"/>
                  <a:pt x="1092200" y="444500"/>
                </a:cubicBezTo>
                <a:cubicBezTo>
                  <a:pt x="1086614" y="469637"/>
                  <a:pt x="1092276" y="498342"/>
                  <a:pt x="1079500" y="520700"/>
                </a:cubicBezTo>
                <a:cubicBezTo>
                  <a:pt x="1072858" y="532323"/>
                  <a:pt x="1053705" y="528127"/>
                  <a:pt x="1041400" y="533400"/>
                </a:cubicBezTo>
                <a:cubicBezTo>
                  <a:pt x="1023999" y="540858"/>
                  <a:pt x="1007038" y="549407"/>
                  <a:pt x="990600" y="558800"/>
                </a:cubicBezTo>
                <a:cubicBezTo>
                  <a:pt x="977348" y="566373"/>
                  <a:pt x="965752" y="576627"/>
                  <a:pt x="952500" y="584200"/>
                </a:cubicBezTo>
                <a:cubicBezTo>
                  <a:pt x="936062" y="593593"/>
                  <a:pt x="918138" y="600207"/>
                  <a:pt x="901700" y="609600"/>
                </a:cubicBezTo>
                <a:cubicBezTo>
                  <a:pt x="888448" y="617173"/>
                  <a:pt x="877548" y="628801"/>
                  <a:pt x="863600" y="635000"/>
                </a:cubicBezTo>
                <a:cubicBezTo>
                  <a:pt x="810866" y="658437"/>
                  <a:pt x="778225" y="662235"/>
                  <a:pt x="723900" y="673100"/>
                </a:cubicBezTo>
                <a:cubicBezTo>
                  <a:pt x="621705" y="724198"/>
                  <a:pt x="729506" y="677341"/>
                  <a:pt x="571500" y="711200"/>
                </a:cubicBezTo>
                <a:cubicBezTo>
                  <a:pt x="545320" y="716810"/>
                  <a:pt x="520700" y="728133"/>
                  <a:pt x="495300" y="736600"/>
                </a:cubicBezTo>
                <a:cubicBezTo>
                  <a:pt x="482600" y="740833"/>
                  <a:pt x="470521" y="747968"/>
                  <a:pt x="457200" y="749300"/>
                </a:cubicBezTo>
                <a:cubicBezTo>
                  <a:pt x="275278" y="767492"/>
                  <a:pt x="372619" y="758737"/>
                  <a:pt x="165100" y="774700"/>
                </a:cubicBezTo>
                <a:cubicBezTo>
                  <a:pt x="161938" y="774068"/>
                  <a:pt x="76517" y="759714"/>
                  <a:pt x="63500" y="749300"/>
                </a:cubicBezTo>
                <a:cubicBezTo>
                  <a:pt x="51581" y="739765"/>
                  <a:pt x="44299" y="725148"/>
                  <a:pt x="38100" y="711200"/>
                </a:cubicBezTo>
                <a:cubicBezTo>
                  <a:pt x="27226" y="686734"/>
                  <a:pt x="21167" y="660400"/>
                  <a:pt x="12700" y="635000"/>
                </a:cubicBezTo>
                <a:lnTo>
                  <a:pt x="0" y="596900"/>
                </a:lnTo>
                <a:cubicBezTo>
                  <a:pt x="101002" y="529565"/>
                  <a:pt x="25848" y="568661"/>
                  <a:pt x="266700" y="584200"/>
                </a:cubicBezTo>
                <a:cubicBezTo>
                  <a:pt x="321781" y="587754"/>
                  <a:pt x="376767" y="592667"/>
                  <a:pt x="431800" y="596900"/>
                </a:cubicBezTo>
                <a:cubicBezTo>
                  <a:pt x="533035" y="622209"/>
                  <a:pt x="489731" y="616979"/>
                  <a:pt x="660400" y="596900"/>
                </a:cubicBezTo>
                <a:cubicBezTo>
                  <a:pt x="673695" y="595336"/>
                  <a:pt x="686798" y="590701"/>
                  <a:pt x="698500" y="584200"/>
                </a:cubicBezTo>
                <a:cubicBezTo>
                  <a:pt x="725185" y="569375"/>
                  <a:pt x="745740" y="543053"/>
                  <a:pt x="774700" y="533400"/>
                </a:cubicBezTo>
                <a:cubicBezTo>
                  <a:pt x="787400" y="529167"/>
                  <a:pt x="800826" y="526687"/>
                  <a:pt x="812800" y="520700"/>
                </a:cubicBezTo>
                <a:cubicBezTo>
                  <a:pt x="911277" y="471461"/>
                  <a:pt x="793235" y="514522"/>
                  <a:pt x="889000" y="482600"/>
                </a:cubicBezTo>
                <a:cubicBezTo>
                  <a:pt x="965757" y="329087"/>
                  <a:pt x="867997" y="519356"/>
                  <a:pt x="939800" y="393700"/>
                </a:cubicBezTo>
                <a:cubicBezTo>
                  <a:pt x="949193" y="377262"/>
                  <a:pt x="955807" y="359338"/>
                  <a:pt x="965200" y="342900"/>
                </a:cubicBezTo>
                <a:cubicBezTo>
                  <a:pt x="972773" y="329648"/>
                  <a:pt x="983774" y="318452"/>
                  <a:pt x="990600" y="304800"/>
                </a:cubicBezTo>
                <a:cubicBezTo>
                  <a:pt x="996587" y="292826"/>
                  <a:pt x="997313" y="278674"/>
                  <a:pt x="1003300" y="266700"/>
                </a:cubicBezTo>
                <a:cubicBezTo>
                  <a:pt x="1010126" y="253048"/>
                  <a:pt x="1021874" y="242252"/>
                  <a:pt x="1028700" y="228600"/>
                </a:cubicBezTo>
                <a:cubicBezTo>
                  <a:pt x="1034687" y="216626"/>
                  <a:pt x="1035413" y="202474"/>
                  <a:pt x="1041400" y="190500"/>
                </a:cubicBezTo>
                <a:cubicBezTo>
                  <a:pt x="1064420" y="144461"/>
                  <a:pt x="1092200" y="141730"/>
                  <a:pt x="1092200" y="76200"/>
                </a:cubicBezTo>
                <a:lnTo>
                  <a:pt x="1079500" y="127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n>
                <a:solidFill>
                  <a:schemeClr val="tx1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6516688" y="5049838"/>
            <a:ext cx="2451100" cy="1498600"/>
          </a:xfrm>
          <a:custGeom>
            <a:avLst/>
            <a:gdLst>
              <a:gd name="T0" fmla="*/ 0 w 2380151"/>
              <a:gd name="T1" fmla="*/ 0 h 1498756"/>
              <a:gd name="T2" fmla="*/ 2380151 w 2380151"/>
              <a:gd name="T3" fmla="*/ 1498756 h 1498756"/>
            </a:gdLst>
            <a:ahLst/>
            <a:cxnLst>
              <a:cxn ang="0">
                <a:pos x="30651" y="914400"/>
              </a:cxn>
              <a:cxn ang="0">
                <a:pos x="195751" y="939800"/>
              </a:cxn>
              <a:cxn ang="0">
                <a:pos x="348151" y="1016000"/>
              </a:cxn>
              <a:cxn ang="0">
                <a:pos x="513251" y="1092200"/>
              </a:cxn>
              <a:cxn ang="0">
                <a:pos x="830751" y="1117600"/>
              </a:cxn>
              <a:cxn ang="0">
                <a:pos x="945051" y="1092200"/>
              </a:cxn>
              <a:cxn ang="0">
                <a:pos x="1338751" y="1054100"/>
              </a:cxn>
              <a:cxn ang="0">
                <a:pos x="1427651" y="1028700"/>
              </a:cxn>
              <a:cxn ang="0">
                <a:pos x="1567351" y="952500"/>
              </a:cxn>
              <a:cxn ang="0">
                <a:pos x="1719751" y="889000"/>
              </a:cxn>
              <a:cxn ang="0">
                <a:pos x="1859451" y="800100"/>
              </a:cxn>
              <a:cxn ang="0">
                <a:pos x="1999151" y="736600"/>
              </a:cxn>
              <a:cxn ang="0">
                <a:pos x="2075351" y="635000"/>
              </a:cxn>
              <a:cxn ang="0">
                <a:pos x="2126151" y="520700"/>
              </a:cxn>
              <a:cxn ang="0">
                <a:pos x="2176951" y="266700"/>
              </a:cxn>
              <a:cxn ang="0">
                <a:pos x="2227751" y="152400"/>
              </a:cxn>
              <a:cxn ang="0">
                <a:pos x="2253151" y="25400"/>
              </a:cxn>
              <a:cxn ang="0">
                <a:pos x="2380151" y="50800"/>
              </a:cxn>
              <a:cxn ang="0">
                <a:pos x="2342051" y="622300"/>
              </a:cxn>
              <a:cxn ang="0">
                <a:pos x="2265851" y="889000"/>
              </a:cxn>
              <a:cxn ang="0">
                <a:pos x="2202351" y="1003300"/>
              </a:cxn>
              <a:cxn ang="0">
                <a:pos x="2138851" y="1117600"/>
              </a:cxn>
              <a:cxn ang="0">
                <a:pos x="2049951" y="1219200"/>
              </a:cxn>
              <a:cxn ang="0">
                <a:pos x="1935651" y="1282700"/>
              </a:cxn>
              <a:cxn ang="0">
                <a:pos x="1859451" y="1320800"/>
              </a:cxn>
              <a:cxn ang="0">
                <a:pos x="1668951" y="1384300"/>
              </a:cxn>
              <a:cxn ang="0">
                <a:pos x="1554651" y="1435100"/>
              </a:cxn>
              <a:cxn ang="0">
                <a:pos x="1478451" y="1460500"/>
              </a:cxn>
              <a:cxn ang="0">
                <a:pos x="767251" y="1460500"/>
              </a:cxn>
              <a:cxn ang="0">
                <a:pos x="640251" y="1409700"/>
              </a:cxn>
              <a:cxn ang="0">
                <a:pos x="564051" y="1358900"/>
              </a:cxn>
              <a:cxn ang="0">
                <a:pos x="386251" y="1282700"/>
              </a:cxn>
              <a:cxn ang="0">
                <a:pos x="259251" y="1206500"/>
              </a:cxn>
              <a:cxn ang="0">
                <a:pos x="144951" y="1168400"/>
              </a:cxn>
              <a:cxn ang="0">
                <a:pos x="56051" y="1041400"/>
              </a:cxn>
            </a:cxnLst>
            <a:rect l="T0" t="T1" r="T2" b="T3"/>
            <a:pathLst>
              <a:path w="2380151" h="1498756">
                <a:moveTo>
                  <a:pt x="30651" y="1016000"/>
                </a:moveTo>
                <a:cubicBezTo>
                  <a:pt x="26418" y="994833"/>
                  <a:pt x="0" y="945051"/>
                  <a:pt x="30651" y="914400"/>
                </a:cubicBezTo>
                <a:cubicBezTo>
                  <a:pt x="40117" y="904934"/>
                  <a:pt x="55520" y="925064"/>
                  <a:pt x="68751" y="927100"/>
                </a:cubicBezTo>
                <a:cubicBezTo>
                  <a:pt x="110801" y="933569"/>
                  <a:pt x="153418" y="935567"/>
                  <a:pt x="195751" y="939800"/>
                </a:cubicBezTo>
                <a:cubicBezTo>
                  <a:pt x="221151" y="948267"/>
                  <a:pt x="249674" y="950348"/>
                  <a:pt x="271951" y="965200"/>
                </a:cubicBezTo>
                <a:cubicBezTo>
                  <a:pt x="297351" y="982133"/>
                  <a:pt x="319191" y="1006347"/>
                  <a:pt x="348151" y="1016000"/>
                </a:cubicBezTo>
                <a:lnTo>
                  <a:pt x="424351" y="1041400"/>
                </a:lnTo>
                <a:cubicBezTo>
                  <a:pt x="547188" y="1133528"/>
                  <a:pt x="416284" y="1043716"/>
                  <a:pt x="513251" y="1092200"/>
                </a:cubicBezTo>
                <a:cubicBezTo>
                  <a:pt x="611728" y="1141439"/>
                  <a:pt x="493686" y="1098378"/>
                  <a:pt x="589451" y="1130300"/>
                </a:cubicBezTo>
                <a:cubicBezTo>
                  <a:pt x="669884" y="1126067"/>
                  <a:pt x="750509" y="1124578"/>
                  <a:pt x="830751" y="1117600"/>
                </a:cubicBezTo>
                <a:cubicBezTo>
                  <a:pt x="848140" y="1116088"/>
                  <a:pt x="864512" y="1108686"/>
                  <a:pt x="881551" y="1104900"/>
                </a:cubicBezTo>
                <a:cubicBezTo>
                  <a:pt x="902623" y="1100217"/>
                  <a:pt x="923632" y="1094877"/>
                  <a:pt x="945051" y="1092200"/>
                </a:cubicBezTo>
                <a:cubicBezTo>
                  <a:pt x="1039823" y="1080354"/>
                  <a:pt x="1156053" y="1076180"/>
                  <a:pt x="1249851" y="1066800"/>
                </a:cubicBezTo>
                <a:cubicBezTo>
                  <a:pt x="1279637" y="1063821"/>
                  <a:pt x="1309118" y="1058333"/>
                  <a:pt x="1338751" y="1054100"/>
                </a:cubicBezTo>
                <a:cubicBezTo>
                  <a:pt x="1351451" y="1049867"/>
                  <a:pt x="1363979" y="1045078"/>
                  <a:pt x="1376851" y="1041400"/>
                </a:cubicBezTo>
                <a:cubicBezTo>
                  <a:pt x="1393634" y="1036605"/>
                  <a:pt x="1411308" y="1034829"/>
                  <a:pt x="1427651" y="1028700"/>
                </a:cubicBezTo>
                <a:cubicBezTo>
                  <a:pt x="1483474" y="1007766"/>
                  <a:pt x="1469656" y="1004697"/>
                  <a:pt x="1516551" y="977900"/>
                </a:cubicBezTo>
                <a:cubicBezTo>
                  <a:pt x="1532989" y="968507"/>
                  <a:pt x="1550418" y="960967"/>
                  <a:pt x="1567351" y="952500"/>
                </a:cubicBezTo>
                <a:cubicBezTo>
                  <a:pt x="1575818" y="939800"/>
                  <a:pt x="1578803" y="920599"/>
                  <a:pt x="1592751" y="914400"/>
                </a:cubicBezTo>
                <a:cubicBezTo>
                  <a:pt x="1687644" y="872226"/>
                  <a:pt x="1656500" y="923501"/>
                  <a:pt x="1719751" y="889000"/>
                </a:cubicBezTo>
                <a:cubicBezTo>
                  <a:pt x="1754812" y="869876"/>
                  <a:pt x="1788121" y="847653"/>
                  <a:pt x="1821351" y="825500"/>
                </a:cubicBezTo>
                <a:cubicBezTo>
                  <a:pt x="1834051" y="817033"/>
                  <a:pt x="1845799" y="806926"/>
                  <a:pt x="1859451" y="800100"/>
                </a:cubicBezTo>
                <a:cubicBezTo>
                  <a:pt x="1885486" y="787083"/>
                  <a:pt x="1936899" y="779530"/>
                  <a:pt x="1961051" y="774700"/>
                </a:cubicBezTo>
                <a:cubicBezTo>
                  <a:pt x="1973751" y="762000"/>
                  <a:pt x="1985353" y="748098"/>
                  <a:pt x="1999151" y="736600"/>
                </a:cubicBezTo>
                <a:cubicBezTo>
                  <a:pt x="2010877" y="726829"/>
                  <a:pt x="2026458" y="721993"/>
                  <a:pt x="2037251" y="711200"/>
                </a:cubicBezTo>
                <a:cubicBezTo>
                  <a:pt x="2073647" y="674804"/>
                  <a:pt x="2054693" y="676317"/>
                  <a:pt x="2075351" y="635000"/>
                </a:cubicBezTo>
                <a:cubicBezTo>
                  <a:pt x="2082177" y="621348"/>
                  <a:pt x="2094552" y="610848"/>
                  <a:pt x="2100751" y="596900"/>
                </a:cubicBezTo>
                <a:cubicBezTo>
                  <a:pt x="2111625" y="572434"/>
                  <a:pt x="2126151" y="520700"/>
                  <a:pt x="2126151" y="520700"/>
                </a:cubicBezTo>
                <a:cubicBezTo>
                  <a:pt x="2151805" y="264160"/>
                  <a:pt x="2118922" y="498817"/>
                  <a:pt x="2164251" y="317500"/>
                </a:cubicBezTo>
                <a:cubicBezTo>
                  <a:pt x="2168484" y="300567"/>
                  <a:pt x="2170075" y="282743"/>
                  <a:pt x="2176951" y="266700"/>
                </a:cubicBezTo>
                <a:cubicBezTo>
                  <a:pt x="2182964" y="252671"/>
                  <a:pt x="2196152" y="242548"/>
                  <a:pt x="2202351" y="228600"/>
                </a:cubicBezTo>
                <a:cubicBezTo>
                  <a:pt x="2213225" y="204134"/>
                  <a:pt x="2219284" y="177800"/>
                  <a:pt x="2227751" y="152400"/>
                </a:cubicBezTo>
                <a:lnTo>
                  <a:pt x="2240451" y="114300"/>
                </a:lnTo>
                <a:cubicBezTo>
                  <a:pt x="2244684" y="84667"/>
                  <a:pt x="2234773" y="49029"/>
                  <a:pt x="2253151" y="25400"/>
                </a:cubicBezTo>
                <a:cubicBezTo>
                  <a:pt x="2269589" y="4266"/>
                  <a:pt x="2329351" y="0"/>
                  <a:pt x="2329351" y="0"/>
                </a:cubicBezTo>
                <a:cubicBezTo>
                  <a:pt x="2363218" y="11289"/>
                  <a:pt x="2380151" y="5644"/>
                  <a:pt x="2380151" y="50800"/>
                </a:cubicBezTo>
                <a:cubicBezTo>
                  <a:pt x="2380151" y="199027"/>
                  <a:pt x="2374673" y="347249"/>
                  <a:pt x="2367451" y="495300"/>
                </a:cubicBezTo>
                <a:cubicBezTo>
                  <a:pt x="2364643" y="552858"/>
                  <a:pt x="2352346" y="570825"/>
                  <a:pt x="2342051" y="622300"/>
                </a:cubicBezTo>
                <a:cubicBezTo>
                  <a:pt x="2328320" y="690956"/>
                  <a:pt x="2334350" y="690302"/>
                  <a:pt x="2316651" y="749300"/>
                </a:cubicBezTo>
                <a:cubicBezTo>
                  <a:pt x="2289969" y="838239"/>
                  <a:pt x="2296148" y="808209"/>
                  <a:pt x="2265851" y="889000"/>
                </a:cubicBezTo>
                <a:cubicBezTo>
                  <a:pt x="2261151" y="901535"/>
                  <a:pt x="2259652" y="915398"/>
                  <a:pt x="2253151" y="927100"/>
                </a:cubicBezTo>
                <a:cubicBezTo>
                  <a:pt x="2238326" y="953785"/>
                  <a:pt x="2219284" y="977900"/>
                  <a:pt x="2202351" y="1003300"/>
                </a:cubicBezTo>
                <a:cubicBezTo>
                  <a:pt x="2193884" y="1016000"/>
                  <a:pt x="2181778" y="1026920"/>
                  <a:pt x="2176951" y="1041400"/>
                </a:cubicBezTo>
                <a:cubicBezTo>
                  <a:pt x="2166622" y="1072388"/>
                  <a:pt x="2163470" y="1092981"/>
                  <a:pt x="2138851" y="1117600"/>
                </a:cubicBezTo>
                <a:cubicBezTo>
                  <a:pt x="2128058" y="1128393"/>
                  <a:pt x="2113451" y="1134533"/>
                  <a:pt x="2100751" y="1143000"/>
                </a:cubicBezTo>
                <a:cubicBezTo>
                  <a:pt x="2083818" y="1168400"/>
                  <a:pt x="2075351" y="1202267"/>
                  <a:pt x="2049951" y="1219200"/>
                </a:cubicBezTo>
                <a:cubicBezTo>
                  <a:pt x="1940762" y="1291993"/>
                  <a:pt x="2078911" y="1204720"/>
                  <a:pt x="1973751" y="1257300"/>
                </a:cubicBezTo>
                <a:cubicBezTo>
                  <a:pt x="1960099" y="1264126"/>
                  <a:pt x="1949303" y="1275874"/>
                  <a:pt x="1935651" y="1282700"/>
                </a:cubicBezTo>
                <a:cubicBezTo>
                  <a:pt x="1923677" y="1288687"/>
                  <a:pt x="1909525" y="1289413"/>
                  <a:pt x="1897551" y="1295400"/>
                </a:cubicBezTo>
                <a:cubicBezTo>
                  <a:pt x="1883899" y="1302226"/>
                  <a:pt x="1873796" y="1315584"/>
                  <a:pt x="1859451" y="1320800"/>
                </a:cubicBezTo>
                <a:cubicBezTo>
                  <a:pt x="1816715" y="1336341"/>
                  <a:pt x="1763415" y="1340187"/>
                  <a:pt x="1719751" y="1358900"/>
                </a:cubicBezTo>
                <a:cubicBezTo>
                  <a:pt x="1702350" y="1366358"/>
                  <a:pt x="1685389" y="1374907"/>
                  <a:pt x="1668951" y="1384300"/>
                </a:cubicBezTo>
                <a:cubicBezTo>
                  <a:pt x="1655699" y="1391873"/>
                  <a:pt x="1644799" y="1403501"/>
                  <a:pt x="1630851" y="1409700"/>
                </a:cubicBezTo>
                <a:cubicBezTo>
                  <a:pt x="1606385" y="1420574"/>
                  <a:pt x="1580051" y="1426633"/>
                  <a:pt x="1554651" y="1435100"/>
                </a:cubicBezTo>
                <a:lnTo>
                  <a:pt x="1516551" y="1447800"/>
                </a:lnTo>
                <a:cubicBezTo>
                  <a:pt x="1503851" y="1452033"/>
                  <a:pt x="1491735" y="1458840"/>
                  <a:pt x="1478451" y="1460500"/>
                </a:cubicBezTo>
                <a:cubicBezTo>
                  <a:pt x="1301123" y="1482666"/>
                  <a:pt x="1410929" y="1471307"/>
                  <a:pt x="1148251" y="1485900"/>
                </a:cubicBezTo>
                <a:cubicBezTo>
                  <a:pt x="990815" y="1479845"/>
                  <a:pt x="894770" y="1498756"/>
                  <a:pt x="767251" y="1460500"/>
                </a:cubicBezTo>
                <a:cubicBezTo>
                  <a:pt x="741606" y="1452807"/>
                  <a:pt x="714998" y="1447074"/>
                  <a:pt x="691051" y="1435100"/>
                </a:cubicBezTo>
                <a:cubicBezTo>
                  <a:pt x="674118" y="1426633"/>
                  <a:pt x="655657" y="1420704"/>
                  <a:pt x="640251" y="1409700"/>
                </a:cubicBezTo>
                <a:cubicBezTo>
                  <a:pt x="625636" y="1399261"/>
                  <a:pt x="617095" y="1381563"/>
                  <a:pt x="602151" y="1371600"/>
                </a:cubicBezTo>
                <a:cubicBezTo>
                  <a:pt x="591012" y="1364174"/>
                  <a:pt x="576238" y="1364440"/>
                  <a:pt x="564051" y="1358900"/>
                </a:cubicBezTo>
                <a:cubicBezTo>
                  <a:pt x="529581" y="1343232"/>
                  <a:pt x="498372" y="1320074"/>
                  <a:pt x="462451" y="1308100"/>
                </a:cubicBezTo>
                <a:lnTo>
                  <a:pt x="386251" y="1282700"/>
                </a:lnTo>
                <a:lnTo>
                  <a:pt x="348151" y="1270000"/>
                </a:lnTo>
                <a:cubicBezTo>
                  <a:pt x="307236" y="1229085"/>
                  <a:pt x="314971" y="1228788"/>
                  <a:pt x="259251" y="1206500"/>
                </a:cubicBezTo>
                <a:cubicBezTo>
                  <a:pt x="234392" y="1196556"/>
                  <a:pt x="208451" y="1189567"/>
                  <a:pt x="183051" y="1181100"/>
                </a:cubicBezTo>
                <a:lnTo>
                  <a:pt x="144951" y="1168400"/>
                </a:lnTo>
                <a:cubicBezTo>
                  <a:pt x="117242" y="1085273"/>
                  <a:pt x="155727" y="1166861"/>
                  <a:pt x="94151" y="1117600"/>
                </a:cubicBezTo>
                <a:cubicBezTo>
                  <a:pt x="57094" y="1087955"/>
                  <a:pt x="77288" y="1076796"/>
                  <a:pt x="56051" y="1041400"/>
                </a:cubicBezTo>
                <a:cubicBezTo>
                  <a:pt x="49891" y="1031133"/>
                  <a:pt x="34884" y="1037167"/>
                  <a:pt x="30651" y="101600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 bwMode="auto">
          <a:xfrm>
            <a:off x="5164643" y="4356100"/>
            <a:ext cx="2116249" cy="1028700"/>
          </a:xfrm>
          <a:custGeom>
            <a:avLst/>
            <a:gdLst>
              <a:gd name="connsiteX0" fmla="*/ 4257 w 2116249"/>
              <a:gd name="connsiteY0" fmla="*/ 927100 h 1028700"/>
              <a:gd name="connsiteX1" fmla="*/ 16957 w 2116249"/>
              <a:gd name="connsiteY1" fmla="*/ 1003300 h 1028700"/>
              <a:gd name="connsiteX2" fmla="*/ 93157 w 2116249"/>
              <a:gd name="connsiteY2" fmla="*/ 1028700 h 1028700"/>
              <a:gd name="connsiteX3" fmla="*/ 156657 w 2116249"/>
              <a:gd name="connsiteY3" fmla="*/ 1003300 h 1028700"/>
              <a:gd name="connsiteX4" fmla="*/ 232857 w 2116249"/>
              <a:gd name="connsiteY4" fmla="*/ 939800 h 1028700"/>
              <a:gd name="connsiteX5" fmla="*/ 334457 w 2116249"/>
              <a:gd name="connsiteY5" fmla="*/ 914400 h 1028700"/>
              <a:gd name="connsiteX6" fmla="*/ 372557 w 2116249"/>
              <a:gd name="connsiteY6" fmla="*/ 901700 h 1028700"/>
              <a:gd name="connsiteX7" fmla="*/ 423357 w 2116249"/>
              <a:gd name="connsiteY7" fmla="*/ 889000 h 1028700"/>
              <a:gd name="connsiteX8" fmla="*/ 537657 w 2116249"/>
              <a:gd name="connsiteY8" fmla="*/ 774700 h 1028700"/>
              <a:gd name="connsiteX9" fmla="*/ 613857 w 2116249"/>
              <a:gd name="connsiteY9" fmla="*/ 673100 h 1028700"/>
              <a:gd name="connsiteX10" fmla="*/ 639257 w 2116249"/>
              <a:gd name="connsiteY10" fmla="*/ 635000 h 1028700"/>
              <a:gd name="connsiteX11" fmla="*/ 677357 w 2116249"/>
              <a:gd name="connsiteY11" fmla="*/ 622300 h 1028700"/>
              <a:gd name="connsiteX12" fmla="*/ 715457 w 2116249"/>
              <a:gd name="connsiteY12" fmla="*/ 584200 h 1028700"/>
              <a:gd name="connsiteX13" fmla="*/ 753557 w 2116249"/>
              <a:gd name="connsiteY13" fmla="*/ 571500 h 1028700"/>
              <a:gd name="connsiteX14" fmla="*/ 867857 w 2116249"/>
              <a:gd name="connsiteY14" fmla="*/ 533400 h 1028700"/>
              <a:gd name="connsiteX15" fmla="*/ 982157 w 2116249"/>
              <a:gd name="connsiteY15" fmla="*/ 482600 h 1028700"/>
              <a:gd name="connsiteX16" fmla="*/ 1058357 w 2116249"/>
              <a:gd name="connsiteY16" fmla="*/ 457200 h 1028700"/>
              <a:gd name="connsiteX17" fmla="*/ 1083757 w 2116249"/>
              <a:gd name="connsiteY17" fmla="*/ 419100 h 1028700"/>
              <a:gd name="connsiteX18" fmla="*/ 1134557 w 2116249"/>
              <a:gd name="connsiteY18" fmla="*/ 406400 h 1028700"/>
              <a:gd name="connsiteX19" fmla="*/ 1185357 w 2116249"/>
              <a:gd name="connsiteY19" fmla="*/ 381000 h 1028700"/>
              <a:gd name="connsiteX20" fmla="*/ 1223457 w 2116249"/>
              <a:gd name="connsiteY20" fmla="*/ 368300 h 1028700"/>
              <a:gd name="connsiteX21" fmla="*/ 1325057 w 2116249"/>
              <a:gd name="connsiteY21" fmla="*/ 304800 h 1028700"/>
              <a:gd name="connsiteX22" fmla="*/ 1363157 w 2116249"/>
              <a:gd name="connsiteY22" fmla="*/ 292100 h 1028700"/>
              <a:gd name="connsiteX23" fmla="*/ 1413957 w 2116249"/>
              <a:gd name="connsiteY23" fmla="*/ 266700 h 1028700"/>
              <a:gd name="connsiteX24" fmla="*/ 1490157 w 2116249"/>
              <a:gd name="connsiteY24" fmla="*/ 241300 h 1028700"/>
              <a:gd name="connsiteX25" fmla="*/ 1642557 w 2116249"/>
              <a:gd name="connsiteY25" fmla="*/ 228600 h 1028700"/>
              <a:gd name="connsiteX26" fmla="*/ 1820357 w 2116249"/>
              <a:gd name="connsiteY26" fmla="*/ 203200 h 1028700"/>
              <a:gd name="connsiteX27" fmla="*/ 1909257 w 2116249"/>
              <a:gd name="connsiteY27" fmla="*/ 177800 h 1028700"/>
              <a:gd name="connsiteX28" fmla="*/ 1972757 w 2116249"/>
              <a:gd name="connsiteY28" fmla="*/ 165100 h 1028700"/>
              <a:gd name="connsiteX29" fmla="*/ 2048957 w 2116249"/>
              <a:gd name="connsiteY29" fmla="*/ 139700 h 1028700"/>
              <a:gd name="connsiteX30" fmla="*/ 2087057 w 2116249"/>
              <a:gd name="connsiteY30" fmla="*/ 114300 h 1028700"/>
              <a:gd name="connsiteX31" fmla="*/ 2061657 w 2116249"/>
              <a:gd name="connsiteY31" fmla="*/ 12700 h 1028700"/>
              <a:gd name="connsiteX32" fmla="*/ 2023557 w 2116249"/>
              <a:gd name="connsiteY32" fmla="*/ 0 h 1028700"/>
              <a:gd name="connsiteX33" fmla="*/ 1807657 w 2116249"/>
              <a:gd name="connsiteY33" fmla="*/ 25400 h 1028700"/>
              <a:gd name="connsiteX34" fmla="*/ 1731457 w 2116249"/>
              <a:gd name="connsiteY34" fmla="*/ 50800 h 1028700"/>
              <a:gd name="connsiteX35" fmla="*/ 1464757 w 2116249"/>
              <a:gd name="connsiteY35" fmla="*/ 63500 h 1028700"/>
              <a:gd name="connsiteX36" fmla="*/ 1375857 w 2116249"/>
              <a:gd name="connsiteY36" fmla="*/ 88900 h 1028700"/>
              <a:gd name="connsiteX37" fmla="*/ 1299657 w 2116249"/>
              <a:gd name="connsiteY37" fmla="*/ 114300 h 1028700"/>
              <a:gd name="connsiteX38" fmla="*/ 1248857 w 2116249"/>
              <a:gd name="connsiteY38" fmla="*/ 139700 h 1028700"/>
              <a:gd name="connsiteX39" fmla="*/ 1172657 w 2116249"/>
              <a:gd name="connsiteY39" fmla="*/ 165100 h 1028700"/>
              <a:gd name="connsiteX40" fmla="*/ 1058357 w 2116249"/>
              <a:gd name="connsiteY40" fmla="*/ 228600 h 1028700"/>
              <a:gd name="connsiteX41" fmla="*/ 1020257 w 2116249"/>
              <a:gd name="connsiteY41" fmla="*/ 266700 h 1028700"/>
              <a:gd name="connsiteX42" fmla="*/ 893257 w 2116249"/>
              <a:gd name="connsiteY42" fmla="*/ 304800 h 1028700"/>
              <a:gd name="connsiteX43" fmla="*/ 804357 w 2116249"/>
              <a:gd name="connsiteY43" fmla="*/ 342900 h 1028700"/>
              <a:gd name="connsiteX44" fmla="*/ 715457 w 2116249"/>
              <a:gd name="connsiteY44" fmla="*/ 381000 h 1028700"/>
              <a:gd name="connsiteX45" fmla="*/ 601157 w 2116249"/>
              <a:gd name="connsiteY45" fmla="*/ 469900 h 1028700"/>
              <a:gd name="connsiteX46" fmla="*/ 512257 w 2116249"/>
              <a:gd name="connsiteY46" fmla="*/ 495300 h 1028700"/>
              <a:gd name="connsiteX47" fmla="*/ 410657 w 2116249"/>
              <a:gd name="connsiteY47" fmla="*/ 558800 h 1028700"/>
              <a:gd name="connsiteX48" fmla="*/ 372557 w 2116249"/>
              <a:gd name="connsiteY48" fmla="*/ 596900 h 1028700"/>
              <a:gd name="connsiteX49" fmla="*/ 334457 w 2116249"/>
              <a:gd name="connsiteY49" fmla="*/ 622300 h 1028700"/>
              <a:gd name="connsiteX50" fmla="*/ 296357 w 2116249"/>
              <a:gd name="connsiteY50" fmla="*/ 660400 h 1028700"/>
              <a:gd name="connsiteX51" fmla="*/ 220157 w 2116249"/>
              <a:gd name="connsiteY51" fmla="*/ 698500 h 1028700"/>
              <a:gd name="connsiteX52" fmla="*/ 105857 w 2116249"/>
              <a:gd name="connsiteY52" fmla="*/ 787400 h 1028700"/>
              <a:gd name="connsiteX53" fmla="*/ 93157 w 2116249"/>
              <a:gd name="connsiteY53" fmla="*/ 825500 h 1028700"/>
              <a:gd name="connsiteX54" fmla="*/ 16957 w 2116249"/>
              <a:gd name="connsiteY54" fmla="*/ 914400 h 1028700"/>
              <a:gd name="connsiteX55" fmla="*/ 4257 w 2116249"/>
              <a:gd name="connsiteY55" fmla="*/ 9271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16249" h="1028700">
                <a:moveTo>
                  <a:pt x="4257" y="927100"/>
                </a:moveTo>
                <a:cubicBezTo>
                  <a:pt x="4257" y="941917"/>
                  <a:pt x="0" y="983921"/>
                  <a:pt x="16957" y="1003300"/>
                </a:cubicBezTo>
                <a:cubicBezTo>
                  <a:pt x="34588" y="1023449"/>
                  <a:pt x="93157" y="1028700"/>
                  <a:pt x="93157" y="1028700"/>
                </a:cubicBezTo>
                <a:cubicBezTo>
                  <a:pt x="114324" y="1020233"/>
                  <a:pt x="137325" y="1015382"/>
                  <a:pt x="156657" y="1003300"/>
                </a:cubicBezTo>
                <a:cubicBezTo>
                  <a:pt x="269006" y="933082"/>
                  <a:pt x="125885" y="993286"/>
                  <a:pt x="232857" y="939800"/>
                </a:cubicBezTo>
                <a:cubicBezTo>
                  <a:pt x="261887" y="925285"/>
                  <a:pt x="305474" y="921646"/>
                  <a:pt x="334457" y="914400"/>
                </a:cubicBezTo>
                <a:cubicBezTo>
                  <a:pt x="347444" y="911153"/>
                  <a:pt x="359685" y="905378"/>
                  <a:pt x="372557" y="901700"/>
                </a:cubicBezTo>
                <a:cubicBezTo>
                  <a:pt x="389340" y="896905"/>
                  <a:pt x="406424" y="893233"/>
                  <a:pt x="423357" y="889000"/>
                </a:cubicBezTo>
                <a:cubicBezTo>
                  <a:pt x="461457" y="850900"/>
                  <a:pt x="505328" y="817805"/>
                  <a:pt x="537657" y="774700"/>
                </a:cubicBezTo>
                <a:cubicBezTo>
                  <a:pt x="563057" y="740833"/>
                  <a:pt x="590375" y="708323"/>
                  <a:pt x="613857" y="673100"/>
                </a:cubicBezTo>
                <a:cubicBezTo>
                  <a:pt x="622324" y="660400"/>
                  <a:pt x="627338" y="644535"/>
                  <a:pt x="639257" y="635000"/>
                </a:cubicBezTo>
                <a:cubicBezTo>
                  <a:pt x="649710" y="626637"/>
                  <a:pt x="664657" y="626533"/>
                  <a:pt x="677357" y="622300"/>
                </a:cubicBezTo>
                <a:cubicBezTo>
                  <a:pt x="690057" y="609600"/>
                  <a:pt x="700513" y="594163"/>
                  <a:pt x="715457" y="584200"/>
                </a:cubicBezTo>
                <a:cubicBezTo>
                  <a:pt x="726596" y="576774"/>
                  <a:pt x="741252" y="576773"/>
                  <a:pt x="753557" y="571500"/>
                </a:cubicBezTo>
                <a:cubicBezTo>
                  <a:pt x="845572" y="532065"/>
                  <a:pt x="760813" y="554809"/>
                  <a:pt x="867857" y="533400"/>
                </a:cubicBezTo>
                <a:cubicBezTo>
                  <a:pt x="963942" y="475749"/>
                  <a:pt x="894952" y="508762"/>
                  <a:pt x="982157" y="482600"/>
                </a:cubicBezTo>
                <a:cubicBezTo>
                  <a:pt x="1007802" y="474907"/>
                  <a:pt x="1058357" y="457200"/>
                  <a:pt x="1058357" y="457200"/>
                </a:cubicBezTo>
                <a:cubicBezTo>
                  <a:pt x="1066824" y="444500"/>
                  <a:pt x="1071057" y="427567"/>
                  <a:pt x="1083757" y="419100"/>
                </a:cubicBezTo>
                <a:cubicBezTo>
                  <a:pt x="1098280" y="409418"/>
                  <a:pt x="1118214" y="412529"/>
                  <a:pt x="1134557" y="406400"/>
                </a:cubicBezTo>
                <a:cubicBezTo>
                  <a:pt x="1152284" y="399753"/>
                  <a:pt x="1167956" y="388458"/>
                  <a:pt x="1185357" y="381000"/>
                </a:cubicBezTo>
                <a:cubicBezTo>
                  <a:pt x="1197662" y="375727"/>
                  <a:pt x="1211152" y="373573"/>
                  <a:pt x="1223457" y="368300"/>
                </a:cubicBezTo>
                <a:cubicBezTo>
                  <a:pt x="1332052" y="321759"/>
                  <a:pt x="1215661" y="367312"/>
                  <a:pt x="1325057" y="304800"/>
                </a:cubicBezTo>
                <a:cubicBezTo>
                  <a:pt x="1336680" y="298158"/>
                  <a:pt x="1350852" y="297373"/>
                  <a:pt x="1363157" y="292100"/>
                </a:cubicBezTo>
                <a:cubicBezTo>
                  <a:pt x="1380558" y="284642"/>
                  <a:pt x="1396379" y="273731"/>
                  <a:pt x="1413957" y="266700"/>
                </a:cubicBezTo>
                <a:cubicBezTo>
                  <a:pt x="1438816" y="256756"/>
                  <a:pt x="1463476" y="243523"/>
                  <a:pt x="1490157" y="241300"/>
                </a:cubicBezTo>
                <a:lnTo>
                  <a:pt x="1642557" y="228600"/>
                </a:lnTo>
                <a:cubicBezTo>
                  <a:pt x="1722027" y="220653"/>
                  <a:pt x="1746466" y="215515"/>
                  <a:pt x="1820357" y="203200"/>
                </a:cubicBezTo>
                <a:cubicBezTo>
                  <a:pt x="1862785" y="189057"/>
                  <a:pt x="1861417" y="188431"/>
                  <a:pt x="1909257" y="177800"/>
                </a:cubicBezTo>
                <a:cubicBezTo>
                  <a:pt x="1930329" y="173117"/>
                  <a:pt x="1951932" y="170780"/>
                  <a:pt x="1972757" y="165100"/>
                </a:cubicBezTo>
                <a:cubicBezTo>
                  <a:pt x="1998588" y="158055"/>
                  <a:pt x="2048957" y="139700"/>
                  <a:pt x="2048957" y="139700"/>
                </a:cubicBezTo>
                <a:cubicBezTo>
                  <a:pt x="2061657" y="131233"/>
                  <a:pt x="2079484" y="127552"/>
                  <a:pt x="2087057" y="114300"/>
                </a:cubicBezTo>
                <a:cubicBezTo>
                  <a:pt x="2116249" y="63213"/>
                  <a:pt x="2104229" y="41081"/>
                  <a:pt x="2061657" y="12700"/>
                </a:cubicBezTo>
                <a:cubicBezTo>
                  <a:pt x="2050518" y="5274"/>
                  <a:pt x="2036257" y="4233"/>
                  <a:pt x="2023557" y="0"/>
                </a:cubicBezTo>
                <a:cubicBezTo>
                  <a:pt x="1974560" y="4454"/>
                  <a:pt x="1865906" y="10838"/>
                  <a:pt x="1807657" y="25400"/>
                </a:cubicBezTo>
                <a:cubicBezTo>
                  <a:pt x="1781682" y="31894"/>
                  <a:pt x="1756857" y="42333"/>
                  <a:pt x="1731457" y="50800"/>
                </a:cubicBezTo>
                <a:cubicBezTo>
                  <a:pt x="1647023" y="78945"/>
                  <a:pt x="1553657" y="59267"/>
                  <a:pt x="1464757" y="63500"/>
                </a:cubicBezTo>
                <a:cubicBezTo>
                  <a:pt x="1336714" y="106181"/>
                  <a:pt x="1535325" y="41060"/>
                  <a:pt x="1375857" y="88900"/>
                </a:cubicBezTo>
                <a:cubicBezTo>
                  <a:pt x="1350212" y="96593"/>
                  <a:pt x="1325057" y="105833"/>
                  <a:pt x="1299657" y="114300"/>
                </a:cubicBezTo>
                <a:cubicBezTo>
                  <a:pt x="1281696" y="120287"/>
                  <a:pt x="1266435" y="132669"/>
                  <a:pt x="1248857" y="139700"/>
                </a:cubicBezTo>
                <a:cubicBezTo>
                  <a:pt x="1223998" y="149644"/>
                  <a:pt x="1172657" y="165100"/>
                  <a:pt x="1172657" y="165100"/>
                </a:cubicBezTo>
                <a:cubicBezTo>
                  <a:pt x="1085318" y="223326"/>
                  <a:pt x="1125417" y="206247"/>
                  <a:pt x="1058357" y="228600"/>
                </a:cubicBezTo>
                <a:cubicBezTo>
                  <a:pt x="1045657" y="241300"/>
                  <a:pt x="1035957" y="257978"/>
                  <a:pt x="1020257" y="266700"/>
                </a:cubicBezTo>
                <a:cubicBezTo>
                  <a:pt x="994959" y="280754"/>
                  <a:pt x="926052" y="296601"/>
                  <a:pt x="893257" y="304800"/>
                </a:cubicBezTo>
                <a:cubicBezTo>
                  <a:pt x="797605" y="368568"/>
                  <a:pt x="919171" y="293694"/>
                  <a:pt x="804357" y="342900"/>
                </a:cubicBezTo>
                <a:cubicBezTo>
                  <a:pt x="681570" y="395523"/>
                  <a:pt x="861300" y="344539"/>
                  <a:pt x="715457" y="381000"/>
                </a:cubicBezTo>
                <a:cubicBezTo>
                  <a:pt x="685563" y="410894"/>
                  <a:pt x="641665" y="459773"/>
                  <a:pt x="601157" y="469900"/>
                </a:cubicBezTo>
                <a:cubicBezTo>
                  <a:pt x="537370" y="485847"/>
                  <a:pt x="566916" y="477080"/>
                  <a:pt x="512257" y="495300"/>
                </a:cubicBezTo>
                <a:cubicBezTo>
                  <a:pt x="420138" y="587419"/>
                  <a:pt x="538938" y="478624"/>
                  <a:pt x="410657" y="558800"/>
                </a:cubicBezTo>
                <a:cubicBezTo>
                  <a:pt x="395427" y="568319"/>
                  <a:pt x="386355" y="585402"/>
                  <a:pt x="372557" y="596900"/>
                </a:cubicBezTo>
                <a:cubicBezTo>
                  <a:pt x="360831" y="606671"/>
                  <a:pt x="346183" y="612529"/>
                  <a:pt x="334457" y="622300"/>
                </a:cubicBezTo>
                <a:cubicBezTo>
                  <a:pt x="320659" y="633798"/>
                  <a:pt x="310155" y="648902"/>
                  <a:pt x="296357" y="660400"/>
                </a:cubicBezTo>
                <a:cubicBezTo>
                  <a:pt x="263531" y="687755"/>
                  <a:pt x="258342" y="685772"/>
                  <a:pt x="220157" y="698500"/>
                </a:cubicBezTo>
                <a:cubicBezTo>
                  <a:pt x="129013" y="759263"/>
                  <a:pt x="165543" y="727714"/>
                  <a:pt x="105857" y="787400"/>
                </a:cubicBezTo>
                <a:cubicBezTo>
                  <a:pt x="101624" y="800100"/>
                  <a:pt x="99144" y="813526"/>
                  <a:pt x="93157" y="825500"/>
                </a:cubicBezTo>
                <a:cubicBezTo>
                  <a:pt x="73815" y="864184"/>
                  <a:pt x="48204" y="883153"/>
                  <a:pt x="16957" y="914400"/>
                </a:cubicBezTo>
                <a:cubicBezTo>
                  <a:pt x="2918" y="956516"/>
                  <a:pt x="4257" y="912283"/>
                  <a:pt x="4257" y="92710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任意多边形 28"/>
          <p:cNvSpPr/>
          <p:nvPr/>
        </p:nvSpPr>
        <p:spPr bwMode="auto">
          <a:xfrm>
            <a:off x="6946900" y="3048000"/>
            <a:ext cx="613432" cy="200980"/>
          </a:xfrm>
          <a:custGeom>
            <a:avLst/>
            <a:gdLst>
              <a:gd name="connsiteX0" fmla="*/ 0 w 635000"/>
              <a:gd name="connsiteY0" fmla="*/ 101600 h 228600"/>
              <a:gd name="connsiteX1" fmla="*/ 25400 w 635000"/>
              <a:gd name="connsiteY1" fmla="*/ 177800 h 228600"/>
              <a:gd name="connsiteX2" fmla="*/ 38100 w 635000"/>
              <a:gd name="connsiteY2" fmla="*/ 215900 h 228600"/>
              <a:gd name="connsiteX3" fmla="*/ 76200 w 635000"/>
              <a:gd name="connsiteY3" fmla="*/ 228600 h 228600"/>
              <a:gd name="connsiteX4" fmla="*/ 304800 w 635000"/>
              <a:gd name="connsiteY4" fmla="*/ 215900 h 228600"/>
              <a:gd name="connsiteX5" fmla="*/ 342900 w 635000"/>
              <a:gd name="connsiteY5" fmla="*/ 203200 h 228600"/>
              <a:gd name="connsiteX6" fmla="*/ 419100 w 635000"/>
              <a:gd name="connsiteY6" fmla="*/ 190500 h 228600"/>
              <a:gd name="connsiteX7" fmla="*/ 495300 w 635000"/>
              <a:gd name="connsiteY7" fmla="*/ 165100 h 228600"/>
              <a:gd name="connsiteX8" fmla="*/ 596900 w 635000"/>
              <a:gd name="connsiteY8" fmla="*/ 152400 h 228600"/>
              <a:gd name="connsiteX9" fmla="*/ 622300 w 635000"/>
              <a:gd name="connsiteY9" fmla="*/ 114300 h 228600"/>
              <a:gd name="connsiteX10" fmla="*/ 635000 w 635000"/>
              <a:gd name="connsiteY10" fmla="*/ 76200 h 228600"/>
              <a:gd name="connsiteX11" fmla="*/ 546100 w 635000"/>
              <a:gd name="connsiteY11" fmla="*/ 12700 h 228600"/>
              <a:gd name="connsiteX12" fmla="*/ 495300 w 635000"/>
              <a:gd name="connsiteY12" fmla="*/ 0 h 228600"/>
              <a:gd name="connsiteX13" fmla="*/ 241300 w 635000"/>
              <a:gd name="connsiteY13" fmla="*/ 12700 h 228600"/>
              <a:gd name="connsiteX14" fmla="*/ 203200 w 635000"/>
              <a:gd name="connsiteY14" fmla="*/ 25400 h 228600"/>
              <a:gd name="connsiteX15" fmla="*/ 139700 w 635000"/>
              <a:gd name="connsiteY15" fmla="*/ 38100 h 228600"/>
              <a:gd name="connsiteX16" fmla="*/ 25400 w 635000"/>
              <a:gd name="connsiteY16" fmla="*/ 101600 h 228600"/>
              <a:gd name="connsiteX17" fmla="*/ 0 w 635000"/>
              <a:gd name="connsiteY17" fmla="*/ 101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5000" h="228600">
                <a:moveTo>
                  <a:pt x="0" y="101600"/>
                </a:moveTo>
                <a:cubicBezTo>
                  <a:pt x="0" y="114300"/>
                  <a:pt x="16933" y="152400"/>
                  <a:pt x="25400" y="177800"/>
                </a:cubicBezTo>
                <a:cubicBezTo>
                  <a:pt x="29633" y="190500"/>
                  <a:pt x="25400" y="211667"/>
                  <a:pt x="38100" y="215900"/>
                </a:cubicBezTo>
                <a:lnTo>
                  <a:pt x="76200" y="228600"/>
                </a:lnTo>
                <a:cubicBezTo>
                  <a:pt x="152400" y="224367"/>
                  <a:pt x="228826" y="223136"/>
                  <a:pt x="304800" y="215900"/>
                </a:cubicBezTo>
                <a:cubicBezTo>
                  <a:pt x="318127" y="214631"/>
                  <a:pt x="329832" y="206104"/>
                  <a:pt x="342900" y="203200"/>
                </a:cubicBezTo>
                <a:cubicBezTo>
                  <a:pt x="368037" y="197614"/>
                  <a:pt x="394118" y="196745"/>
                  <a:pt x="419100" y="190500"/>
                </a:cubicBezTo>
                <a:cubicBezTo>
                  <a:pt x="445075" y="184006"/>
                  <a:pt x="468733" y="168421"/>
                  <a:pt x="495300" y="165100"/>
                </a:cubicBezTo>
                <a:lnTo>
                  <a:pt x="596900" y="152400"/>
                </a:lnTo>
                <a:cubicBezTo>
                  <a:pt x="605367" y="139700"/>
                  <a:pt x="615474" y="127952"/>
                  <a:pt x="622300" y="114300"/>
                </a:cubicBezTo>
                <a:cubicBezTo>
                  <a:pt x="628287" y="102326"/>
                  <a:pt x="635000" y="89587"/>
                  <a:pt x="635000" y="76200"/>
                </a:cubicBezTo>
                <a:cubicBezTo>
                  <a:pt x="635000" y="21696"/>
                  <a:pt x="592667" y="24342"/>
                  <a:pt x="546100" y="12700"/>
                </a:cubicBezTo>
                <a:lnTo>
                  <a:pt x="495300" y="0"/>
                </a:lnTo>
                <a:cubicBezTo>
                  <a:pt x="410633" y="4233"/>
                  <a:pt x="325754" y="5356"/>
                  <a:pt x="241300" y="12700"/>
                </a:cubicBezTo>
                <a:cubicBezTo>
                  <a:pt x="227963" y="13860"/>
                  <a:pt x="216187" y="22153"/>
                  <a:pt x="203200" y="25400"/>
                </a:cubicBezTo>
                <a:cubicBezTo>
                  <a:pt x="182259" y="30635"/>
                  <a:pt x="160867" y="33867"/>
                  <a:pt x="139700" y="38100"/>
                </a:cubicBezTo>
                <a:cubicBezTo>
                  <a:pt x="88130" y="63885"/>
                  <a:pt x="66552" y="70736"/>
                  <a:pt x="25400" y="101600"/>
                </a:cubicBezTo>
                <a:cubicBezTo>
                  <a:pt x="20611" y="105192"/>
                  <a:pt x="0" y="88900"/>
                  <a:pt x="0" y="101600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任意多边形 29"/>
          <p:cNvSpPr/>
          <p:nvPr/>
        </p:nvSpPr>
        <p:spPr bwMode="auto">
          <a:xfrm>
            <a:off x="7950200" y="4826000"/>
            <a:ext cx="541543" cy="241300"/>
          </a:xfrm>
          <a:custGeom>
            <a:avLst/>
            <a:gdLst>
              <a:gd name="connsiteX0" fmla="*/ 0 w 541543"/>
              <a:gd name="connsiteY0" fmla="*/ 152400 h 241300"/>
              <a:gd name="connsiteX1" fmla="*/ 50800 w 541543"/>
              <a:gd name="connsiteY1" fmla="*/ 228600 h 241300"/>
              <a:gd name="connsiteX2" fmla="*/ 88900 w 541543"/>
              <a:gd name="connsiteY2" fmla="*/ 241300 h 241300"/>
              <a:gd name="connsiteX3" fmla="*/ 393700 w 541543"/>
              <a:gd name="connsiteY3" fmla="*/ 203200 h 241300"/>
              <a:gd name="connsiteX4" fmla="*/ 469900 w 541543"/>
              <a:gd name="connsiteY4" fmla="*/ 177800 h 241300"/>
              <a:gd name="connsiteX5" fmla="*/ 508000 w 541543"/>
              <a:gd name="connsiteY5" fmla="*/ 152400 h 241300"/>
              <a:gd name="connsiteX6" fmla="*/ 520700 w 541543"/>
              <a:gd name="connsiteY6" fmla="*/ 0 h 241300"/>
              <a:gd name="connsiteX7" fmla="*/ 266700 w 541543"/>
              <a:gd name="connsiteY7" fmla="*/ 50800 h 241300"/>
              <a:gd name="connsiteX8" fmla="*/ 190500 w 541543"/>
              <a:gd name="connsiteY8" fmla="*/ 101600 h 241300"/>
              <a:gd name="connsiteX9" fmla="*/ 76200 w 541543"/>
              <a:gd name="connsiteY9" fmla="*/ 152400 h 241300"/>
              <a:gd name="connsiteX10" fmla="*/ 0 w 541543"/>
              <a:gd name="connsiteY10" fmla="*/ 152400 h 24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1543" h="241300">
                <a:moveTo>
                  <a:pt x="0" y="152400"/>
                </a:moveTo>
                <a:cubicBezTo>
                  <a:pt x="13315" y="192344"/>
                  <a:pt x="10029" y="201419"/>
                  <a:pt x="50800" y="228600"/>
                </a:cubicBezTo>
                <a:cubicBezTo>
                  <a:pt x="61939" y="236026"/>
                  <a:pt x="76200" y="237067"/>
                  <a:pt x="88900" y="241300"/>
                </a:cubicBezTo>
                <a:cubicBezTo>
                  <a:pt x="224795" y="230847"/>
                  <a:pt x="265203" y="233435"/>
                  <a:pt x="393700" y="203200"/>
                </a:cubicBezTo>
                <a:cubicBezTo>
                  <a:pt x="419762" y="197068"/>
                  <a:pt x="447623" y="192652"/>
                  <a:pt x="469900" y="177800"/>
                </a:cubicBezTo>
                <a:lnTo>
                  <a:pt x="508000" y="152400"/>
                </a:lnTo>
                <a:cubicBezTo>
                  <a:pt x="541543" y="51771"/>
                  <a:pt x="537802" y="102610"/>
                  <a:pt x="520700" y="0"/>
                </a:cubicBezTo>
                <a:cubicBezTo>
                  <a:pt x="505642" y="2151"/>
                  <a:pt x="315062" y="18559"/>
                  <a:pt x="266700" y="50800"/>
                </a:cubicBezTo>
                <a:lnTo>
                  <a:pt x="190500" y="101600"/>
                </a:lnTo>
                <a:cubicBezTo>
                  <a:pt x="155971" y="124620"/>
                  <a:pt x="121540" y="152400"/>
                  <a:pt x="76200" y="152400"/>
                </a:cubicBezTo>
                <a:lnTo>
                  <a:pt x="0" y="15240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任意多边形 20"/>
          <p:cNvSpPr/>
          <p:nvPr/>
        </p:nvSpPr>
        <p:spPr bwMode="auto">
          <a:xfrm>
            <a:off x="8559800" y="4715040"/>
            <a:ext cx="115321" cy="127818"/>
          </a:xfrm>
          <a:custGeom>
            <a:avLst/>
            <a:gdLst>
              <a:gd name="connsiteX0" fmla="*/ 42333 w 115321"/>
              <a:gd name="connsiteY0" fmla="*/ 893 h 127818"/>
              <a:gd name="connsiteX1" fmla="*/ 16933 w 115321"/>
              <a:gd name="connsiteY1" fmla="*/ 9360 h 127818"/>
              <a:gd name="connsiteX2" fmla="*/ 0 w 115321"/>
              <a:gd name="connsiteY2" fmla="*/ 60160 h 127818"/>
              <a:gd name="connsiteX3" fmla="*/ 8467 w 115321"/>
              <a:gd name="connsiteY3" fmla="*/ 94027 h 127818"/>
              <a:gd name="connsiteX4" fmla="*/ 110067 w 115321"/>
              <a:gd name="connsiteY4" fmla="*/ 102493 h 127818"/>
              <a:gd name="connsiteX5" fmla="*/ 101600 w 115321"/>
              <a:gd name="connsiteY5" fmla="*/ 26293 h 127818"/>
              <a:gd name="connsiteX6" fmla="*/ 50800 w 115321"/>
              <a:gd name="connsiteY6" fmla="*/ 9360 h 127818"/>
              <a:gd name="connsiteX7" fmla="*/ 42333 w 115321"/>
              <a:gd name="connsiteY7" fmla="*/ 893 h 127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21" h="127818">
                <a:moveTo>
                  <a:pt x="42333" y="893"/>
                </a:moveTo>
                <a:cubicBezTo>
                  <a:pt x="36689" y="893"/>
                  <a:pt x="22120" y="2098"/>
                  <a:pt x="16933" y="9360"/>
                </a:cubicBezTo>
                <a:cubicBezTo>
                  <a:pt x="6558" y="23885"/>
                  <a:pt x="0" y="60160"/>
                  <a:pt x="0" y="60160"/>
                </a:cubicBezTo>
                <a:cubicBezTo>
                  <a:pt x="2822" y="71449"/>
                  <a:pt x="2012" y="84345"/>
                  <a:pt x="8467" y="94027"/>
                </a:cubicBezTo>
                <a:cubicBezTo>
                  <a:pt x="30994" y="127818"/>
                  <a:pt x="84374" y="105348"/>
                  <a:pt x="110067" y="102493"/>
                </a:cubicBezTo>
                <a:cubicBezTo>
                  <a:pt x="107245" y="77093"/>
                  <a:pt x="115321" y="47854"/>
                  <a:pt x="101600" y="26293"/>
                </a:cubicBezTo>
                <a:cubicBezTo>
                  <a:pt x="92017" y="11234"/>
                  <a:pt x="67733" y="15004"/>
                  <a:pt x="50800" y="9360"/>
                </a:cubicBezTo>
                <a:cubicBezTo>
                  <a:pt x="22721" y="0"/>
                  <a:pt x="47977" y="893"/>
                  <a:pt x="42333" y="893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任意多边形 21"/>
          <p:cNvSpPr/>
          <p:nvPr/>
        </p:nvSpPr>
        <p:spPr bwMode="auto">
          <a:xfrm>
            <a:off x="5581488" y="4428564"/>
            <a:ext cx="2576535" cy="1288006"/>
          </a:xfrm>
          <a:custGeom>
            <a:avLst/>
            <a:gdLst>
              <a:gd name="connsiteX0" fmla="*/ 14979 w 2576535"/>
              <a:gd name="connsiteY0" fmla="*/ 1159436 h 1288006"/>
              <a:gd name="connsiteX1" fmla="*/ 6512 w 2576535"/>
              <a:gd name="connsiteY1" fmla="*/ 1277969 h 1288006"/>
              <a:gd name="connsiteX2" fmla="*/ 31912 w 2576535"/>
              <a:gd name="connsiteY2" fmla="*/ 1261036 h 1288006"/>
              <a:gd name="connsiteX3" fmla="*/ 57312 w 2576535"/>
              <a:gd name="connsiteY3" fmla="*/ 1210236 h 1288006"/>
              <a:gd name="connsiteX4" fmla="*/ 74245 w 2576535"/>
              <a:gd name="connsiteY4" fmla="*/ 1184836 h 1288006"/>
              <a:gd name="connsiteX5" fmla="*/ 116579 w 2576535"/>
              <a:gd name="connsiteY5" fmla="*/ 1117103 h 1288006"/>
              <a:gd name="connsiteX6" fmla="*/ 141979 w 2576535"/>
              <a:gd name="connsiteY6" fmla="*/ 1108636 h 1288006"/>
              <a:gd name="connsiteX7" fmla="*/ 158912 w 2576535"/>
              <a:gd name="connsiteY7" fmla="*/ 1057836 h 1288006"/>
              <a:gd name="connsiteX8" fmla="*/ 201245 w 2576535"/>
              <a:gd name="connsiteY8" fmla="*/ 1007036 h 1288006"/>
              <a:gd name="connsiteX9" fmla="*/ 235112 w 2576535"/>
              <a:gd name="connsiteY9" fmla="*/ 973169 h 1288006"/>
              <a:gd name="connsiteX10" fmla="*/ 268979 w 2576535"/>
              <a:gd name="connsiteY10" fmla="*/ 922369 h 1288006"/>
              <a:gd name="connsiteX11" fmla="*/ 285912 w 2576535"/>
              <a:gd name="connsiteY11" fmla="*/ 871569 h 1288006"/>
              <a:gd name="connsiteX12" fmla="*/ 302845 w 2576535"/>
              <a:gd name="connsiteY12" fmla="*/ 846169 h 1288006"/>
              <a:gd name="connsiteX13" fmla="*/ 328245 w 2576535"/>
              <a:gd name="connsiteY13" fmla="*/ 795369 h 1288006"/>
              <a:gd name="connsiteX14" fmla="*/ 353645 w 2576535"/>
              <a:gd name="connsiteY14" fmla="*/ 786903 h 1288006"/>
              <a:gd name="connsiteX15" fmla="*/ 370579 w 2576535"/>
              <a:gd name="connsiteY15" fmla="*/ 769969 h 1288006"/>
              <a:gd name="connsiteX16" fmla="*/ 421379 w 2576535"/>
              <a:gd name="connsiteY16" fmla="*/ 736103 h 1288006"/>
              <a:gd name="connsiteX17" fmla="*/ 463712 w 2576535"/>
              <a:gd name="connsiteY17" fmla="*/ 702236 h 1288006"/>
              <a:gd name="connsiteX18" fmla="*/ 514512 w 2576535"/>
              <a:gd name="connsiteY18" fmla="*/ 668369 h 1288006"/>
              <a:gd name="connsiteX19" fmla="*/ 531445 w 2576535"/>
              <a:gd name="connsiteY19" fmla="*/ 642969 h 1288006"/>
              <a:gd name="connsiteX20" fmla="*/ 573779 w 2576535"/>
              <a:gd name="connsiteY20" fmla="*/ 600636 h 1288006"/>
              <a:gd name="connsiteX21" fmla="*/ 616112 w 2576535"/>
              <a:gd name="connsiteY21" fmla="*/ 558303 h 1288006"/>
              <a:gd name="connsiteX22" fmla="*/ 675379 w 2576535"/>
              <a:gd name="connsiteY22" fmla="*/ 507503 h 1288006"/>
              <a:gd name="connsiteX23" fmla="*/ 700779 w 2576535"/>
              <a:gd name="connsiteY23" fmla="*/ 465169 h 1288006"/>
              <a:gd name="connsiteX24" fmla="*/ 717712 w 2576535"/>
              <a:gd name="connsiteY24" fmla="*/ 439769 h 1288006"/>
              <a:gd name="connsiteX25" fmla="*/ 743112 w 2576535"/>
              <a:gd name="connsiteY25" fmla="*/ 431303 h 1288006"/>
              <a:gd name="connsiteX26" fmla="*/ 760045 w 2576535"/>
              <a:gd name="connsiteY26" fmla="*/ 414369 h 1288006"/>
              <a:gd name="connsiteX27" fmla="*/ 793912 w 2576535"/>
              <a:gd name="connsiteY27" fmla="*/ 405903 h 1288006"/>
              <a:gd name="connsiteX28" fmla="*/ 861645 w 2576535"/>
              <a:gd name="connsiteY28" fmla="*/ 380503 h 1288006"/>
              <a:gd name="connsiteX29" fmla="*/ 912445 w 2576535"/>
              <a:gd name="connsiteY29" fmla="*/ 346636 h 1288006"/>
              <a:gd name="connsiteX30" fmla="*/ 937845 w 2576535"/>
              <a:gd name="connsiteY30" fmla="*/ 329703 h 1288006"/>
              <a:gd name="connsiteX31" fmla="*/ 997112 w 2576535"/>
              <a:gd name="connsiteY31" fmla="*/ 304303 h 1288006"/>
              <a:gd name="connsiteX32" fmla="*/ 1039445 w 2576535"/>
              <a:gd name="connsiteY32" fmla="*/ 278903 h 1288006"/>
              <a:gd name="connsiteX33" fmla="*/ 1064845 w 2576535"/>
              <a:gd name="connsiteY33" fmla="*/ 253503 h 1288006"/>
              <a:gd name="connsiteX34" fmla="*/ 1090245 w 2576535"/>
              <a:gd name="connsiteY34" fmla="*/ 245036 h 1288006"/>
              <a:gd name="connsiteX35" fmla="*/ 1115645 w 2576535"/>
              <a:gd name="connsiteY35" fmla="*/ 228103 h 1288006"/>
              <a:gd name="connsiteX36" fmla="*/ 1141045 w 2576535"/>
              <a:gd name="connsiteY36" fmla="*/ 219636 h 1288006"/>
              <a:gd name="connsiteX37" fmla="*/ 1191845 w 2576535"/>
              <a:gd name="connsiteY37" fmla="*/ 185769 h 1288006"/>
              <a:gd name="connsiteX38" fmla="*/ 1293445 w 2576535"/>
              <a:gd name="connsiteY38" fmla="*/ 168836 h 1288006"/>
              <a:gd name="connsiteX39" fmla="*/ 1318845 w 2576535"/>
              <a:gd name="connsiteY39" fmla="*/ 160369 h 1288006"/>
              <a:gd name="connsiteX40" fmla="*/ 1352712 w 2576535"/>
              <a:gd name="connsiteY40" fmla="*/ 151903 h 1288006"/>
              <a:gd name="connsiteX41" fmla="*/ 1386579 w 2576535"/>
              <a:gd name="connsiteY41" fmla="*/ 134969 h 1288006"/>
              <a:gd name="connsiteX42" fmla="*/ 1505112 w 2576535"/>
              <a:gd name="connsiteY42" fmla="*/ 118036 h 1288006"/>
              <a:gd name="connsiteX43" fmla="*/ 1538979 w 2576535"/>
              <a:gd name="connsiteY43" fmla="*/ 109569 h 1288006"/>
              <a:gd name="connsiteX44" fmla="*/ 1564379 w 2576535"/>
              <a:gd name="connsiteY44" fmla="*/ 101103 h 1288006"/>
              <a:gd name="connsiteX45" fmla="*/ 1708312 w 2576535"/>
              <a:gd name="connsiteY45" fmla="*/ 84169 h 1288006"/>
              <a:gd name="connsiteX46" fmla="*/ 1742179 w 2576535"/>
              <a:gd name="connsiteY46" fmla="*/ 75703 h 1288006"/>
              <a:gd name="connsiteX47" fmla="*/ 1818379 w 2576535"/>
              <a:gd name="connsiteY47" fmla="*/ 67236 h 1288006"/>
              <a:gd name="connsiteX48" fmla="*/ 1869179 w 2576535"/>
              <a:gd name="connsiteY48" fmla="*/ 41836 h 1288006"/>
              <a:gd name="connsiteX49" fmla="*/ 1860712 w 2576535"/>
              <a:gd name="connsiteY49" fmla="*/ 67236 h 1288006"/>
              <a:gd name="connsiteX50" fmla="*/ 2317912 w 2576535"/>
              <a:gd name="connsiteY50" fmla="*/ 92636 h 1288006"/>
              <a:gd name="connsiteX51" fmla="*/ 2402579 w 2576535"/>
              <a:gd name="connsiteY51" fmla="*/ 118036 h 1288006"/>
              <a:gd name="connsiteX52" fmla="*/ 2427979 w 2576535"/>
              <a:gd name="connsiteY52" fmla="*/ 126503 h 1288006"/>
              <a:gd name="connsiteX53" fmla="*/ 2453379 w 2576535"/>
              <a:gd name="connsiteY53" fmla="*/ 151903 h 1288006"/>
              <a:gd name="connsiteX54" fmla="*/ 2546512 w 2576535"/>
              <a:gd name="connsiteY54" fmla="*/ 151903 h 1288006"/>
              <a:gd name="connsiteX55" fmla="*/ 2563445 w 2576535"/>
              <a:gd name="connsiteY55" fmla="*/ 134969 h 1288006"/>
              <a:gd name="connsiteX56" fmla="*/ 2411045 w 2576535"/>
              <a:gd name="connsiteY56" fmla="*/ 92636 h 1288006"/>
              <a:gd name="connsiteX57" fmla="*/ 2182445 w 2576535"/>
              <a:gd name="connsiteY57" fmla="*/ 67236 h 1288006"/>
              <a:gd name="connsiteX58" fmla="*/ 2106245 w 2576535"/>
              <a:gd name="connsiteY58" fmla="*/ 41836 h 1288006"/>
              <a:gd name="connsiteX59" fmla="*/ 2106245 w 2576535"/>
              <a:gd name="connsiteY59" fmla="*/ 41836 h 1288006"/>
              <a:gd name="connsiteX60" fmla="*/ 2030045 w 2576535"/>
              <a:gd name="connsiteY60" fmla="*/ 33369 h 1288006"/>
              <a:gd name="connsiteX61" fmla="*/ 1674445 w 2576535"/>
              <a:gd name="connsiteY61" fmla="*/ 33369 h 1288006"/>
              <a:gd name="connsiteX62" fmla="*/ 1606712 w 2576535"/>
              <a:gd name="connsiteY62" fmla="*/ 50303 h 1288006"/>
              <a:gd name="connsiteX63" fmla="*/ 1581312 w 2576535"/>
              <a:gd name="connsiteY63" fmla="*/ 58769 h 1288006"/>
              <a:gd name="connsiteX64" fmla="*/ 1437379 w 2576535"/>
              <a:gd name="connsiteY64" fmla="*/ 67236 h 1288006"/>
              <a:gd name="connsiteX65" fmla="*/ 1378112 w 2576535"/>
              <a:gd name="connsiteY65" fmla="*/ 84169 h 1288006"/>
              <a:gd name="connsiteX66" fmla="*/ 1344245 w 2576535"/>
              <a:gd name="connsiteY66" fmla="*/ 92636 h 1288006"/>
              <a:gd name="connsiteX67" fmla="*/ 1293445 w 2576535"/>
              <a:gd name="connsiteY67" fmla="*/ 109569 h 1288006"/>
              <a:gd name="connsiteX68" fmla="*/ 1251112 w 2576535"/>
              <a:gd name="connsiteY68" fmla="*/ 118036 h 1288006"/>
              <a:gd name="connsiteX69" fmla="*/ 1225712 w 2576535"/>
              <a:gd name="connsiteY69" fmla="*/ 126503 h 1288006"/>
              <a:gd name="connsiteX70" fmla="*/ 1191845 w 2576535"/>
              <a:gd name="connsiteY70" fmla="*/ 134969 h 1288006"/>
              <a:gd name="connsiteX71" fmla="*/ 1166445 w 2576535"/>
              <a:gd name="connsiteY71" fmla="*/ 143436 h 1288006"/>
              <a:gd name="connsiteX72" fmla="*/ 1115645 w 2576535"/>
              <a:gd name="connsiteY72" fmla="*/ 151903 h 1288006"/>
              <a:gd name="connsiteX73" fmla="*/ 1064845 w 2576535"/>
              <a:gd name="connsiteY73" fmla="*/ 168836 h 1288006"/>
              <a:gd name="connsiteX74" fmla="*/ 1014045 w 2576535"/>
              <a:gd name="connsiteY74" fmla="*/ 177303 h 1288006"/>
              <a:gd name="connsiteX75" fmla="*/ 988645 w 2576535"/>
              <a:gd name="connsiteY75" fmla="*/ 185769 h 1288006"/>
              <a:gd name="connsiteX76" fmla="*/ 946312 w 2576535"/>
              <a:gd name="connsiteY76" fmla="*/ 194236 h 1288006"/>
              <a:gd name="connsiteX77" fmla="*/ 920912 w 2576535"/>
              <a:gd name="connsiteY77" fmla="*/ 202703 h 1288006"/>
              <a:gd name="connsiteX78" fmla="*/ 878579 w 2576535"/>
              <a:gd name="connsiteY78" fmla="*/ 211169 h 1288006"/>
              <a:gd name="connsiteX79" fmla="*/ 836245 w 2576535"/>
              <a:gd name="connsiteY79" fmla="*/ 253503 h 1288006"/>
              <a:gd name="connsiteX80" fmla="*/ 810845 w 2576535"/>
              <a:gd name="connsiteY80" fmla="*/ 270436 h 1288006"/>
              <a:gd name="connsiteX81" fmla="*/ 760045 w 2576535"/>
              <a:gd name="connsiteY81" fmla="*/ 312769 h 1288006"/>
              <a:gd name="connsiteX82" fmla="*/ 709245 w 2576535"/>
              <a:gd name="connsiteY82" fmla="*/ 363569 h 1288006"/>
              <a:gd name="connsiteX83" fmla="*/ 666912 w 2576535"/>
              <a:gd name="connsiteY83" fmla="*/ 388969 h 1288006"/>
              <a:gd name="connsiteX84" fmla="*/ 649979 w 2576535"/>
              <a:gd name="connsiteY84" fmla="*/ 405903 h 1288006"/>
              <a:gd name="connsiteX85" fmla="*/ 624579 w 2576535"/>
              <a:gd name="connsiteY85" fmla="*/ 422836 h 1288006"/>
              <a:gd name="connsiteX86" fmla="*/ 590712 w 2576535"/>
              <a:gd name="connsiteY86" fmla="*/ 456703 h 1288006"/>
              <a:gd name="connsiteX87" fmla="*/ 556845 w 2576535"/>
              <a:gd name="connsiteY87" fmla="*/ 482103 h 1288006"/>
              <a:gd name="connsiteX88" fmla="*/ 506045 w 2576535"/>
              <a:gd name="connsiteY88" fmla="*/ 524436 h 1288006"/>
              <a:gd name="connsiteX89" fmla="*/ 429845 w 2576535"/>
              <a:gd name="connsiteY89" fmla="*/ 609103 h 1288006"/>
              <a:gd name="connsiteX90" fmla="*/ 395979 w 2576535"/>
              <a:gd name="connsiteY90" fmla="*/ 634503 h 1288006"/>
              <a:gd name="connsiteX91" fmla="*/ 379045 w 2576535"/>
              <a:gd name="connsiteY91" fmla="*/ 651436 h 1288006"/>
              <a:gd name="connsiteX92" fmla="*/ 353645 w 2576535"/>
              <a:gd name="connsiteY92" fmla="*/ 668369 h 1288006"/>
              <a:gd name="connsiteX93" fmla="*/ 311312 w 2576535"/>
              <a:gd name="connsiteY93" fmla="*/ 710703 h 1288006"/>
              <a:gd name="connsiteX94" fmla="*/ 285912 w 2576535"/>
              <a:gd name="connsiteY94" fmla="*/ 727636 h 1288006"/>
              <a:gd name="connsiteX95" fmla="*/ 235112 w 2576535"/>
              <a:gd name="connsiteY95" fmla="*/ 786903 h 1288006"/>
              <a:gd name="connsiteX96" fmla="*/ 218179 w 2576535"/>
              <a:gd name="connsiteY96" fmla="*/ 812303 h 1288006"/>
              <a:gd name="connsiteX97" fmla="*/ 192779 w 2576535"/>
              <a:gd name="connsiteY97" fmla="*/ 829236 h 1288006"/>
              <a:gd name="connsiteX98" fmla="*/ 175845 w 2576535"/>
              <a:gd name="connsiteY98" fmla="*/ 854636 h 1288006"/>
              <a:gd name="connsiteX99" fmla="*/ 150445 w 2576535"/>
              <a:gd name="connsiteY99" fmla="*/ 905436 h 1288006"/>
              <a:gd name="connsiteX100" fmla="*/ 125045 w 2576535"/>
              <a:gd name="connsiteY100" fmla="*/ 947769 h 1288006"/>
              <a:gd name="connsiteX101" fmla="*/ 99645 w 2576535"/>
              <a:gd name="connsiteY101" fmla="*/ 990103 h 1288006"/>
              <a:gd name="connsiteX102" fmla="*/ 74245 w 2576535"/>
              <a:gd name="connsiteY102" fmla="*/ 1032436 h 1288006"/>
              <a:gd name="connsiteX103" fmla="*/ 23445 w 2576535"/>
              <a:gd name="connsiteY103" fmla="*/ 1100169 h 1288006"/>
              <a:gd name="connsiteX104" fmla="*/ 14979 w 2576535"/>
              <a:gd name="connsiteY104" fmla="*/ 1159436 h 1288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2576535" h="1288006">
                <a:moveTo>
                  <a:pt x="14979" y="1159436"/>
                </a:moveTo>
                <a:cubicBezTo>
                  <a:pt x="12157" y="1189069"/>
                  <a:pt x="0" y="1238896"/>
                  <a:pt x="6512" y="1277969"/>
                </a:cubicBezTo>
                <a:cubicBezTo>
                  <a:pt x="8185" y="1288006"/>
                  <a:pt x="24717" y="1268231"/>
                  <a:pt x="31912" y="1261036"/>
                </a:cubicBezTo>
                <a:cubicBezTo>
                  <a:pt x="56174" y="1236774"/>
                  <a:pt x="43541" y="1237779"/>
                  <a:pt x="57312" y="1210236"/>
                </a:cubicBezTo>
                <a:cubicBezTo>
                  <a:pt x="61863" y="1201135"/>
                  <a:pt x="70112" y="1194135"/>
                  <a:pt x="74245" y="1184836"/>
                </a:cubicBezTo>
                <a:cubicBezTo>
                  <a:pt x="96308" y="1135194"/>
                  <a:pt x="75238" y="1137774"/>
                  <a:pt x="116579" y="1117103"/>
                </a:cubicBezTo>
                <a:cubicBezTo>
                  <a:pt x="124561" y="1113112"/>
                  <a:pt x="133512" y="1111458"/>
                  <a:pt x="141979" y="1108636"/>
                </a:cubicBezTo>
                <a:cubicBezTo>
                  <a:pt x="147623" y="1091703"/>
                  <a:pt x="146291" y="1070457"/>
                  <a:pt x="158912" y="1057836"/>
                </a:cubicBezTo>
                <a:cubicBezTo>
                  <a:pt x="246990" y="969758"/>
                  <a:pt x="130519" y="1089550"/>
                  <a:pt x="201245" y="1007036"/>
                </a:cubicBezTo>
                <a:cubicBezTo>
                  <a:pt x="211635" y="994914"/>
                  <a:pt x="226256" y="986453"/>
                  <a:pt x="235112" y="973169"/>
                </a:cubicBezTo>
                <a:lnTo>
                  <a:pt x="268979" y="922369"/>
                </a:lnTo>
                <a:cubicBezTo>
                  <a:pt x="274623" y="905436"/>
                  <a:pt x="276011" y="886421"/>
                  <a:pt x="285912" y="871569"/>
                </a:cubicBezTo>
                <a:cubicBezTo>
                  <a:pt x="291556" y="863102"/>
                  <a:pt x="298294" y="855270"/>
                  <a:pt x="302845" y="846169"/>
                </a:cubicBezTo>
                <a:cubicBezTo>
                  <a:pt x="313070" y="825720"/>
                  <a:pt x="308027" y="811544"/>
                  <a:pt x="328245" y="795369"/>
                </a:cubicBezTo>
                <a:cubicBezTo>
                  <a:pt x="335214" y="789794"/>
                  <a:pt x="345178" y="789725"/>
                  <a:pt x="353645" y="786903"/>
                </a:cubicBezTo>
                <a:cubicBezTo>
                  <a:pt x="359290" y="781258"/>
                  <a:pt x="364193" y="774759"/>
                  <a:pt x="370579" y="769969"/>
                </a:cubicBezTo>
                <a:cubicBezTo>
                  <a:pt x="386860" y="757758"/>
                  <a:pt x="406989" y="750494"/>
                  <a:pt x="421379" y="736103"/>
                </a:cubicBezTo>
                <a:cubicBezTo>
                  <a:pt x="470634" y="686845"/>
                  <a:pt x="399640" y="755629"/>
                  <a:pt x="463712" y="702236"/>
                </a:cubicBezTo>
                <a:cubicBezTo>
                  <a:pt x="505994" y="667001"/>
                  <a:pt x="469874" y="683249"/>
                  <a:pt x="514512" y="668369"/>
                </a:cubicBezTo>
                <a:cubicBezTo>
                  <a:pt x="520156" y="659902"/>
                  <a:pt x="524744" y="650627"/>
                  <a:pt x="531445" y="642969"/>
                </a:cubicBezTo>
                <a:cubicBezTo>
                  <a:pt x="544586" y="627950"/>
                  <a:pt x="562709" y="617241"/>
                  <a:pt x="573779" y="600636"/>
                </a:cubicBezTo>
                <a:cubicBezTo>
                  <a:pt x="606391" y="551717"/>
                  <a:pt x="572211" y="595932"/>
                  <a:pt x="616112" y="558303"/>
                </a:cubicBezTo>
                <a:cubicBezTo>
                  <a:pt x="687971" y="496710"/>
                  <a:pt x="617067" y="546377"/>
                  <a:pt x="675379" y="507503"/>
                </a:cubicBezTo>
                <a:cubicBezTo>
                  <a:pt x="690081" y="463393"/>
                  <a:pt x="674214" y="498375"/>
                  <a:pt x="700779" y="465169"/>
                </a:cubicBezTo>
                <a:cubicBezTo>
                  <a:pt x="707136" y="457223"/>
                  <a:pt x="709766" y="446126"/>
                  <a:pt x="717712" y="439769"/>
                </a:cubicBezTo>
                <a:cubicBezTo>
                  <a:pt x="724681" y="434194"/>
                  <a:pt x="734645" y="434125"/>
                  <a:pt x="743112" y="431303"/>
                </a:cubicBezTo>
                <a:cubicBezTo>
                  <a:pt x="748756" y="425658"/>
                  <a:pt x="752905" y="417939"/>
                  <a:pt x="760045" y="414369"/>
                </a:cubicBezTo>
                <a:cubicBezTo>
                  <a:pt x="770453" y="409165"/>
                  <a:pt x="782723" y="409100"/>
                  <a:pt x="793912" y="405903"/>
                </a:cubicBezTo>
                <a:cubicBezTo>
                  <a:pt x="817132" y="399269"/>
                  <a:pt x="839290" y="389445"/>
                  <a:pt x="861645" y="380503"/>
                </a:cubicBezTo>
                <a:cubicBezTo>
                  <a:pt x="909794" y="332354"/>
                  <a:pt x="863434" y="371142"/>
                  <a:pt x="912445" y="346636"/>
                </a:cubicBezTo>
                <a:cubicBezTo>
                  <a:pt x="921546" y="342085"/>
                  <a:pt x="929010" y="334752"/>
                  <a:pt x="937845" y="329703"/>
                </a:cubicBezTo>
                <a:cubicBezTo>
                  <a:pt x="967143" y="312961"/>
                  <a:pt x="968613" y="313802"/>
                  <a:pt x="997112" y="304303"/>
                </a:cubicBezTo>
                <a:cubicBezTo>
                  <a:pt x="1049843" y="251569"/>
                  <a:pt x="973505" y="322862"/>
                  <a:pt x="1039445" y="278903"/>
                </a:cubicBezTo>
                <a:cubicBezTo>
                  <a:pt x="1049408" y="272261"/>
                  <a:pt x="1054882" y="260145"/>
                  <a:pt x="1064845" y="253503"/>
                </a:cubicBezTo>
                <a:cubicBezTo>
                  <a:pt x="1072271" y="248552"/>
                  <a:pt x="1082263" y="249027"/>
                  <a:pt x="1090245" y="245036"/>
                </a:cubicBezTo>
                <a:cubicBezTo>
                  <a:pt x="1099346" y="240485"/>
                  <a:pt x="1106544" y="232654"/>
                  <a:pt x="1115645" y="228103"/>
                </a:cubicBezTo>
                <a:cubicBezTo>
                  <a:pt x="1123627" y="224112"/>
                  <a:pt x="1133243" y="223970"/>
                  <a:pt x="1141045" y="219636"/>
                </a:cubicBezTo>
                <a:cubicBezTo>
                  <a:pt x="1158835" y="209752"/>
                  <a:pt x="1171698" y="188647"/>
                  <a:pt x="1191845" y="185769"/>
                </a:cubicBezTo>
                <a:cubicBezTo>
                  <a:pt x="1225305" y="180989"/>
                  <a:pt x="1260426" y="177091"/>
                  <a:pt x="1293445" y="168836"/>
                </a:cubicBezTo>
                <a:cubicBezTo>
                  <a:pt x="1302103" y="166671"/>
                  <a:pt x="1310264" y="162821"/>
                  <a:pt x="1318845" y="160369"/>
                </a:cubicBezTo>
                <a:cubicBezTo>
                  <a:pt x="1330034" y="157172"/>
                  <a:pt x="1341423" y="154725"/>
                  <a:pt x="1352712" y="151903"/>
                </a:cubicBezTo>
                <a:cubicBezTo>
                  <a:pt x="1364001" y="146258"/>
                  <a:pt x="1374761" y="139401"/>
                  <a:pt x="1386579" y="134969"/>
                </a:cubicBezTo>
                <a:cubicBezTo>
                  <a:pt x="1420056" y="122415"/>
                  <a:pt x="1476886" y="120859"/>
                  <a:pt x="1505112" y="118036"/>
                </a:cubicBezTo>
                <a:cubicBezTo>
                  <a:pt x="1516401" y="115214"/>
                  <a:pt x="1527790" y="112766"/>
                  <a:pt x="1538979" y="109569"/>
                </a:cubicBezTo>
                <a:cubicBezTo>
                  <a:pt x="1547560" y="107117"/>
                  <a:pt x="1555558" y="102460"/>
                  <a:pt x="1564379" y="101103"/>
                </a:cubicBezTo>
                <a:cubicBezTo>
                  <a:pt x="1697223" y="80666"/>
                  <a:pt x="1601041" y="103672"/>
                  <a:pt x="1708312" y="84169"/>
                </a:cubicBezTo>
                <a:cubicBezTo>
                  <a:pt x="1719761" y="82087"/>
                  <a:pt x="1730678" y="77472"/>
                  <a:pt x="1742179" y="75703"/>
                </a:cubicBezTo>
                <a:cubicBezTo>
                  <a:pt x="1767438" y="71817"/>
                  <a:pt x="1792979" y="70058"/>
                  <a:pt x="1818379" y="67236"/>
                </a:cubicBezTo>
                <a:cubicBezTo>
                  <a:pt x="1819231" y="66668"/>
                  <a:pt x="1862169" y="34826"/>
                  <a:pt x="1869179" y="41836"/>
                </a:cubicBezTo>
                <a:cubicBezTo>
                  <a:pt x="1875490" y="48147"/>
                  <a:pt x="1863534" y="58769"/>
                  <a:pt x="1860712" y="67236"/>
                </a:cubicBezTo>
                <a:cubicBezTo>
                  <a:pt x="2040055" y="127016"/>
                  <a:pt x="1893667" y="83797"/>
                  <a:pt x="2317912" y="92636"/>
                </a:cubicBezTo>
                <a:cubicBezTo>
                  <a:pt x="2369092" y="105431"/>
                  <a:pt x="2340745" y="97425"/>
                  <a:pt x="2402579" y="118036"/>
                </a:cubicBezTo>
                <a:lnTo>
                  <a:pt x="2427979" y="126503"/>
                </a:lnTo>
                <a:cubicBezTo>
                  <a:pt x="2436446" y="134970"/>
                  <a:pt x="2442262" y="147456"/>
                  <a:pt x="2453379" y="151903"/>
                </a:cubicBezTo>
                <a:cubicBezTo>
                  <a:pt x="2496160" y="169015"/>
                  <a:pt x="2509615" y="161127"/>
                  <a:pt x="2546512" y="151903"/>
                </a:cubicBezTo>
                <a:cubicBezTo>
                  <a:pt x="2552156" y="146258"/>
                  <a:pt x="2562133" y="142843"/>
                  <a:pt x="2563445" y="134969"/>
                </a:cubicBezTo>
                <a:cubicBezTo>
                  <a:pt x="2576535" y="56431"/>
                  <a:pt x="2429417" y="93717"/>
                  <a:pt x="2411045" y="92636"/>
                </a:cubicBezTo>
                <a:cubicBezTo>
                  <a:pt x="2325941" y="35901"/>
                  <a:pt x="2417776" y="90769"/>
                  <a:pt x="2182445" y="67236"/>
                </a:cubicBezTo>
                <a:cubicBezTo>
                  <a:pt x="2182440" y="67236"/>
                  <a:pt x="2118947" y="46070"/>
                  <a:pt x="2106245" y="41836"/>
                </a:cubicBezTo>
                <a:lnTo>
                  <a:pt x="2106245" y="41836"/>
                </a:lnTo>
                <a:lnTo>
                  <a:pt x="2030045" y="33369"/>
                </a:lnTo>
                <a:cubicBezTo>
                  <a:pt x="1896563" y="0"/>
                  <a:pt x="1966666" y="14311"/>
                  <a:pt x="1674445" y="33369"/>
                </a:cubicBezTo>
                <a:cubicBezTo>
                  <a:pt x="1651222" y="34884"/>
                  <a:pt x="1628790" y="42944"/>
                  <a:pt x="1606712" y="50303"/>
                </a:cubicBezTo>
                <a:cubicBezTo>
                  <a:pt x="1598245" y="53125"/>
                  <a:pt x="1590192" y="57881"/>
                  <a:pt x="1581312" y="58769"/>
                </a:cubicBezTo>
                <a:cubicBezTo>
                  <a:pt x="1533490" y="63551"/>
                  <a:pt x="1485357" y="64414"/>
                  <a:pt x="1437379" y="67236"/>
                </a:cubicBezTo>
                <a:cubicBezTo>
                  <a:pt x="1331504" y="93706"/>
                  <a:pt x="1463138" y="59877"/>
                  <a:pt x="1378112" y="84169"/>
                </a:cubicBezTo>
                <a:cubicBezTo>
                  <a:pt x="1366923" y="87366"/>
                  <a:pt x="1355391" y="89292"/>
                  <a:pt x="1344245" y="92636"/>
                </a:cubicBezTo>
                <a:cubicBezTo>
                  <a:pt x="1327148" y="97765"/>
                  <a:pt x="1310948" y="106068"/>
                  <a:pt x="1293445" y="109569"/>
                </a:cubicBezTo>
                <a:cubicBezTo>
                  <a:pt x="1279334" y="112391"/>
                  <a:pt x="1265073" y="114546"/>
                  <a:pt x="1251112" y="118036"/>
                </a:cubicBezTo>
                <a:cubicBezTo>
                  <a:pt x="1242454" y="120201"/>
                  <a:pt x="1234293" y="124051"/>
                  <a:pt x="1225712" y="126503"/>
                </a:cubicBezTo>
                <a:cubicBezTo>
                  <a:pt x="1214523" y="129700"/>
                  <a:pt x="1203034" y="131772"/>
                  <a:pt x="1191845" y="134969"/>
                </a:cubicBezTo>
                <a:cubicBezTo>
                  <a:pt x="1183264" y="137421"/>
                  <a:pt x="1175157" y="141500"/>
                  <a:pt x="1166445" y="143436"/>
                </a:cubicBezTo>
                <a:cubicBezTo>
                  <a:pt x="1149687" y="147160"/>
                  <a:pt x="1132299" y="147739"/>
                  <a:pt x="1115645" y="151903"/>
                </a:cubicBezTo>
                <a:cubicBezTo>
                  <a:pt x="1098329" y="156232"/>
                  <a:pt x="1082451" y="165901"/>
                  <a:pt x="1064845" y="168836"/>
                </a:cubicBezTo>
                <a:cubicBezTo>
                  <a:pt x="1047912" y="171658"/>
                  <a:pt x="1030803" y="173579"/>
                  <a:pt x="1014045" y="177303"/>
                </a:cubicBezTo>
                <a:cubicBezTo>
                  <a:pt x="1005333" y="179239"/>
                  <a:pt x="997303" y="183605"/>
                  <a:pt x="988645" y="185769"/>
                </a:cubicBezTo>
                <a:cubicBezTo>
                  <a:pt x="974684" y="189259"/>
                  <a:pt x="960273" y="190746"/>
                  <a:pt x="946312" y="194236"/>
                </a:cubicBezTo>
                <a:cubicBezTo>
                  <a:pt x="937654" y="196401"/>
                  <a:pt x="929570" y="200538"/>
                  <a:pt x="920912" y="202703"/>
                </a:cubicBezTo>
                <a:cubicBezTo>
                  <a:pt x="906951" y="206193"/>
                  <a:pt x="892690" y="208347"/>
                  <a:pt x="878579" y="211169"/>
                </a:cubicBezTo>
                <a:cubicBezTo>
                  <a:pt x="810842" y="256329"/>
                  <a:pt x="892694" y="197055"/>
                  <a:pt x="836245" y="253503"/>
                </a:cubicBezTo>
                <a:cubicBezTo>
                  <a:pt x="829050" y="260698"/>
                  <a:pt x="819312" y="264792"/>
                  <a:pt x="810845" y="270436"/>
                </a:cubicBezTo>
                <a:cubicBezTo>
                  <a:pt x="772065" y="328607"/>
                  <a:pt x="821428" y="263663"/>
                  <a:pt x="760045" y="312769"/>
                </a:cubicBezTo>
                <a:cubicBezTo>
                  <a:pt x="741345" y="327729"/>
                  <a:pt x="729780" y="351248"/>
                  <a:pt x="709245" y="363569"/>
                </a:cubicBezTo>
                <a:cubicBezTo>
                  <a:pt x="695134" y="372036"/>
                  <a:pt x="680303" y="379404"/>
                  <a:pt x="666912" y="388969"/>
                </a:cubicBezTo>
                <a:cubicBezTo>
                  <a:pt x="660416" y="393609"/>
                  <a:pt x="656212" y="400916"/>
                  <a:pt x="649979" y="405903"/>
                </a:cubicBezTo>
                <a:cubicBezTo>
                  <a:pt x="642033" y="412260"/>
                  <a:pt x="632305" y="416214"/>
                  <a:pt x="624579" y="422836"/>
                </a:cubicBezTo>
                <a:cubicBezTo>
                  <a:pt x="612457" y="433226"/>
                  <a:pt x="603484" y="447124"/>
                  <a:pt x="590712" y="456703"/>
                </a:cubicBezTo>
                <a:cubicBezTo>
                  <a:pt x="579423" y="465170"/>
                  <a:pt x="567559" y="472920"/>
                  <a:pt x="556845" y="482103"/>
                </a:cubicBezTo>
                <a:cubicBezTo>
                  <a:pt x="499804" y="530995"/>
                  <a:pt x="562183" y="487011"/>
                  <a:pt x="506045" y="524436"/>
                </a:cubicBezTo>
                <a:cubicBezTo>
                  <a:pt x="481625" y="556997"/>
                  <a:pt x="464577" y="583054"/>
                  <a:pt x="429845" y="609103"/>
                </a:cubicBezTo>
                <a:cubicBezTo>
                  <a:pt x="418556" y="617570"/>
                  <a:pt x="406819" y="625469"/>
                  <a:pt x="395979" y="634503"/>
                </a:cubicBezTo>
                <a:cubicBezTo>
                  <a:pt x="389847" y="639613"/>
                  <a:pt x="385278" y="646449"/>
                  <a:pt x="379045" y="651436"/>
                </a:cubicBezTo>
                <a:cubicBezTo>
                  <a:pt x="371099" y="657793"/>
                  <a:pt x="361303" y="661668"/>
                  <a:pt x="353645" y="668369"/>
                </a:cubicBezTo>
                <a:cubicBezTo>
                  <a:pt x="338626" y="681510"/>
                  <a:pt x="327917" y="699633"/>
                  <a:pt x="311312" y="710703"/>
                </a:cubicBezTo>
                <a:cubicBezTo>
                  <a:pt x="302845" y="716347"/>
                  <a:pt x="293729" y="721122"/>
                  <a:pt x="285912" y="727636"/>
                </a:cubicBezTo>
                <a:cubicBezTo>
                  <a:pt x="264192" y="745736"/>
                  <a:pt x="251600" y="763820"/>
                  <a:pt x="235112" y="786903"/>
                </a:cubicBezTo>
                <a:cubicBezTo>
                  <a:pt x="229198" y="795183"/>
                  <a:pt x="225374" y="805108"/>
                  <a:pt x="218179" y="812303"/>
                </a:cubicBezTo>
                <a:cubicBezTo>
                  <a:pt x="210984" y="819498"/>
                  <a:pt x="201246" y="823592"/>
                  <a:pt x="192779" y="829236"/>
                </a:cubicBezTo>
                <a:cubicBezTo>
                  <a:pt x="187134" y="837703"/>
                  <a:pt x="180396" y="845534"/>
                  <a:pt x="175845" y="854636"/>
                </a:cubicBezTo>
                <a:cubicBezTo>
                  <a:pt x="140791" y="924743"/>
                  <a:pt x="198976" y="832642"/>
                  <a:pt x="150445" y="905436"/>
                </a:cubicBezTo>
                <a:cubicBezTo>
                  <a:pt x="126462" y="977389"/>
                  <a:pt x="159911" y="889660"/>
                  <a:pt x="125045" y="947769"/>
                </a:cubicBezTo>
                <a:cubicBezTo>
                  <a:pt x="92070" y="1002727"/>
                  <a:pt x="142554" y="947194"/>
                  <a:pt x="99645" y="990103"/>
                </a:cubicBezTo>
                <a:cubicBezTo>
                  <a:pt x="83457" y="1038670"/>
                  <a:pt x="102139" y="995244"/>
                  <a:pt x="74245" y="1032436"/>
                </a:cubicBezTo>
                <a:cubicBezTo>
                  <a:pt x="16803" y="1109025"/>
                  <a:pt x="62281" y="1061336"/>
                  <a:pt x="23445" y="1100169"/>
                </a:cubicBezTo>
                <a:cubicBezTo>
                  <a:pt x="4727" y="1156324"/>
                  <a:pt x="17801" y="1129803"/>
                  <a:pt x="14979" y="1159436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7261449" y="4383144"/>
            <a:ext cx="527130" cy="125844"/>
          </a:xfrm>
          <a:custGeom>
            <a:avLst/>
            <a:gdLst>
              <a:gd name="connsiteX0" fmla="*/ 282351 w 527130"/>
              <a:gd name="connsiteY0" fmla="*/ 11056 h 125844"/>
              <a:gd name="connsiteX1" fmla="*/ 214618 w 527130"/>
              <a:gd name="connsiteY1" fmla="*/ 2589 h 125844"/>
              <a:gd name="connsiteX2" fmla="*/ 19884 w 527130"/>
              <a:gd name="connsiteY2" fmla="*/ 19523 h 125844"/>
              <a:gd name="connsiteX3" fmla="*/ 2951 w 527130"/>
              <a:gd name="connsiteY3" fmla="*/ 44923 h 125844"/>
              <a:gd name="connsiteX4" fmla="*/ 36818 w 527130"/>
              <a:gd name="connsiteY4" fmla="*/ 87256 h 125844"/>
              <a:gd name="connsiteX5" fmla="*/ 206151 w 527130"/>
              <a:gd name="connsiteY5" fmla="*/ 95723 h 125844"/>
              <a:gd name="connsiteX6" fmla="*/ 265418 w 527130"/>
              <a:gd name="connsiteY6" fmla="*/ 104189 h 125844"/>
              <a:gd name="connsiteX7" fmla="*/ 316218 w 527130"/>
              <a:gd name="connsiteY7" fmla="*/ 112656 h 125844"/>
              <a:gd name="connsiteX8" fmla="*/ 460151 w 527130"/>
              <a:gd name="connsiteY8" fmla="*/ 121123 h 125844"/>
              <a:gd name="connsiteX9" fmla="*/ 510951 w 527130"/>
              <a:gd name="connsiteY9" fmla="*/ 112656 h 125844"/>
              <a:gd name="connsiteX10" fmla="*/ 485551 w 527130"/>
              <a:gd name="connsiteY10" fmla="*/ 53389 h 125844"/>
              <a:gd name="connsiteX11" fmla="*/ 460151 w 527130"/>
              <a:gd name="connsiteY11" fmla="*/ 36456 h 125844"/>
              <a:gd name="connsiteX12" fmla="*/ 299284 w 527130"/>
              <a:gd name="connsiteY12" fmla="*/ 27989 h 125844"/>
              <a:gd name="connsiteX13" fmla="*/ 282351 w 527130"/>
              <a:gd name="connsiteY13" fmla="*/ 11056 h 12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7130" h="125844">
                <a:moveTo>
                  <a:pt x="282351" y="11056"/>
                </a:moveTo>
                <a:cubicBezTo>
                  <a:pt x="268240" y="6823"/>
                  <a:pt x="237371" y="2589"/>
                  <a:pt x="214618" y="2589"/>
                </a:cubicBezTo>
                <a:cubicBezTo>
                  <a:pt x="78444" y="2589"/>
                  <a:pt x="97975" y="0"/>
                  <a:pt x="19884" y="19523"/>
                </a:cubicBezTo>
                <a:cubicBezTo>
                  <a:pt x="14240" y="27990"/>
                  <a:pt x="4624" y="34886"/>
                  <a:pt x="2951" y="44923"/>
                </a:cubicBezTo>
                <a:cubicBezTo>
                  <a:pt x="0" y="62629"/>
                  <a:pt x="20679" y="85151"/>
                  <a:pt x="36818" y="87256"/>
                </a:cubicBezTo>
                <a:cubicBezTo>
                  <a:pt x="92858" y="94566"/>
                  <a:pt x="149707" y="92901"/>
                  <a:pt x="206151" y="95723"/>
                </a:cubicBezTo>
                <a:lnTo>
                  <a:pt x="265418" y="104189"/>
                </a:lnTo>
                <a:cubicBezTo>
                  <a:pt x="282385" y="106799"/>
                  <a:pt x="299116" y="111169"/>
                  <a:pt x="316218" y="112656"/>
                </a:cubicBezTo>
                <a:cubicBezTo>
                  <a:pt x="364098" y="116820"/>
                  <a:pt x="412173" y="118301"/>
                  <a:pt x="460151" y="121123"/>
                </a:cubicBezTo>
                <a:cubicBezTo>
                  <a:pt x="477084" y="118301"/>
                  <a:pt x="499961" y="125844"/>
                  <a:pt x="510951" y="112656"/>
                </a:cubicBezTo>
                <a:cubicBezTo>
                  <a:pt x="527130" y="93241"/>
                  <a:pt x="498120" y="63444"/>
                  <a:pt x="485551" y="53389"/>
                </a:cubicBezTo>
                <a:cubicBezTo>
                  <a:pt x="477605" y="47032"/>
                  <a:pt x="470233" y="37831"/>
                  <a:pt x="460151" y="36456"/>
                </a:cubicBezTo>
                <a:cubicBezTo>
                  <a:pt x="406947" y="29201"/>
                  <a:pt x="352906" y="30811"/>
                  <a:pt x="299284" y="27989"/>
                </a:cubicBezTo>
                <a:cubicBezTo>
                  <a:pt x="271536" y="9491"/>
                  <a:pt x="296462" y="15289"/>
                  <a:pt x="282351" y="11056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2" name="任意多边形 31"/>
          <p:cNvSpPr/>
          <p:nvPr/>
        </p:nvSpPr>
        <p:spPr bwMode="auto">
          <a:xfrm>
            <a:off x="6876256" y="4636265"/>
            <a:ext cx="1620180" cy="412915"/>
          </a:xfrm>
          <a:custGeom>
            <a:avLst/>
            <a:gdLst>
              <a:gd name="connsiteX0" fmla="*/ 1536498 w 1604232"/>
              <a:gd name="connsiteY0" fmla="*/ 82524 h 412915"/>
              <a:gd name="connsiteX1" fmla="*/ 1595765 w 1604232"/>
              <a:gd name="connsiteY1" fmla="*/ 90991 h 412915"/>
              <a:gd name="connsiteX2" fmla="*/ 1604232 w 1604232"/>
              <a:gd name="connsiteY2" fmla="*/ 116391 h 412915"/>
              <a:gd name="connsiteX3" fmla="*/ 1595765 w 1604232"/>
              <a:gd name="connsiteY3" fmla="*/ 175657 h 412915"/>
              <a:gd name="connsiteX4" fmla="*/ 1324832 w 1604232"/>
              <a:gd name="connsiteY4" fmla="*/ 167191 h 412915"/>
              <a:gd name="connsiteX5" fmla="*/ 1079298 w 1604232"/>
              <a:gd name="connsiteY5" fmla="*/ 150257 h 412915"/>
              <a:gd name="connsiteX6" fmla="*/ 1053898 w 1604232"/>
              <a:gd name="connsiteY6" fmla="*/ 141791 h 412915"/>
              <a:gd name="connsiteX7" fmla="*/ 918432 w 1604232"/>
              <a:gd name="connsiteY7" fmla="*/ 158724 h 412915"/>
              <a:gd name="connsiteX8" fmla="*/ 884565 w 1604232"/>
              <a:gd name="connsiteY8" fmla="*/ 167191 h 412915"/>
              <a:gd name="connsiteX9" fmla="*/ 833765 w 1604232"/>
              <a:gd name="connsiteY9" fmla="*/ 175657 h 412915"/>
              <a:gd name="connsiteX10" fmla="*/ 672898 w 1604232"/>
              <a:gd name="connsiteY10" fmla="*/ 192591 h 412915"/>
              <a:gd name="connsiteX11" fmla="*/ 588232 w 1604232"/>
              <a:gd name="connsiteY11" fmla="*/ 217991 h 412915"/>
              <a:gd name="connsiteX12" fmla="*/ 478165 w 1604232"/>
              <a:gd name="connsiteY12" fmla="*/ 234924 h 412915"/>
              <a:gd name="connsiteX13" fmla="*/ 418898 w 1604232"/>
              <a:gd name="connsiteY13" fmla="*/ 251857 h 412915"/>
              <a:gd name="connsiteX14" fmla="*/ 393498 w 1604232"/>
              <a:gd name="connsiteY14" fmla="*/ 268791 h 412915"/>
              <a:gd name="connsiteX15" fmla="*/ 325765 w 1604232"/>
              <a:gd name="connsiteY15" fmla="*/ 285724 h 412915"/>
              <a:gd name="connsiteX16" fmla="*/ 300365 w 1604232"/>
              <a:gd name="connsiteY16" fmla="*/ 302657 h 412915"/>
              <a:gd name="connsiteX17" fmla="*/ 274965 w 1604232"/>
              <a:gd name="connsiteY17" fmla="*/ 311124 h 412915"/>
              <a:gd name="connsiteX18" fmla="*/ 156432 w 1604232"/>
              <a:gd name="connsiteY18" fmla="*/ 378857 h 412915"/>
              <a:gd name="connsiteX19" fmla="*/ 122565 w 1604232"/>
              <a:gd name="connsiteY19" fmla="*/ 387324 h 412915"/>
              <a:gd name="connsiteX20" fmla="*/ 97165 w 1604232"/>
              <a:gd name="connsiteY20" fmla="*/ 395791 h 412915"/>
              <a:gd name="connsiteX21" fmla="*/ 29432 w 1604232"/>
              <a:gd name="connsiteY21" fmla="*/ 412724 h 412915"/>
              <a:gd name="connsiteX22" fmla="*/ 4032 w 1604232"/>
              <a:gd name="connsiteY22" fmla="*/ 404257 h 412915"/>
              <a:gd name="connsiteX23" fmla="*/ 46365 w 1604232"/>
              <a:gd name="connsiteY23" fmla="*/ 361924 h 412915"/>
              <a:gd name="connsiteX24" fmla="*/ 63298 w 1604232"/>
              <a:gd name="connsiteY24" fmla="*/ 336524 h 412915"/>
              <a:gd name="connsiteX25" fmla="*/ 88698 w 1604232"/>
              <a:gd name="connsiteY25" fmla="*/ 328057 h 412915"/>
              <a:gd name="connsiteX26" fmla="*/ 164898 w 1604232"/>
              <a:gd name="connsiteY26" fmla="*/ 311124 h 412915"/>
              <a:gd name="connsiteX27" fmla="*/ 207232 w 1604232"/>
              <a:gd name="connsiteY27" fmla="*/ 277257 h 412915"/>
              <a:gd name="connsiteX28" fmla="*/ 258032 w 1604232"/>
              <a:gd name="connsiteY28" fmla="*/ 260324 h 412915"/>
              <a:gd name="connsiteX29" fmla="*/ 283432 w 1604232"/>
              <a:gd name="connsiteY29" fmla="*/ 251857 h 412915"/>
              <a:gd name="connsiteX30" fmla="*/ 308832 w 1604232"/>
              <a:gd name="connsiteY30" fmla="*/ 243391 h 412915"/>
              <a:gd name="connsiteX31" fmla="*/ 334232 w 1604232"/>
              <a:gd name="connsiteY31" fmla="*/ 226457 h 412915"/>
              <a:gd name="connsiteX32" fmla="*/ 359632 w 1604232"/>
              <a:gd name="connsiteY32" fmla="*/ 217991 h 412915"/>
              <a:gd name="connsiteX33" fmla="*/ 401965 w 1604232"/>
              <a:gd name="connsiteY33" fmla="*/ 192591 h 412915"/>
              <a:gd name="connsiteX34" fmla="*/ 461232 w 1604232"/>
              <a:gd name="connsiteY34" fmla="*/ 184124 h 412915"/>
              <a:gd name="connsiteX35" fmla="*/ 528965 w 1604232"/>
              <a:gd name="connsiteY35" fmla="*/ 167191 h 412915"/>
              <a:gd name="connsiteX36" fmla="*/ 579765 w 1604232"/>
              <a:gd name="connsiteY36" fmla="*/ 150257 h 412915"/>
              <a:gd name="connsiteX37" fmla="*/ 630565 w 1604232"/>
              <a:gd name="connsiteY37" fmla="*/ 116391 h 412915"/>
              <a:gd name="connsiteX38" fmla="*/ 655965 w 1604232"/>
              <a:gd name="connsiteY38" fmla="*/ 99457 h 412915"/>
              <a:gd name="connsiteX39" fmla="*/ 876098 w 1604232"/>
              <a:gd name="connsiteY39" fmla="*/ 74057 h 412915"/>
              <a:gd name="connsiteX40" fmla="*/ 1468765 w 1604232"/>
              <a:gd name="connsiteY40" fmla="*/ 65591 h 412915"/>
              <a:gd name="connsiteX41" fmla="*/ 1528032 w 1604232"/>
              <a:gd name="connsiteY41" fmla="*/ 74057 h 412915"/>
              <a:gd name="connsiteX42" fmla="*/ 1536498 w 1604232"/>
              <a:gd name="connsiteY42" fmla="*/ 82524 h 412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604232" h="412915">
                <a:moveTo>
                  <a:pt x="1536498" y="82524"/>
                </a:moveTo>
                <a:cubicBezTo>
                  <a:pt x="1547787" y="85346"/>
                  <a:pt x="1577916" y="82066"/>
                  <a:pt x="1595765" y="90991"/>
                </a:cubicBezTo>
                <a:cubicBezTo>
                  <a:pt x="1603747" y="94982"/>
                  <a:pt x="1604232" y="107466"/>
                  <a:pt x="1604232" y="116391"/>
                </a:cubicBezTo>
                <a:cubicBezTo>
                  <a:pt x="1604232" y="136347"/>
                  <a:pt x="1598587" y="155902"/>
                  <a:pt x="1595765" y="175657"/>
                </a:cubicBezTo>
                <a:lnTo>
                  <a:pt x="1324832" y="167191"/>
                </a:lnTo>
                <a:cubicBezTo>
                  <a:pt x="1135036" y="160162"/>
                  <a:pt x="1194826" y="166762"/>
                  <a:pt x="1079298" y="150257"/>
                </a:cubicBezTo>
                <a:cubicBezTo>
                  <a:pt x="1070831" y="147435"/>
                  <a:pt x="1062823" y="141791"/>
                  <a:pt x="1053898" y="141791"/>
                </a:cubicBezTo>
                <a:cubicBezTo>
                  <a:pt x="1006182" y="141791"/>
                  <a:pt x="963750" y="148653"/>
                  <a:pt x="918432" y="158724"/>
                </a:cubicBezTo>
                <a:cubicBezTo>
                  <a:pt x="907073" y="161248"/>
                  <a:pt x="895975" y="164909"/>
                  <a:pt x="884565" y="167191"/>
                </a:cubicBezTo>
                <a:cubicBezTo>
                  <a:pt x="867731" y="170558"/>
                  <a:pt x="850814" y="173651"/>
                  <a:pt x="833765" y="175657"/>
                </a:cubicBezTo>
                <a:cubicBezTo>
                  <a:pt x="769703" y="183194"/>
                  <a:pt x="733803" y="182440"/>
                  <a:pt x="672898" y="192591"/>
                </a:cubicBezTo>
                <a:cubicBezTo>
                  <a:pt x="632563" y="199313"/>
                  <a:pt x="633431" y="206692"/>
                  <a:pt x="588232" y="217991"/>
                </a:cubicBezTo>
                <a:cubicBezTo>
                  <a:pt x="529572" y="232655"/>
                  <a:pt x="565930" y="225172"/>
                  <a:pt x="478165" y="234924"/>
                </a:cubicBezTo>
                <a:cubicBezTo>
                  <a:pt x="467321" y="237635"/>
                  <a:pt x="431040" y="245786"/>
                  <a:pt x="418898" y="251857"/>
                </a:cubicBezTo>
                <a:cubicBezTo>
                  <a:pt x="409796" y="256408"/>
                  <a:pt x="403061" y="265313"/>
                  <a:pt x="393498" y="268791"/>
                </a:cubicBezTo>
                <a:cubicBezTo>
                  <a:pt x="371627" y="276744"/>
                  <a:pt x="325765" y="285724"/>
                  <a:pt x="325765" y="285724"/>
                </a:cubicBezTo>
                <a:cubicBezTo>
                  <a:pt x="317298" y="291368"/>
                  <a:pt x="309466" y="298106"/>
                  <a:pt x="300365" y="302657"/>
                </a:cubicBezTo>
                <a:cubicBezTo>
                  <a:pt x="292383" y="306648"/>
                  <a:pt x="282767" y="306790"/>
                  <a:pt x="274965" y="311124"/>
                </a:cubicBezTo>
                <a:cubicBezTo>
                  <a:pt x="233736" y="334029"/>
                  <a:pt x="204446" y="366853"/>
                  <a:pt x="156432" y="378857"/>
                </a:cubicBezTo>
                <a:cubicBezTo>
                  <a:pt x="145143" y="381679"/>
                  <a:pt x="133754" y="384127"/>
                  <a:pt x="122565" y="387324"/>
                </a:cubicBezTo>
                <a:cubicBezTo>
                  <a:pt x="113984" y="389776"/>
                  <a:pt x="105823" y="393626"/>
                  <a:pt x="97165" y="395791"/>
                </a:cubicBezTo>
                <a:lnTo>
                  <a:pt x="29432" y="412724"/>
                </a:lnTo>
                <a:cubicBezTo>
                  <a:pt x="20965" y="409902"/>
                  <a:pt x="6197" y="412915"/>
                  <a:pt x="4032" y="404257"/>
                </a:cubicBezTo>
                <a:cubicBezTo>
                  <a:pt x="0" y="388130"/>
                  <a:pt x="39108" y="366762"/>
                  <a:pt x="46365" y="361924"/>
                </a:cubicBezTo>
                <a:cubicBezTo>
                  <a:pt x="52009" y="353457"/>
                  <a:pt x="55352" y="342881"/>
                  <a:pt x="63298" y="336524"/>
                </a:cubicBezTo>
                <a:cubicBezTo>
                  <a:pt x="70267" y="330949"/>
                  <a:pt x="80117" y="330509"/>
                  <a:pt x="88698" y="328057"/>
                </a:cubicBezTo>
                <a:cubicBezTo>
                  <a:pt x="116585" y="320089"/>
                  <a:pt x="135815" y="316941"/>
                  <a:pt x="164898" y="311124"/>
                </a:cubicBezTo>
                <a:cubicBezTo>
                  <a:pt x="178971" y="297052"/>
                  <a:pt x="188010" y="285800"/>
                  <a:pt x="207232" y="277257"/>
                </a:cubicBezTo>
                <a:cubicBezTo>
                  <a:pt x="223543" y="270008"/>
                  <a:pt x="241099" y="265968"/>
                  <a:pt x="258032" y="260324"/>
                </a:cubicBezTo>
                <a:lnTo>
                  <a:pt x="283432" y="251857"/>
                </a:lnTo>
                <a:lnTo>
                  <a:pt x="308832" y="243391"/>
                </a:lnTo>
                <a:cubicBezTo>
                  <a:pt x="317299" y="237746"/>
                  <a:pt x="325130" y="231008"/>
                  <a:pt x="334232" y="226457"/>
                </a:cubicBezTo>
                <a:cubicBezTo>
                  <a:pt x="342214" y="222466"/>
                  <a:pt x="351979" y="222583"/>
                  <a:pt x="359632" y="217991"/>
                </a:cubicBezTo>
                <a:cubicBezTo>
                  <a:pt x="396293" y="195995"/>
                  <a:pt x="353992" y="202185"/>
                  <a:pt x="401965" y="192591"/>
                </a:cubicBezTo>
                <a:cubicBezTo>
                  <a:pt x="421534" y="188677"/>
                  <a:pt x="441663" y="188038"/>
                  <a:pt x="461232" y="184124"/>
                </a:cubicBezTo>
                <a:cubicBezTo>
                  <a:pt x="484053" y="179560"/>
                  <a:pt x="506887" y="174551"/>
                  <a:pt x="528965" y="167191"/>
                </a:cubicBezTo>
                <a:lnTo>
                  <a:pt x="579765" y="150257"/>
                </a:lnTo>
                <a:cubicBezTo>
                  <a:pt x="627918" y="102104"/>
                  <a:pt x="581551" y="140898"/>
                  <a:pt x="630565" y="116391"/>
                </a:cubicBezTo>
                <a:cubicBezTo>
                  <a:pt x="639667" y="111840"/>
                  <a:pt x="646666" y="103590"/>
                  <a:pt x="655965" y="99457"/>
                </a:cubicBezTo>
                <a:cubicBezTo>
                  <a:pt x="730964" y="66124"/>
                  <a:pt x="782074" y="78758"/>
                  <a:pt x="876098" y="74057"/>
                </a:cubicBezTo>
                <a:cubicBezTo>
                  <a:pt x="1098273" y="0"/>
                  <a:pt x="909051" y="56845"/>
                  <a:pt x="1468765" y="65591"/>
                </a:cubicBezTo>
                <a:cubicBezTo>
                  <a:pt x="1488521" y="68413"/>
                  <a:pt x="1508463" y="70143"/>
                  <a:pt x="1528032" y="74057"/>
                </a:cubicBezTo>
                <a:cubicBezTo>
                  <a:pt x="1536783" y="75807"/>
                  <a:pt x="1525209" y="79702"/>
                  <a:pt x="1536498" y="8252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3" name="任意多边形 32"/>
          <p:cNvSpPr/>
          <p:nvPr/>
        </p:nvSpPr>
        <p:spPr bwMode="auto">
          <a:xfrm>
            <a:off x="8136467" y="4552443"/>
            <a:ext cx="118533" cy="87290"/>
          </a:xfrm>
          <a:custGeom>
            <a:avLst/>
            <a:gdLst>
              <a:gd name="connsiteX0" fmla="*/ 93133 w 118533"/>
              <a:gd name="connsiteY0" fmla="*/ 28024 h 87290"/>
              <a:gd name="connsiteX1" fmla="*/ 25400 w 118533"/>
              <a:gd name="connsiteY1" fmla="*/ 11090 h 87290"/>
              <a:gd name="connsiteX2" fmla="*/ 0 w 118533"/>
              <a:gd name="connsiteY2" fmla="*/ 36490 h 87290"/>
              <a:gd name="connsiteX3" fmla="*/ 8466 w 118533"/>
              <a:gd name="connsiteY3" fmla="*/ 78824 h 87290"/>
              <a:gd name="connsiteX4" fmla="*/ 33866 w 118533"/>
              <a:gd name="connsiteY4" fmla="*/ 87290 h 87290"/>
              <a:gd name="connsiteX5" fmla="*/ 118533 w 118533"/>
              <a:gd name="connsiteY5" fmla="*/ 78824 h 87290"/>
              <a:gd name="connsiteX6" fmla="*/ 93133 w 118533"/>
              <a:gd name="connsiteY6" fmla="*/ 28024 h 8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533" h="87290">
                <a:moveTo>
                  <a:pt x="93133" y="28024"/>
                </a:moveTo>
                <a:cubicBezTo>
                  <a:pt x="77611" y="16735"/>
                  <a:pt x="37077" y="8171"/>
                  <a:pt x="25400" y="11090"/>
                </a:cubicBezTo>
                <a:cubicBezTo>
                  <a:pt x="13784" y="13994"/>
                  <a:pt x="8467" y="28023"/>
                  <a:pt x="0" y="36490"/>
                </a:cubicBezTo>
                <a:cubicBezTo>
                  <a:pt x="2822" y="50601"/>
                  <a:pt x="484" y="66850"/>
                  <a:pt x="8466" y="78824"/>
                </a:cubicBezTo>
                <a:cubicBezTo>
                  <a:pt x="13416" y="86250"/>
                  <a:pt x="24941" y="87290"/>
                  <a:pt x="33866" y="87290"/>
                </a:cubicBezTo>
                <a:cubicBezTo>
                  <a:pt x="62229" y="87290"/>
                  <a:pt x="90311" y="81646"/>
                  <a:pt x="118533" y="78824"/>
                </a:cubicBezTo>
                <a:cubicBezTo>
                  <a:pt x="107272" y="0"/>
                  <a:pt x="108655" y="39313"/>
                  <a:pt x="93133" y="28024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4" name="任意多边形 33"/>
          <p:cNvSpPr/>
          <p:nvPr/>
        </p:nvSpPr>
        <p:spPr bwMode="auto">
          <a:xfrm>
            <a:off x="8252295" y="4586111"/>
            <a:ext cx="317602" cy="173342"/>
          </a:xfrm>
          <a:custGeom>
            <a:avLst/>
            <a:gdLst>
              <a:gd name="connsiteX0" fmla="*/ 70438 w 317602"/>
              <a:gd name="connsiteY0" fmla="*/ 2822 h 173342"/>
              <a:gd name="connsiteX1" fmla="*/ 2705 w 317602"/>
              <a:gd name="connsiteY1" fmla="*/ 45156 h 173342"/>
              <a:gd name="connsiteX2" fmla="*/ 11172 w 317602"/>
              <a:gd name="connsiteY2" fmla="*/ 95956 h 173342"/>
              <a:gd name="connsiteX3" fmla="*/ 53505 w 317602"/>
              <a:gd name="connsiteY3" fmla="*/ 104422 h 173342"/>
              <a:gd name="connsiteX4" fmla="*/ 112772 w 317602"/>
              <a:gd name="connsiteY4" fmla="*/ 112889 h 173342"/>
              <a:gd name="connsiteX5" fmla="*/ 163572 w 317602"/>
              <a:gd name="connsiteY5" fmla="*/ 138289 h 173342"/>
              <a:gd name="connsiteX6" fmla="*/ 214372 w 317602"/>
              <a:gd name="connsiteY6" fmla="*/ 163689 h 173342"/>
              <a:gd name="connsiteX7" fmla="*/ 299038 w 317602"/>
              <a:gd name="connsiteY7" fmla="*/ 155222 h 173342"/>
              <a:gd name="connsiteX8" fmla="*/ 315972 w 317602"/>
              <a:gd name="connsiteY8" fmla="*/ 104422 h 173342"/>
              <a:gd name="connsiteX9" fmla="*/ 273638 w 317602"/>
              <a:gd name="connsiteY9" fmla="*/ 79022 h 173342"/>
              <a:gd name="connsiteX10" fmla="*/ 248238 w 317602"/>
              <a:gd name="connsiteY10" fmla="*/ 62089 h 173342"/>
              <a:gd name="connsiteX11" fmla="*/ 172038 w 317602"/>
              <a:gd name="connsiteY11" fmla="*/ 45156 h 173342"/>
              <a:gd name="connsiteX12" fmla="*/ 78905 w 317602"/>
              <a:gd name="connsiteY12" fmla="*/ 28222 h 173342"/>
              <a:gd name="connsiteX13" fmla="*/ 70438 w 317602"/>
              <a:gd name="connsiteY13" fmla="*/ 2822 h 17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602" h="173342">
                <a:moveTo>
                  <a:pt x="70438" y="2822"/>
                </a:moveTo>
                <a:cubicBezTo>
                  <a:pt x="57738" y="5644"/>
                  <a:pt x="29539" y="4904"/>
                  <a:pt x="2705" y="45156"/>
                </a:cubicBezTo>
                <a:cubicBezTo>
                  <a:pt x="5527" y="62089"/>
                  <a:pt x="0" y="82922"/>
                  <a:pt x="11172" y="95956"/>
                </a:cubicBezTo>
                <a:cubicBezTo>
                  <a:pt x="20537" y="106882"/>
                  <a:pt x="39310" y="102056"/>
                  <a:pt x="53505" y="104422"/>
                </a:cubicBezTo>
                <a:cubicBezTo>
                  <a:pt x="73190" y="107703"/>
                  <a:pt x="93016" y="110067"/>
                  <a:pt x="112772" y="112889"/>
                </a:cubicBezTo>
                <a:cubicBezTo>
                  <a:pt x="176616" y="134171"/>
                  <a:pt x="97920" y="105463"/>
                  <a:pt x="163572" y="138289"/>
                </a:cubicBezTo>
                <a:cubicBezTo>
                  <a:pt x="233679" y="173342"/>
                  <a:pt x="141580" y="115162"/>
                  <a:pt x="214372" y="163689"/>
                </a:cubicBezTo>
                <a:lnTo>
                  <a:pt x="299038" y="155222"/>
                </a:lnTo>
                <a:cubicBezTo>
                  <a:pt x="314456" y="146228"/>
                  <a:pt x="315972" y="104422"/>
                  <a:pt x="315972" y="104422"/>
                </a:cubicBezTo>
                <a:cubicBezTo>
                  <a:pt x="282896" y="71348"/>
                  <a:pt x="317602" y="101004"/>
                  <a:pt x="273638" y="79022"/>
                </a:cubicBezTo>
                <a:cubicBezTo>
                  <a:pt x="264537" y="74471"/>
                  <a:pt x="257339" y="66640"/>
                  <a:pt x="248238" y="62089"/>
                </a:cubicBezTo>
                <a:cubicBezTo>
                  <a:pt x="226265" y="51102"/>
                  <a:pt x="193723" y="49493"/>
                  <a:pt x="172038" y="45156"/>
                </a:cubicBezTo>
                <a:cubicBezTo>
                  <a:pt x="72217" y="25192"/>
                  <a:pt x="229602" y="49751"/>
                  <a:pt x="78905" y="28222"/>
                </a:cubicBezTo>
                <a:cubicBezTo>
                  <a:pt x="50827" y="18864"/>
                  <a:pt x="83138" y="0"/>
                  <a:pt x="70438" y="2822"/>
                </a:cubicBez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25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225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781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4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Hop-Stepping enhancement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4.1 Hop-length i+1 from </a:t>
            </a:r>
            <a:r>
              <a:rPr lang="en-US" sz="2800" b="1" dirty="0" err="1">
                <a:latin typeface="+mj-ea"/>
                <a:ea typeface="+mj-ea"/>
                <a:sym typeface="微软雅黑" pitchFamily="34" charset="-122"/>
              </a:rPr>
              <a:t>i</a:t>
            </a: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 and 1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+mj-ea"/>
                <a:ea typeface="宋体" pitchFamily="2" charset="-122"/>
                <a:sym typeface="微软雅黑" pitchFamily="34" charset="-122"/>
              </a:rPr>
              <a:t>Hop-doubling: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hop-length  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i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 : (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u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v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), (u1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u), (u2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u), (v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u4), (v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u5)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Hop-stepping: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hop-length  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i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 : (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u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Arial" pitchFamily="34" charset="0"/>
                <a:ea typeface="宋体" pitchFamily="2" charset="-122"/>
              </a:rPr>
              <a:t>v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hop-length 1 : (u1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u), (u2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u), (v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u4), (v</a:t>
            </a:r>
            <a:r>
              <a:rPr lang="en-US" altLang="zh-CN" sz="2400" dirty="0">
                <a:latin typeface="Arial" pitchFamily="34" charset="0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Arial" pitchFamily="34" charset="0"/>
                <a:ea typeface="宋体" pitchFamily="2" charset="-122"/>
              </a:rPr>
              <a:t>u5)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/>
              <a:t>Correctness still holds</a:t>
            </a:r>
            <a:endParaRPr lang="en-US" altLang="zh-CN" sz="2400" dirty="0">
              <a:sym typeface="Wingdings" pitchFamily="2" charset="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sym typeface="Wingdings" pitchFamily="2" charset="2"/>
              </a:rPr>
              <a:t>more iterations</a:t>
            </a:r>
            <a:endParaRPr lang="en-US" altLang="zh-CN" sz="2400" dirty="0">
              <a:latin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sz="2800" b="1" dirty="0"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</p:txBody>
      </p:sp>
      <p:pic>
        <p:nvPicPr>
          <p:cNvPr id="193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713" y="3429000"/>
            <a:ext cx="2735262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354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BCEAB69D-D0EE-4D64-B9A1-835F66AF881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44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93542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5"/>
              <a:defRPr/>
            </a:pPr>
            <a:r>
              <a:rPr lang="en-US" sz="2800" b="1" u="sng" dirty="0">
                <a:latin typeface="+mj-ea"/>
                <a:ea typeface="+mj-ea"/>
                <a:sym typeface="微软雅黑" pitchFamily="34" charset="-122"/>
              </a:rPr>
              <a:t>IO-efficient implementation</a:t>
            </a: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5.1 </a:t>
            </a:r>
            <a:r>
              <a:rPr lang="en-US" altLang="zh-CN" sz="2800" b="1" dirty="0">
                <a:latin typeface="+mj-ea"/>
                <a:ea typeface="宋体" pitchFamily="2" charset="-122"/>
              </a:rPr>
              <a:t>IO-efficient label generation</a:t>
            </a:r>
            <a:endParaRPr lang="en-US" sz="2800" b="1" dirty="0"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lt"/>
                <a:ea typeface="宋体" pitchFamily="2" charset="-122"/>
              </a:rPr>
              <a:t>Take rule 1 &amp; 2 as an example: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lt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lt"/>
              </a:rPr>
              <a:t>Block nested loop by rule 1 &amp; 2 simultaneously</a:t>
            </a:r>
            <a:r>
              <a:rPr lang="en-US" altLang="zh-CN" sz="2400" dirty="0">
                <a:latin typeface="+mj-lt"/>
                <a:ea typeface="宋体" pitchFamily="2" charset="-122"/>
              </a:rPr>
              <a:t>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j-lt"/>
                <a:ea typeface="+mn-ea"/>
              </a:rPr>
              <a:t>Load the labels in the following order for IO-efficient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j-lt"/>
                <a:ea typeface="+mn-ea"/>
              </a:rPr>
              <a:t>(1). Outer loop (u</a:t>
            </a:r>
            <a:r>
              <a:rPr lang="en-US" altLang="zh-CN" sz="2400" dirty="0">
                <a:latin typeface="+mj-lt"/>
                <a:ea typeface="+mn-ea"/>
                <a:sym typeface="Wingdings" pitchFamily="2" charset="2"/>
              </a:rPr>
              <a:t>*) and (*u)</a:t>
            </a:r>
            <a:r>
              <a:rPr lang="en-US" altLang="zh-CN" sz="2400" dirty="0">
                <a:latin typeface="+mj-lt"/>
                <a:ea typeface="+mn-ea"/>
              </a:rPr>
              <a:t>: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j-lt"/>
                <a:ea typeface="+mn-ea"/>
              </a:rPr>
              <a:t>	(</a:t>
            </a:r>
            <a:r>
              <a:rPr lang="en-US" altLang="zh-CN" sz="2400" dirty="0" err="1">
                <a:latin typeface="+mj-lt"/>
                <a:ea typeface="+mn-ea"/>
              </a:rPr>
              <a:t>u</a:t>
            </a:r>
            <a:r>
              <a:rPr lang="en-US" altLang="zh-CN" sz="2400" dirty="0" err="1">
                <a:latin typeface="+mj-lt"/>
                <a:ea typeface="+mn-ea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j-lt"/>
                <a:ea typeface="+mn-ea"/>
              </a:rPr>
              <a:t>v</a:t>
            </a:r>
            <a:r>
              <a:rPr lang="en-US" altLang="zh-CN" sz="2400" dirty="0">
                <a:latin typeface="+mj-lt"/>
                <a:ea typeface="+mn-ea"/>
              </a:rPr>
              <a:t>), (</a:t>
            </a:r>
            <a:r>
              <a:rPr lang="en-US" altLang="zh-CN" sz="2400" dirty="0" err="1">
                <a:latin typeface="+mj-lt"/>
                <a:ea typeface="+mn-ea"/>
              </a:rPr>
              <a:t>u</a:t>
            </a:r>
            <a:r>
              <a:rPr lang="en-US" altLang="zh-CN" sz="2400" dirty="0" err="1">
                <a:latin typeface="+mj-lt"/>
                <a:ea typeface="+mn-ea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j-lt"/>
                <a:ea typeface="+mn-ea"/>
              </a:rPr>
              <a:t>v</a:t>
            </a:r>
            <a:r>
              <a:rPr lang="en-US" altLang="zh-CN" sz="2400" dirty="0">
                <a:latin typeface="+mj-lt"/>
                <a:ea typeface="+mn-ea"/>
              </a:rPr>
              <a:t>’), </a:t>
            </a:r>
            <a:r>
              <a:rPr lang="en-US" altLang="zh-CN" sz="2400" dirty="0">
                <a:latin typeface="+mj-lt"/>
                <a:ea typeface="宋体" pitchFamily="2" charset="-122"/>
              </a:rPr>
              <a:t>(</a:t>
            </a:r>
            <a:r>
              <a:rPr lang="en-US" altLang="zh-CN" sz="2400" dirty="0" err="1">
                <a:latin typeface="+mj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j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j-lt"/>
                <a:ea typeface="宋体" pitchFamily="2" charset="-122"/>
              </a:rPr>
              <a:t>v</a:t>
            </a:r>
            <a:r>
              <a:rPr lang="en-US" altLang="zh-CN" sz="2400" dirty="0">
                <a:latin typeface="+mj-lt"/>
                <a:ea typeface="宋体" pitchFamily="2" charset="-122"/>
              </a:rPr>
              <a:t>’’)</a:t>
            </a:r>
            <a:r>
              <a:rPr lang="en-US" altLang="zh-CN" sz="2400" dirty="0">
                <a:latin typeface="+mj-lt"/>
                <a:ea typeface="+mn-ea"/>
              </a:rPr>
              <a:t>, ...  </a:t>
            </a:r>
            <a:r>
              <a:rPr lang="en-US" altLang="zh-CN" sz="2400" dirty="0">
                <a:latin typeface="+mj-lt"/>
                <a:ea typeface="宋体" pitchFamily="2" charset="-122"/>
              </a:rPr>
              <a:t>(u1</a:t>
            </a:r>
            <a:r>
              <a:rPr lang="en-US" altLang="zh-CN" sz="2400" dirty="0">
                <a:latin typeface="+mj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宋体" pitchFamily="2" charset="-122"/>
              </a:rPr>
              <a:t>u), (u1’</a:t>
            </a:r>
            <a:r>
              <a:rPr lang="en-US" altLang="zh-CN" sz="2400" dirty="0">
                <a:latin typeface="+mj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宋体" pitchFamily="2" charset="-122"/>
              </a:rPr>
              <a:t>u), (u1’’</a:t>
            </a:r>
            <a:r>
              <a:rPr lang="en-US" altLang="zh-CN" sz="2400" dirty="0">
                <a:latin typeface="+mj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宋体" pitchFamily="2" charset="-122"/>
              </a:rPr>
              <a:t>u), ... </a:t>
            </a:r>
            <a:endParaRPr lang="en-US" altLang="zh-CN" sz="2400" dirty="0">
              <a:latin typeface="+mj-lt"/>
              <a:ea typeface="+mn-ea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j-lt"/>
                <a:ea typeface="+mn-ea"/>
              </a:rPr>
              <a:t>(2). Inner loop (u2</a:t>
            </a:r>
            <a:r>
              <a:rPr lang="en-US" altLang="zh-CN" sz="2400" dirty="0">
                <a:latin typeface="+mj-lt"/>
                <a:ea typeface="+mn-ea"/>
                <a:sym typeface="Wingdings" pitchFamily="2" charset="2"/>
              </a:rPr>
              <a:t>*</a:t>
            </a:r>
            <a:r>
              <a:rPr lang="en-US" altLang="zh-CN" sz="2400" dirty="0">
                <a:latin typeface="+mj-lt"/>
                <a:ea typeface="+mn-ea"/>
              </a:rPr>
              <a:t>):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j-lt"/>
                <a:ea typeface="+mn-ea"/>
              </a:rPr>
              <a:t>	(u2</a:t>
            </a:r>
            <a:r>
              <a:rPr lang="en-US" altLang="zh-CN" sz="2400" dirty="0">
                <a:latin typeface="+mj-lt"/>
                <a:ea typeface="+mn-ea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+mn-ea"/>
              </a:rPr>
              <a:t>u), (u2</a:t>
            </a:r>
            <a:r>
              <a:rPr lang="en-US" altLang="zh-CN" sz="2400" dirty="0">
                <a:latin typeface="+mj-lt"/>
                <a:ea typeface="+mn-ea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+mn-ea"/>
              </a:rPr>
              <a:t>u’), (u2</a:t>
            </a:r>
            <a:r>
              <a:rPr lang="en-US" altLang="zh-CN" sz="2400" dirty="0">
                <a:latin typeface="+mj-lt"/>
                <a:ea typeface="+mn-ea"/>
                <a:sym typeface="Wingdings" pitchFamily="2" charset="2"/>
              </a:rPr>
              <a:t></a:t>
            </a:r>
            <a:r>
              <a:rPr lang="en-US" altLang="zh-CN" sz="2400" dirty="0">
                <a:latin typeface="+mj-lt"/>
                <a:ea typeface="+mn-ea"/>
              </a:rPr>
              <a:t>u’’), ...</a:t>
            </a:r>
          </a:p>
        </p:txBody>
      </p:sp>
      <p:pic>
        <p:nvPicPr>
          <p:cNvPr id="194564" name="Picture 2"/>
          <p:cNvPicPr>
            <a:picLocks noChangeAspect="1" noChangeArrowheads="1"/>
          </p:cNvPicPr>
          <p:nvPr/>
        </p:nvPicPr>
        <p:blipFill>
          <a:blip r:embed="rId2" cstate="print"/>
          <a:srcRect r="47906"/>
          <a:stretch>
            <a:fillRect/>
          </a:stretch>
        </p:blipFill>
        <p:spPr bwMode="auto">
          <a:xfrm>
            <a:off x="6624638" y="1089025"/>
            <a:ext cx="17653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6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84871A3A-C6F5-4800-90E9-0F469C3DC93B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45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94566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5"/>
              <a:defRPr/>
            </a:pPr>
            <a:r>
              <a:rPr lang="en-US" sz="2800" b="1" u="sng" dirty="0">
                <a:latin typeface="+mj-ea"/>
                <a:ea typeface="+mj-ea"/>
                <a:sym typeface="微软雅黑" pitchFamily="34" charset="-122"/>
              </a:rPr>
              <a:t>IO-efficient implementation</a:t>
            </a:r>
            <a:endParaRPr lang="en-US" altLang="zh-CN" sz="2800" b="1" u="sng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5"/>
              <a:defRPr/>
            </a:pPr>
            <a:endParaRPr lang="en-US" sz="1200" dirty="0">
              <a:latin typeface="+mj-ea"/>
              <a:ea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+mj-ea"/>
                <a:ea typeface="+mj-ea"/>
                <a:sym typeface="微软雅黑" pitchFamily="34" charset="-122"/>
              </a:rPr>
              <a:t>5.1 </a:t>
            </a:r>
            <a:r>
              <a:rPr lang="en-US" altLang="zh-CN" sz="2800" b="1" dirty="0">
                <a:latin typeface="+mj-ea"/>
                <a:ea typeface="宋体" pitchFamily="2" charset="-122"/>
              </a:rPr>
              <a:t>IO-efficient label generation</a:t>
            </a:r>
            <a:endParaRPr lang="en-US" sz="2800" b="1" dirty="0">
              <a:latin typeface="+mj-ea"/>
              <a:ea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j-ea"/>
                <a:ea typeface="宋体" pitchFamily="2" charset="-122"/>
              </a:rPr>
              <a:t>Block nested loop:</a:t>
            </a:r>
            <a:endParaRPr lang="en-US" altLang="zh-CN" sz="2400" dirty="0">
              <a:latin typeface="+mn-lt"/>
              <a:ea typeface="+mn-ea"/>
            </a:endParaRPr>
          </a:p>
        </p:txBody>
      </p:sp>
      <p:pic>
        <p:nvPicPr>
          <p:cNvPr id="195588" name="Picture 2"/>
          <p:cNvPicPr>
            <a:picLocks noChangeAspect="1" noChangeArrowheads="1"/>
          </p:cNvPicPr>
          <p:nvPr/>
        </p:nvPicPr>
        <p:blipFill>
          <a:blip r:embed="rId2" cstate="print"/>
          <a:srcRect r="47906"/>
          <a:stretch>
            <a:fillRect/>
          </a:stretch>
        </p:blipFill>
        <p:spPr bwMode="auto">
          <a:xfrm>
            <a:off x="6624638" y="1089025"/>
            <a:ext cx="176530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89" name="TextBox 11"/>
          <p:cNvSpPr txBox="1">
            <a:spLocks noChangeArrowheads="1"/>
          </p:cNvSpPr>
          <p:nvPr/>
        </p:nvSpPr>
        <p:spPr bwMode="auto">
          <a:xfrm>
            <a:off x="1223963" y="3033713"/>
            <a:ext cx="2146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Current outer block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5590" name="TextBox 12"/>
          <p:cNvSpPr txBox="1">
            <a:spLocks noChangeArrowheads="1"/>
          </p:cNvSpPr>
          <p:nvPr/>
        </p:nvSpPr>
        <p:spPr bwMode="auto">
          <a:xfrm>
            <a:off x="1439863" y="6308725"/>
            <a:ext cx="1852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Next outer block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5591" name="TextBox 13"/>
          <p:cNvSpPr txBox="1">
            <a:spLocks noChangeArrowheads="1"/>
          </p:cNvSpPr>
          <p:nvPr/>
        </p:nvSpPr>
        <p:spPr bwMode="auto">
          <a:xfrm>
            <a:off x="6192838" y="2997200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Current inner block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5592" name="TextBox 14"/>
          <p:cNvSpPr txBox="1">
            <a:spLocks noChangeArrowheads="1"/>
          </p:cNvSpPr>
          <p:nvPr/>
        </p:nvSpPr>
        <p:spPr bwMode="auto">
          <a:xfrm>
            <a:off x="4643438" y="6192838"/>
            <a:ext cx="183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chemeClr val="tx2"/>
                </a:solidFill>
              </a:rPr>
              <a:t>Next inner block</a:t>
            </a:r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195593" name="灯片编号占位符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1C1B71C-142C-42CD-83DE-063BE3CDC1ED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46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pic>
        <p:nvPicPr>
          <p:cNvPr id="195594" name="图片 11" descr="IO_g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429000"/>
            <a:ext cx="82835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5595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489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+mj-lt"/>
              <a:buAutoNum type="arabicPeriod" startAt="5"/>
              <a:defRPr/>
            </a:pPr>
            <a:r>
              <a:rPr lang="en-US" altLang="zh-CN" sz="2800" b="1" u="sng" dirty="0">
                <a:latin typeface="+mj-ea"/>
                <a:sym typeface="微软雅黑" pitchFamily="34" charset="-122"/>
              </a:rPr>
              <a:t>IO-efficient implementation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6"/>
              <a:defRPr/>
            </a:pPr>
            <a:endParaRPr lang="en-US" altLang="zh-CN" sz="1200" dirty="0">
              <a:latin typeface="+mj-ea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800" b="1" dirty="0">
                <a:latin typeface="+mj-ea"/>
                <a:sym typeface="微软雅黑" pitchFamily="34" charset="-122"/>
              </a:rPr>
              <a:t>5.2 </a:t>
            </a:r>
            <a:r>
              <a:rPr lang="en-US" altLang="zh-CN" sz="2800" b="1" dirty="0">
                <a:latin typeface="+mj-ea"/>
                <a:ea typeface="宋体" pitchFamily="2" charset="-122"/>
              </a:rPr>
              <a:t>IO-efficient pruning</a:t>
            </a:r>
            <a:endParaRPr lang="en-US" altLang="zh-CN" sz="2800" b="1" dirty="0">
              <a:latin typeface="+mj-ea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宋体" pitchFamily="2" charset="-122"/>
              </a:rPr>
              <a:t>Take when r(w)&gt;r(v)&gt;r(u) as an example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400" dirty="0">
              <a:latin typeface="+mn-lt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400" dirty="0">
                <a:latin typeface="+mn-lt"/>
                <a:ea typeface="+mn-ea"/>
              </a:rPr>
              <a:t>Block nested loop: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solidFill>
                  <a:schemeClr val="accent1"/>
                </a:solidFill>
                <a:latin typeface="+mn-lt"/>
              </a:rPr>
              <a:t>Load the labels in the following order for IO-efficient</a:t>
            </a:r>
            <a:endParaRPr lang="en-US" altLang="zh-CN" sz="2400" dirty="0">
              <a:latin typeface="+mn-lt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n-lt"/>
                <a:ea typeface="宋体" pitchFamily="2" charset="-122"/>
              </a:rPr>
              <a:t>(1). Outer loop (u</a:t>
            </a:r>
            <a:r>
              <a:rPr lang="en-US" altLang="zh-CN" sz="2400" dirty="0">
                <a:latin typeface="+mn-lt"/>
                <a:ea typeface="宋体" pitchFamily="2" charset="-122"/>
                <a:sym typeface="Wingdings" pitchFamily="2" charset="2"/>
              </a:rPr>
              <a:t>*</a:t>
            </a:r>
            <a:r>
              <a:rPr lang="en-US" altLang="zh-CN" sz="2400" dirty="0">
                <a:latin typeface="+mn-lt"/>
                <a:ea typeface="宋体" pitchFamily="2" charset="-122"/>
              </a:rPr>
              <a:t>): 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+mn-lt"/>
                <a:ea typeface="宋体" pitchFamily="2" charset="-122"/>
              </a:rPr>
              <a:t>	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</a:t>
            </a:r>
            <a:r>
              <a:rPr lang="en-US" altLang="zh-CN" sz="2400" dirty="0">
                <a:latin typeface="+mn-lt"/>
                <a:ea typeface="宋体" pitchFamily="2" charset="-122"/>
              </a:rPr>
              <a:t>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</a:t>
            </a:r>
            <a:r>
              <a:rPr lang="en-US" altLang="zh-CN" sz="2400" dirty="0">
                <a:latin typeface="+mn-lt"/>
                <a:ea typeface="宋体" pitchFamily="2" charset="-122"/>
              </a:rPr>
              <a:t>’),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</a:t>
            </a:r>
            <a:r>
              <a:rPr lang="en-US" altLang="zh-CN" sz="2400" dirty="0">
                <a:latin typeface="+mn-lt"/>
                <a:ea typeface="宋体" pitchFamily="2" charset="-122"/>
              </a:rPr>
              <a:t>’’), …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’),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u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’’), …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+mn-lt"/>
                <a:ea typeface="宋体" pitchFamily="2" charset="-122"/>
              </a:rPr>
              <a:t>(2). Inner loop (*</a:t>
            </a:r>
            <a:r>
              <a:rPr lang="en-US" altLang="zh-CN" sz="2400" dirty="0">
                <a:latin typeface="+mn-lt"/>
                <a:ea typeface="宋体" pitchFamily="2" charset="-122"/>
                <a:sym typeface="Wingdings" pitchFamily="2" charset="2"/>
              </a:rPr>
              <a:t>v</a:t>
            </a:r>
            <a:r>
              <a:rPr lang="en-US" altLang="zh-CN" sz="2400" dirty="0">
                <a:latin typeface="+mn-lt"/>
                <a:ea typeface="宋体" pitchFamily="2" charset="-122"/>
              </a:rPr>
              <a:t>):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sz="2400" dirty="0">
                <a:latin typeface="+mn-lt"/>
                <a:ea typeface="宋体" pitchFamily="2" charset="-122"/>
              </a:rPr>
              <a:t>	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w’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), (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w’’</a:t>
            </a:r>
            <a:r>
              <a:rPr lang="en-US" altLang="zh-CN" sz="2400" dirty="0" err="1">
                <a:latin typeface="+mn-lt"/>
                <a:ea typeface="宋体" pitchFamily="2" charset="-122"/>
                <a:sym typeface="Wingdings" pitchFamily="2" charset="2"/>
              </a:rPr>
              <a:t></a:t>
            </a:r>
            <a:r>
              <a:rPr lang="en-US" altLang="zh-CN" sz="2400" dirty="0" err="1">
                <a:latin typeface="+mn-lt"/>
                <a:ea typeface="宋体" pitchFamily="2" charset="-122"/>
              </a:rPr>
              <a:t>v</a:t>
            </a:r>
            <a:r>
              <a:rPr lang="en-US" altLang="zh-CN" sz="2400" dirty="0">
                <a:latin typeface="+mn-lt"/>
                <a:ea typeface="宋体" pitchFamily="2" charset="-122"/>
              </a:rPr>
              <a:t>), …</a:t>
            </a:r>
          </a:p>
        </p:txBody>
      </p:sp>
      <p:pic>
        <p:nvPicPr>
          <p:cNvPr id="196612" name="图片 7" descr="pruning_fig.png"/>
          <p:cNvPicPr>
            <a:picLocks noChangeAspect="1"/>
          </p:cNvPicPr>
          <p:nvPr/>
        </p:nvPicPr>
        <p:blipFill>
          <a:blip r:embed="rId2" cstate="print"/>
          <a:srcRect r="59805" b="809"/>
          <a:stretch>
            <a:fillRect/>
          </a:stretch>
        </p:blipFill>
        <p:spPr bwMode="auto">
          <a:xfrm>
            <a:off x="6911975" y="1773238"/>
            <a:ext cx="2052638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DF17E0B0-C81A-42D2-A31C-62D1DC1F7FD5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47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96614" name="矩形 112"/>
          <p:cNvSpPr>
            <a:spLocks noChangeArrowheads="1"/>
          </p:cNvSpPr>
          <p:nvPr/>
        </p:nvSpPr>
        <p:spPr bwMode="auto">
          <a:xfrm>
            <a:off x="6911975" y="153988"/>
            <a:ext cx="19097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Our Method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8723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157701" name="矩形 112"/>
          <p:cNvSpPr>
            <a:spLocks noChangeArrowheads="1"/>
          </p:cNvSpPr>
          <p:nvPr/>
        </p:nvSpPr>
        <p:spPr bwMode="auto">
          <a:xfrm>
            <a:off x="312738" y="977900"/>
            <a:ext cx="5122862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 startAt="2"/>
              <a:defRPr/>
            </a:pPr>
            <a:r>
              <a:rPr lang="en-US" altLang="zh-CN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2-Hop Index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12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1" hangingPunct="1"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Each 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vertex u : 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 labels </a:t>
            </a:r>
            <a:r>
              <a:rPr lang="en-US" altLang="zh-CN" sz="2000" dirty="0"/>
              <a:t>L</a:t>
            </a:r>
            <a:r>
              <a:rPr lang="en-US" altLang="zh-CN" sz="2000" baseline="-25000" dirty="0"/>
              <a:t>out</a:t>
            </a:r>
            <a:r>
              <a:rPr lang="en-US" altLang="zh-CN" sz="2000" dirty="0"/>
              <a:t> (u) and </a:t>
            </a:r>
            <a:r>
              <a:rPr lang="en-US" altLang="zh-CN" sz="2000" dirty="0" smtClean="0"/>
              <a:t>L</a:t>
            </a:r>
            <a:r>
              <a:rPr lang="en-US" altLang="zh-CN" sz="2000" baseline="-25000" dirty="0" smtClean="0"/>
              <a:t>in</a:t>
            </a:r>
            <a:r>
              <a:rPr lang="en-US" altLang="zh-CN" sz="2000" dirty="0" smtClean="0"/>
              <a:t>(u)</a:t>
            </a:r>
            <a:endParaRPr lang="en-US" altLang="zh-CN" sz="20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Each label: a set of label entries (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u</a:t>
            </a:r>
            <a:r>
              <a:rPr lang="en-US" altLang="zh-CN" sz="2000" dirty="0" err="1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v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Wingdings" pitchFamily="2" charset="2"/>
              </a:rPr>
              <a:t>, d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)</a:t>
            </a:r>
          </a:p>
          <a:p>
            <a:pPr marL="514350" indent="-514350" eaLnBrk="1" hangingPunct="1">
              <a:lnSpc>
                <a:spcPct val="110000"/>
              </a:lnSpc>
              <a:defRPr/>
            </a:pPr>
            <a:endParaRPr lang="en-US" altLang="zh-CN" sz="20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000" dirty="0">
                <a:latin typeface="微软雅黑" pitchFamily="34" charset="-122"/>
                <a:sym typeface="微软雅黑" pitchFamily="34" charset="-122"/>
              </a:rPr>
              <a:t>	</a:t>
            </a:r>
            <a:endParaRPr lang="zh-CN" altLang="en-US" sz="20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  <a:defRPr/>
            </a:pPr>
            <a:endParaRPr lang="en-US" altLang="zh-CN" sz="2800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  <a:defRPr/>
            </a:pPr>
            <a:endParaRPr lang="zh-CN" altLang="en-US" sz="2800" b="1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aphicFrame>
        <p:nvGraphicFramePr>
          <p:cNvPr id="18474" name="Group 42"/>
          <p:cNvGraphicFramePr>
            <a:graphicFrameLocks noGrp="1"/>
          </p:cNvGraphicFramePr>
          <p:nvPr/>
        </p:nvGraphicFramePr>
        <p:xfrm>
          <a:off x="6048375" y="1603375"/>
          <a:ext cx="2700275" cy="2220914"/>
        </p:xfrm>
        <a:graphic>
          <a:graphicData uri="http://schemas.openxmlformats.org/drawingml/2006/table">
            <a:tbl>
              <a:tblPr/>
              <a:tblGrid>
                <a:gridCol w="1351028"/>
                <a:gridCol w="1349247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v0,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d0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(v1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u, d1)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v2, d2)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(v2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u, d3)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u, d4)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58748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sp>
        <p:nvSpPr>
          <p:cNvPr id="158749" name="灯片编号占位符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A0B3DC4C-05B8-4A7C-B304-4E8960A45513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5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graphicFrame>
        <p:nvGraphicFramePr>
          <p:cNvPr id="27" name="Group 42"/>
          <p:cNvGraphicFramePr>
            <a:graphicFrameLocks noGrp="1"/>
          </p:cNvGraphicFramePr>
          <p:nvPr/>
        </p:nvGraphicFramePr>
        <p:xfrm>
          <a:off x="395288" y="2565400"/>
          <a:ext cx="3636962" cy="2220914"/>
        </p:xfrm>
        <a:graphic>
          <a:graphicData uri="http://schemas.openxmlformats.org/drawingml/2006/table">
            <a:tbl>
              <a:tblPr/>
              <a:tblGrid>
                <a:gridCol w="1106487"/>
                <a:gridCol w="1265238"/>
                <a:gridCol w="1265237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vertex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Out label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In label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(v0)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(v1)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altLang="zh-CN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29" name="右箭头 28"/>
          <p:cNvSpPr/>
          <p:nvPr/>
        </p:nvSpPr>
        <p:spPr bwMode="auto">
          <a:xfrm>
            <a:off x="4205288" y="3268663"/>
            <a:ext cx="1627187" cy="48418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8781" name="TextBox 29"/>
          <p:cNvSpPr txBox="1">
            <a:spLocks noChangeArrowheads="1"/>
          </p:cNvSpPr>
          <p:nvPr/>
        </p:nvSpPr>
        <p:spPr bwMode="auto">
          <a:xfrm>
            <a:off x="4162425" y="2863850"/>
            <a:ext cx="16335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/>
              <a:t>each vertex u:</a:t>
            </a:r>
          </a:p>
        </p:txBody>
      </p:sp>
      <p:graphicFrame>
        <p:nvGraphicFramePr>
          <p:cNvPr id="31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319823"/>
              </p:ext>
            </p:extLst>
          </p:nvPr>
        </p:nvGraphicFramePr>
        <p:xfrm>
          <a:off x="6084888" y="4041775"/>
          <a:ext cx="2700275" cy="2220914"/>
        </p:xfrm>
        <a:graphic>
          <a:graphicData uri="http://schemas.openxmlformats.org/drawingml/2006/table">
            <a:tbl>
              <a:tblPr/>
              <a:tblGrid>
                <a:gridCol w="1351028"/>
                <a:gridCol w="1349247"/>
              </a:tblGrid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v0,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d0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(v0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v, d5)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(u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v2, d2)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itchFamily="34" charset="-122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(v6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v, d6)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32" name="直角上箭头 31"/>
          <p:cNvSpPr/>
          <p:nvPr/>
        </p:nvSpPr>
        <p:spPr bwMode="auto">
          <a:xfrm rot="5400000">
            <a:off x="3383756" y="3501232"/>
            <a:ext cx="865187" cy="403225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8806" name="TextBox 32"/>
          <p:cNvSpPr txBox="1">
            <a:spLocks noChangeArrowheads="1"/>
          </p:cNvSpPr>
          <p:nvPr/>
        </p:nvSpPr>
        <p:spPr bwMode="auto">
          <a:xfrm>
            <a:off x="1692275" y="5878513"/>
            <a:ext cx="443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/>
              <a:t>querying </a:t>
            </a:r>
            <a:r>
              <a:rPr lang="en-US" altLang="zh-CN">
                <a:sym typeface="Calibri" pitchFamily="34" charset="0"/>
              </a:rPr>
              <a:t>dist</a:t>
            </a:r>
            <a:r>
              <a:rPr lang="zh-CN" altLang="en-US" baseline="-25000">
                <a:latin typeface="微软雅黑" pitchFamily="34" charset="-122"/>
                <a:sym typeface="微软雅黑" pitchFamily="34" charset="-122"/>
              </a:rPr>
              <a:t>G</a:t>
            </a:r>
            <a:r>
              <a:rPr lang="en-US" altLang="zh-CN">
                <a:sym typeface="Calibri" pitchFamily="34" charset="0"/>
              </a:rPr>
              <a:t>(u,v) by </a:t>
            </a:r>
            <a:r>
              <a:rPr lang="en-US" altLang="zh-CN"/>
              <a:t>L</a:t>
            </a:r>
            <a:r>
              <a:rPr lang="en-US" altLang="zh-CN" baseline="-25000"/>
              <a:t>out</a:t>
            </a:r>
            <a:r>
              <a:rPr lang="en-US" altLang="zh-CN"/>
              <a:t> (u) and L</a:t>
            </a:r>
            <a:r>
              <a:rPr lang="en-US" altLang="zh-CN" baseline="-25000"/>
              <a:t>in</a:t>
            </a:r>
            <a:r>
              <a:rPr lang="en-US" altLang="zh-CN"/>
              <a:t>(v)</a:t>
            </a: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8781" grpId="0"/>
      <p:bldP spid="1588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9747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159748" name="矩形 112"/>
          <p:cNvSpPr>
            <a:spLocks noChangeArrowheads="1"/>
          </p:cNvSpPr>
          <p:nvPr/>
        </p:nvSpPr>
        <p:spPr bwMode="auto">
          <a:xfrm>
            <a:off x="312738" y="977900"/>
            <a:ext cx="8553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2.	</a:t>
            </a:r>
            <a:r>
              <a:rPr lang="en-US" altLang="zh-CN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2-Hop Index</a:t>
            </a:r>
            <a:r>
              <a:rPr lang="zh-CN" altLang="en-US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000">
                <a:latin typeface="微软雅黑" pitchFamily="34" charset="-122"/>
                <a:sym typeface="微软雅黑" pitchFamily="34" charset="-122"/>
              </a:rPr>
              <a:t>	</a:t>
            </a: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</a:pPr>
            <a:endParaRPr lang="en-US" altLang="zh-CN" sz="28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</a:pPr>
            <a:endParaRPr lang="zh-CN" altLang="en-US" sz="28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59749" name="TextBox 9"/>
          <p:cNvSpPr txBox="1">
            <a:spLocks noChangeArrowheads="1"/>
          </p:cNvSpPr>
          <p:nvPr/>
        </p:nvSpPr>
        <p:spPr bwMode="auto">
          <a:xfrm>
            <a:off x="215900" y="2132013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rgbClr val="558ED5"/>
                </a:solidFill>
                <a:sym typeface="Calibri" pitchFamily="34" charset="0"/>
              </a:rPr>
              <a:t>Example: </a:t>
            </a:r>
          </a:p>
        </p:txBody>
      </p:sp>
      <p:graphicFrame>
        <p:nvGraphicFramePr>
          <p:cNvPr id="18440" name="Group 8"/>
          <p:cNvGraphicFramePr>
            <a:graphicFrameLocks noGrp="1"/>
          </p:cNvGraphicFramePr>
          <p:nvPr/>
        </p:nvGraphicFramePr>
        <p:xfrm>
          <a:off x="1403350" y="2097088"/>
          <a:ext cx="2380567" cy="2609535"/>
        </p:xfrm>
        <a:graphic>
          <a:graphicData uri="http://schemas.openxmlformats.org/drawingml/2006/table">
            <a:tbl>
              <a:tblPr/>
              <a:tblGrid>
                <a:gridCol w="1220217"/>
                <a:gridCol w="116035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0, 3)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1, 2)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2, 3)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3, 1)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5, 0)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9776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3450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77" name="灯片编号占位符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0F460E2C-D193-41EB-B90E-6523BEEA15D2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6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59778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0771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160772" name="矩形 112"/>
          <p:cNvSpPr>
            <a:spLocks noChangeArrowheads="1"/>
          </p:cNvSpPr>
          <p:nvPr/>
        </p:nvSpPr>
        <p:spPr bwMode="auto">
          <a:xfrm>
            <a:off x="312738" y="977900"/>
            <a:ext cx="85534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8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2.	</a:t>
            </a:r>
            <a:r>
              <a:rPr lang="en-US" altLang="zh-CN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2-Hop Index</a:t>
            </a:r>
            <a:r>
              <a:rPr lang="zh-CN" altLang="en-US" sz="2800" b="1" u="sng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b="1" u="sng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000">
                <a:latin typeface="微软雅黑" pitchFamily="34" charset="-122"/>
                <a:sym typeface="微软雅黑" pitchFamily="34" charset="-122"/>
              </a:rPr>
              <a:t>	</a:t>
            </a:r>
            <a:endParaRPr lang="zh-CN" altLang="en-US" sz="200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</a:pPr>
            <a:endParaRPr lang="en-US" altLang="zh-CN" sz="28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/>
            </a:pPr>
            <a:endParaRPr lang="zh-CN" altLang="en-US" sz="28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0773" name="TextBox 9"/>
          <p:cNvSpPr txBox="1">
            <a:spLocks noChangeArrowheads="1"/>
          </p:cNvSpPr>
          <p:nvPr/>
        </p:nvSpPr>
        <p:spPr bwMode="auto">
          <a:xfrm>
            <a:off x="215900" y="2132013"/>
            <a:ext cx="1211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solidFill>
                  <a:srgbClr val="558ED5"/>
                </a:solidFill>
                <a:sym typeface="Calibri" pitchFamily="34" charset="0"/>
              </a:rPr>
              <a:t>Example: </a:t>
            </a:r>
          </a:p>
        </p:txBody>
      </p:sp>
      <p:graphicFrame>
        <p:nvGraphicFramePr>
          <p:cNvPr id="18440" name="Group 8"/>
          <p:cNvGraphicFramePr>
            <a:graphicFrameLocks noGrp="1"/>
          </p:cNvGraphicFramePr>
          <p:nvPr/>
        </p:nvGraphicFramePr>
        <p:xfrm>
          <a:off x="1403350" y="2097088"/>
          <a:ext cx="3658889" cy="2609535"/>
        </p:xfrm>
        <a:graphic>
          <a:graphicData uri="http://schemas.openxmlformats.org/drawingml/2006/table">
            <a:tbl>
              <a:tblPr/>
              <a:tblGrid>
                <a:gridCol w="1220217"/>
                <a:gridCol w="1160350"/>
                <a:gridCol w="1278322"/>
              </a:tblGrid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out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 (5)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L</a:t>
                      </a:r>
                      <a:r>
                        <a:rPr kumimoji="0" lang="en-US" altLang="zh-CN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软雅黑" pitchFamily="34" charset="-122"/>
                          <a:ea typeface="+mn-ea"/>
                          <a:sym typeface="微软雅黑" pitchFamily="34" charset="-122"/>
                        </a:rPr>
                        <a:t>in</a:t>
                      </a:r>
                      <a:r>
                        <a:rPr kumimoji="0" lang="en-US" altLang="zh-C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Calibri" pitchFamily="34" charset="0"/>
                        </a:rPr>
                        <a:t>(6)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dist</a:t>
                      </a:r>
                      <a:r>
                        <a:rPr kumimoji="0" lang="zh-CN" alt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itchFamily="34" charset="-122"/>
                          <a:ea typeface="微软雅黑" pitchFamily="34" charset="-122"/>
                          <a:sym typeface="微软雅黑" pitchFamily="34" charset="-122"/>
                        </a:rPr>
                        <a:t>G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(5,6)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0, 3)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1, 2)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2, 3)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3, 1)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5, 0)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(6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Wingdings" pitchFamily="2" charset="2"/>
                        </a:rPr>
                        <a:t>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微软雅黑" pitchFamily="34" charset="-122"/>
                          <a:sym typeface="Calibri" pitchFamily="34" charset="0"/>
                        </a:rPr>
                        <a:t>6, 0)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微软雅黑" pitchFamily="34" charset="-122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60808" name="Picture 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2203450"/>
            <a:ext cx="33432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 flipV="1">
            <a:off x="6372225" y="3643313"/>
            <a:ext cx="323850" cy="28892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1" name="直接箭头连接符 30"/>
          <p:cNvCxnSpPr>
            <a:cxnSpLocks noChangeShapeType="1"/>
          </p:cNvCxnSpPr>
          <p:nvPr/>
        </p:nvCxnSpPr>
        <p:spPr bwMode="auto">
          <a:xfrm flipH="1" flipV="1">
            <a:off x="6156325" y="2995613"/>
            <a:ext cx="611188" cy="32385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cxnSp>
        <p:nvCxnSpPr>
          <p:cNvPr id="34" name="直接箭头连接符 33"/>
          <p:cNvCxnSpPr>
            <a:cxnSpLocks noChangeShapeType="1"/>
          </p:cNvCxnSpPr>
          <p:nvPr/>
        </p:nvCxnSpPr>
        <p:spPr bwMode="auto">
          <a:xfrm flipV="1">
            <a:off x="6048375" y="2527300"/>
            <a:ext cx="719138" cy="144463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60" name="任意多边形 59"/>
          <p:cNvSpPr/>
          <p:nvPr/>
        </p:nvSpPr>
        <p:spPr bwMode="auto">
          <a:xfrm>
            <a:off x="7108825" y="2271713"/>
            <a:ext cx="1474788" cy="1431925"/>
          </a:xfrm>
          <a:custGeom>
            <a:avLst/>
            <a:gdLst>
              <a:gd name="connsiteX0" fmla="*/ 0 w 1475015"/>
              <a:gd name="connsiteY0" fmla="*/ 76542 h 1431813"/>
              <a:gd name="connsiteX1" fmla="*/ 76200 w 1475015"/>
              <a:gd name="connsiteY1" fmla="*/ 71099 h 1431813"/>
              <a:gd name="connsiteX2" fmla="*/ 92529 w 1475015"/>
              <a:gd name="connsiteY2" fmla="*/ 65656 h 1431813"/>
              <a:gd name="connsiteX3" fmla="*/ 190500 w 1475015"/>
              <a:gd name="connsiteY3" fmla="*/ 54770 h 1431813"/>
              <a:gd name="connsiteX4" fmla="*/ 190500 w 1475015"/>
              <a:gd name="connsiteY4" fmla="*/ 54770 h 1431813"/>
              <a:gd name="connsiteX5" fmla="*/ 293915 w 1475015"/>
              <a:gd name="connsiteY5" fmla="*/ 49327 h 1431813"/>
              <a:gd name="connsiteX6" fmla="*/ 691243 w 1475015"/>
              <a:gd name="connsiteY6" fmla="*/ 43884 h 1431813"/>
              <a:gd name="connsiteX7" fmla="*/ 772886 w 1475015"/>
              <a:gd name="connsiteY7" fmla="*/ 54770 h 1431813"/>
              <a:gd name="connsiteX8" fmla="*/ 805543 w 1475015"/>
              <a:gd name="connsiteY8" fmla="*/ 65656 h 1431813"/>
              <a:gd name="connsiteX9" fmla="*/ 821872 w 1475015"/>
              <a:gd name="connsiteY9" fmla="*/ 71099 h 1431813"/>
              <a:gd name="connsiteX10" fmla="*/ 838200 w 1475015"/>
              <a:gd name="connsiteY10" fmla="*/ 76542 h 1431813"/>
              <a:gd name="connsiteX11" fmla="*/ 859972 w 1475015"/>
              <a:gd name="connsiteY11" fmla="*/ 81984 h 1431813"/>
              <a:gd name="connsiteX12" fmla="*/ 892629 w 1475015"/>
              <a:gd name="connsiteY12" fmla="*/ 92870 h 1431813"/>
              <a:gd name="connsiteX13" fmla="*/ 968829 w 1475015"/>
              <a:gd name="connsiteY13" fmla="*/ 98313 h 1431813"/>
              <a:gd name="connsiteX14" fmla="*/ 1017815 w 1475015"/>
              <a:gd name="connsiteY14" fmla="*/ 114642 h 1431813"/>
              <a:gd name="connsiteX15" fmla="*/ 1034143 w 1475015"/>
              <a:gd name="connsiteY15" fmla="*/ 120084 h 1431813"/>
              <a:gd name="connsiteX16" fmla="*/ 1050472 w 1475015"/>
              <a:gd name="connsiteY16" fmla="*/ 125527 h 1431813"/>
              <a:gd name="connsiteX17" fmla="*/ 1061358 w 1475015"/>
              <a:gd name="connsiteY17" fmla="*/ 141856 h 1431813"/>
              <a:gd name="connsiteX18" fmla="*/ 1110343 w 1475015"/>
              <a:gd name="connsiteY18" fmla="*/ 163627 h 1431813"/>
              <a:gd name="connsiteX19" fmla="*/ 1143000 w 1475015"/>
              <a:gd name="connsiteY19" fmla="*/ 185399 h 1431813"/>
              <a:gd name="connsiteX20" fmla="*/ 1159329 w 1475015"/>
              <a:gd name="connsiteY20" fmla="*/ 196284 h 1431813"/>
              <a:gd name="connsiteX21" fmla="*/ 1191986 w 1475015"/>
              <a:gd name="connsiteY21" fmla="*/ 207170 h 1431813"/>
              <a:gd name="connsiteX22" fmla="*/ 1208315 w 1475015"/>
              <a:gd name="connsiteY22" fmla="*/ 212613 h 1431813"/>
              <a:gd name="connsiteX23" fmla="*/ 1213758 w 1475015"/>
              <a:gd name="connsiteY23" fmla="*/ 228942 h 1431813"/>
              <a:gd name="connsiteX24" fmla="*/ 1246415 w 1475015"/>
              <a:gd name="connsiteY24" fmla="*/ 239827 h 1431813"/>
              <a:gd name="connsiteX25" fmla="*/ 1257300 w 1475015"/>
              <a:gd name="connsiteY25" fmla="*/ 256156 h 1431813"/>
              <a:gd name="connsiteX26" fmla="*/ 1289958 w 1475015"/>
              <a:gd name="connsiteY26" fmla="*/ 277927 h 1431813"/>
              <a:gd name="connsiteX27" fmla="*/ 1300843 w 1475015"/>
              <a:gd name="connsiteY27" fmla="*/ 294256 h 1431813"/>
              <a:gd name="connsiteX28" fmla="*/ 1328058 w 1475015"/>
              <a:gd name="connsiteY28" fmla="*/ 321470 h 1431813"/>
              <a:gd name="connsiteX29" fmla="*/ 1344386 w 1475015"/>
              <a:gd name="connsiteY29" fmla="*/ 354127 h 1431813"/>
              <a:gd name="connsiteX30" fmla="*/ 1355272 w 1475015"/>
              <a:gd name="connsiteY30" fmla="*/ 386784 h 1431813"/>
              <a:gd name="connsiteX31" fmla="*/ 1360715 w 1475015"/>
              <a:gd name="connsiteY31" fmla="*/ 403113 h 1431813"/>
              <a:gd name="connsiteX32" fmla="*/ 1377043 w 1475015"/>
              <a:gd name="connsiteY32" fmla="*/ 413999 h 1431813"/>
              <a:gd name="connsiteX33" fmla="*/ 1387929 w 1475015"/>
              <a:gd name="connsiteY33" fmla="*/ 430327 h 1431813"/>
              <a:gd name="connsiteX34" fmla="*/ 1404258 w 1475015"/>
              <a:gd name="connsiteY34" fmla="*/ 479313 h 1431813"/>
              <a:gd name="connsiteX35" fmla="*/ 1431472 w 1475015"/>
              <a:gd name="connsiteY35" fmla="*/ 511970 h 1431813"/>
              <a:gd name="connsiteX36" fmla="*/ 1442358 w 1475015"/>
              <a:gd name="connsiteY36" fmla="*/ 544627 h 1431813"/>
              <a:gd name="connsiteX37" fmla="*/ 1447800 w 1475015"/>
              <a:gd name="connsiteY37" fmla="*/ 609942 h 1431813"/>
              <a:gd name="connsiteX38" fmla="*/ 1453243 w 1475015"/>
              <a:gd name="connsiteY38" fmla="*/ 626270 h 1431813"/>
              <a:gd name="connsiteX39" fmla="*/ 1458686 w 1475015"/>
              <a:gd name="connsiteY39" fmla="*/ 691584 h 1431813"/>
              <a:gd name="connsiteX40" fmla="*/ 1464129 w 1475015"/>
              <a:gd name="connsiteY40" fmla="*/ 729684 h 1431813"/>
              <a:gd name="connsiteX41" fmla="*/ 1475015 w 1475015"/>
              <a:gd name="connsiteY41" fmla="*/ 816770 h 1431813"/>
              <a:gd name="connsiteX42" fmla="*/ 1464129 w 1475015"/>
              <a:gd name="connsiteY42" fmla="*/ 898413 h 1431813"/>
              <a:gd name="connsiteX43" fmla="*/ 1458686 w 1475015"/>
              <a:gd name="connsiteY43" fmla="*/ 941956 h 1431813"/>
              <a:gd name="connsiteX44" fmla="*/ 1453243 w 1475015"/>
              <a:gd name="connsiteY44" fmla="*/ 969170 h 1431813"/>
              <a:gd name="connsiteX45" fmla="*/ 1442358 w 1475015"/>
              <a:gd name="connsiteY45" fmla="*/ 1001827 h 1431813"/>
              <a:gd name="connsiteX46" fmla="*/ 1436915 w 1475015"/>
              <a:gd name="connsiteY46" fmla="*/ 1072584 h 1431813"/>
              <a:gd name="connsiteX47" fmla="*/ 1431472 w 1475015"/>
              <a:gd name="connsiteY47" fmla="*/ 1088913 h 1431813"/>
              <a:gd name="connsiteX48" fmla="*/ 1426029 w 1475015"/>
              <a:gd name="connsiteY48" fmla="*/ 1110684 h 1431813"/>
              <a:gd name="connsiteX49" fmla="*/ 1415143 w 1475015"/>
              <a:gd name="connsiteY49" fmla="*/ 1192327 h 1431813"/>
              <a:gd name="connsiteX50" fmla="*/ 1409700 w 1475015"/>
              <a:gd name="connsiteY50" fmla="*/ 1224984 h 1431813"/>
              <a:gd name="connsiteX51" fmla="*/ 1398815 w 1475015"/>
              <a:gd name="connsiteY51" fmla="*/ 1257642 h 1431813"/>
              <a:gd name="connsiteX52" fmla="*/ 1393372 w 1475015"/>
              <a:gd name="connsiteY52" fmla="*/ 1279413 h 1431813"/>
              <a:gd name="connsiteX53" fmla="*/ 1382486 w 1475015"/>
              <a:gd name="connsiteY53" fmla="*/ 1312070 h 1431813"/>
              <a:gd name="connsiteX54" fmla="*/ 1371600 w 1475015"/>
              <a:gd name="connsiteY54" fmla="*/ 1344727 h 1431813"/>
              <a:gd name="connsiteX55" fmla="*/ 1360715 w 1475015"/>
              <a:gd name="connsiteY55" fmla="*/ 1388270 h 1431813"/>
              <a:gd name="connsiteX56" fmla="*/ 1344386 w 1475015"/>
              <a:gd name="connsiteY56" fmla="*/ 1431813 h 1431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75015" h="1431813">
                <a:moveTo>
                  <a:pt x="0" y="76542"/>
                </a:moveTo>
                <a:cubicBezTo>
                  <a:pt x="25400" y="74728"/>
                  <a:pt x="50910" y="74074"/>
                  <a:pt x="76200" y="71099"/>
                </a:cubicBezTo>
                <a:cubicBezTo>
                  <a:pt x="81898" y="70429"/>
                  <a:pt x="86849" y="66467"/>
                  <a:pt x="92529" y="65656"/>
                </a:cubicBezTo>
                <a:cubicBezTo>
                  <a:pt x="125057" y="61009"/>
                  <a:pt x="157843" y="58399"/>
                  <a:pt x="190500" y="54770"/>
                </a:cubicBezTo>
                <a:lnTo>
                  <a:pt x="190500" y="54770"/>
                </a:lnTo>
                <a:lnTo>
                  <a:pt x="293915" y="49327"/>
                </a:lnTo>
                <a:cubicBezTo>
                  <a:pt x="441905" y="0"/>
                  <a:pt x="315099" y="38271"/>
                  <a:pt x="691243" y="43884"/>
                </a:cubicBezTo>
                <a:cubicBezTo>
                  <a:pt x="737625" y="59345"/>
                  <a:pt x="666336" y="37011"/>
                  <a:pt x="772886" y="54770"/>
                </a:cubicBezTo>
                <a:cubicBezTo>
                  <a:pt x="784204" y="56656"/>
                  <a:pt x="794657" y="62027"/>
                  <a:pt x="805543" y="65656"/>
                </a:cubicBezTo>
                <a:lnTo>
                  <a:pt x="821872" y="71099"/>
                </a:lnTo>
                <a:cubicBezTo>
                  <a:pt x="827315" y="72913"/>
                  <a:pt x="832634" y="75151"/>
                  <a:pt x="838200" y="76542"/>
                </a:cubicBezTo>
                <a:cubicBezTo>
                  <a:pt x="845457" y="78356"/>
                  <a:pt x="852807" y="79835"/>
                  <a:pt x="859972" y="81984"/>
                </a:cubicBezTo>
                <a:cubicBezTo>
                  <a:pt x="870963" y="85281"/>
                  <a:pt x="881184" y="92052"/>
                  <a:pt x="892629" y="92870"/>
                </a:cubicBezTo>
                <a:lnTo>
                  <a:pt x="968829" y="98313"/>
                </a:lnTo>
                <a:lnTo>
                  <a:pt x="1017815" y="114642"/>
                </a:lnTo>
                <a:lnTo>
                  <a:pt x="1034143" y="120084"/>
                </a:lnTo>
                <a:lnTo>
                  <a:pt x="1050472" y="125527"/>
                </a:lnTo>
                <a:cubicBezTo>
                  <a:pt x="1054101" y="130970"/>
                  <a:pt x="1056732" y="137230"/>
                  <a:pt x="1061358" y="141856"/>
                </a:cubicBezTo>
                <a:cubicBezTo>
                  <a:pt x="1074297" y="154795"/>
                  <a:pt x="1094172" y="158237"/>
                  <a:pt x="1110343" y="163627"/>
                </a:cubicBezTo>
                <a:cubicBezTo>
                  <a:pt x="1122755" y="167764"/>
                  <a:pt x="1132114" y="178142"/>
                  <a:pt x="1143000" y="185399"/>
                </a:cubicBezTo>
                <a:lnTo>
                  <a:pt x="1159329" y="196284"/>
                </a:lnTo>
                <a:cubicBezTo>
                  <a:pt x="1168877" y="202649"/>
                  <a:pt x="1181100" y="203541"/>
                  <a:pt x="1191986" y="207170"/>
                </a:cubicBezTo>
                <a:lnTo>
                  <a:pt x="1208315" y="212613"/>
                </a:lnTo>
                <a:cubicBezTo>
                  <a:pt x="1210129" y="218056"/>
                  <a:pt x="1209089" y="225607"/>
                  <a:pt x="1213758" y="228942"/>
                </a:cubicBezTo>
                <a:cubicBezTo>
                  <a:pt x="1223095" y="235611"/>
                  <a:pt x="1246415" y="239827"/>
                  <a:pt x="1246415" y="239827"/>
                </a:cubicBezTo>
                <a:cubicBezTo>
                  <a:pt x="1250043" y="245270"/>
                  <a:pt x="1252377" y="251848"/>
                  <a:pt x="1257300" y="256156"/>
                </a:cubicBezTo>
                <a:cubicBezTo>
                  <a:pt x="1267146" y="264771"/>
                  <a:pt x="1289958" y="277927"/>
                  <a:pt x="1289958" y="277927"/>
                </a:cubicBezTo>
                <a:cubicBezTo>
                  <a:pt x="1293586" y="283370"/>
                  <a:pt x="1296218" y="289630"/>
                  <a:pt x="1300843" y="294256"/>
                </a:cubicBezTo>
                <a:cubicBezTo>
                  <a:pt x="1337135" y="330549"/>
                  <a:pt x="1299024" y="277922"/>
                  <a:pt x="1328058" y="321470"/>
                </a:cubicBezTo>
                <a:cubicBezTo>
                  <a:pt x="1347897" y="380998"/>
                  <a:pt x="1316261" y="290848"/>
                  <a:pt x="1344386" y="354127"/>
                </a:cubicBezTo>
                <a:cubicBezTo>
                  <a:pt x="1349046" y="364612"/>
                  <a:pt x="1351643" y="375898"/>
                  <a:pt x="1355272" y="386784"/>
                </a:cubicBezTo>
                <a:cubicBezTo>
                  <a:pt x="1357086" y="392227"/>
                  <a:pt x="1355941" y="399930"/>
                  <a:pt x="1360715" y="403113"/>
                </a:cubicBezTo>
                <a:lnTo>
                  <a:pt x="1377043" y="413999"/>
                </a:lnTo>
                <a:cubicBezTo>
                  <a:pt x="1380672" y="419442"/>
                  <a:pt x="1385272" y="424349"/>
                  <a:pt x="1387929" y="430327"/>
                </a:cubicBezTo>
                <a:cubicBezTo>
                  <a:pt x="1387931" y="430330"/>
                  <a:pt x="1401536" y="471147"/>
                  <a:pt x="1404258" y="479313"/>
                </a:cubicBezTo>
                <a:cubicBezTo>
                  <a:pt x="1408048" y="490683"/>
                  <a:pt x="1423890" y="504388"/>
                  <a:pt x="1431472" y="511970"/>
                </a:cubicBezTo>
                <a:lnTo>
                  <a:pt x="1442358" y="544627"/>
                </a:lnTo>
                <a:cubicBezTo>
                  <a:pt x="1449267" y="565353"/>
                  <a:pt x="1444913" y="588287"/>
                  <a:pt x="1447800" y="609942"/>
                </a:cubicBezTo>
                <a:cubicBezTo>
                  <a:pt x="1448558" y="615629"/>
                  <a:pt x="1451429" y="620827"/>
                  <a:pt x="1453243" y="626270"/>
                </a:cubicBezTo>
                <a:cubicBezTo>
                  <a:pt x="1455057" y="648041"/>
                  <a:pt x="1456399" y="669857"/>
                  <a:pt x="1458686" y="691584"/>
                </a:cubicBezTo>
                <a:cubicBezTo>
                  <a:pt x="1460029" y="704342"/>
                  <a:pt x="1462852" y="716919"/>
                  <a:pt x="1464129" y="729684"/>
                </a:cubicBezTo>
                <a:cubicBezTo>
                  <a:pt x="1472533" y="813726"/>
                  <a:pt x="1461480" y="776166"/>
                  <a:pt x="1475015" y="816770"/>
                </a:cubicBezTo>
                <a:cubicBezTo>
                  <a:pt x="1462219" y="855157"/>
                  <a:pt x="1471740" y="822308"/>
                  <a:pt x="1464129" y="898413"/>
                </a:cubicBezTo>
                <a:cubicBezTo>
                  <a:pt x="1462673" y="912968"/>
                  <a:pt x="1460910" y="927499"/>
                  <a:pt x="1458686" y="941956"/>
                </a:cubicBezTo>
                <a:cubicBezTo>
                  <a:pt x="1457279" y="951099"/>
                  <a:pt x="1455677" y="960245"/>
                  <a:pt x="1453243" y="969170"/>
                </a:cubicBezTo>
                <a:cubicBezTo>
                  <a:pt x="1450224" y="980240"/>
                  <a:pt x="1442358" y="1001827"/>
                  <a:pt x="1442358" y="1001827"/>
                </a:cubicBezTo>
                <a:cubicBezTo>
                  <a:pt x="1440544" y="1025413"/>
                  <a:pt x="1439849" y="1049111"/>
                  <a:pt x="1436915" y="1072584"/>
                </a:cubicBezTo>
                <a:cubicBezTo>
                  <a:pt x="1436203" y="1078277"/>
                  <a:pt x="1433048" y="1083396"/>
                  <a:pt x="1431472" y="1088913"/>
                </a:cubicBezTo>
                <a:cubicBezTo>
                  <a:pt x="1429417" y="1096106"/>
                  <a:pt x="1427843" y="1103427"/>
                  <a:pt x="1426029" y="1110684"/>
                </a:cubicBezTo>
                <a:cubicBezTo>
                  <a:pt x="1415308" y="1228610"/>
                  <a:pt x="1427164" y="1132225"/>
                  <a:pt x="1415143" y="1192327"/>
                </a:cubicBezTo>
                <a:cubicBezTo>
                  <a:pt x="1412979" y="1203149"/>
                  <a:pt x="1412376" y="1214278"/>
                  <a:pt x="1409700" y="1224984"/>
                </a:cubicBezTo>
                <a:cubicBezTo>
                  <a:pt x="1406917" y="1236116"/>
                  <a:pt x="1402443" y="1246756"/>
                  <a:pt x="1398815" y="1257642"/>
                </a:cubicBezTo>
                <a:cubicBezTo>
                  <a:pt x="1396450" y="1264739"/>
                  <a:pt x="1395522" y="1272248"/>
                  <a:pt x="1393372" y="1279413"/>
                </a:cubicBezTo>
                <a:cubicBezTo>
                  <a:pt x="1390075" y="1290404"/>
                  <a:pt x="1386115" y="1301184"/>
                  <a:pt x="1382486" y="1312070"/>
                </a:cubicBezTo>
                <a:lnTo>
                  <a:pt x="1371600" y="1344727"/>
                </a:lnTo>
                <a:cubicBezTo>
                  <a:pt x="1355087" y="1394268"/>
                  <a:pt x="1380418" y="1316029"/>
                  <a:pt x="1360715" y="1388270"/>
                </a:cubicBezTo>
                <a:cubicBezTo>
                  <a:pt x="1353414" y="1415040"/>
                  <a:pt x="1353240" y="1414106"/>
                  <a:pt x="1344386" y="1431813"/>
                </a:cubicBezTo>
              </a:path>
            </a:pathLst>
          </a:cu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>
              <a:ln w="38100">
                <a:solidFill>
                  <a:schemeClr val="tx1"/>
                </a:solidFill>
              </a:ln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61" name="直接箭头连接符 60"/>
          <p:cNvCxnSpPr>
            <a:cxnSpLocks noChangeShapeType="1"/>
          </p:cNvCxnSpPr>
          <p:nvPr/>
        </p:nvCxnSpPr>
        <p:spPr bwMode="auto">
          <a:xfrm flipH="1">
            <a:off x="8388350" y="3679825"/>
            <a:ext cx="65088" cy="155575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none" w="lg" len="lg"/>
            <a:tailEnd type="triangle" w="lg" len="lg"/>
          </a:ln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851275" y="2563813"/>
            <a:ext cx="882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3+1 = 4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3851275" y="3284538"/>
            <a:ext cx="8826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accent2"/>
                </a:solidFill>
              </a:rPr>
              <a:t>3+1 = 4</a:t>
            </a:r>
            <a:endParaRPr lang="zh-CN" altLang="en-US" sz="1600" b="1">
              <a:solidFill>
                <a:schemeClr val="accent2"/>
              </a:solidFill>
            </a:endParaRPr>
          </a:p>
        </p:txBody>
      </p:sp>
      <p:cxnSp>
        <p:nvCxnSpPr>
          <p:cNvPr id="71" name="直接箭头连接符 70"/>
          <p:cNvCxnSpPr>
            <a:cxnSpLocks noChangeShapeType="1"/>
          </p:cNvCxnSpPr>
          <p:nvPr/>
        </p:nvCxnSpPr>
        <p:spPr bwMode="auto">
          <a:xfrm flipV="1">
            <a:off x="6408738" y="3716338"/>
            <a:ext cx="323850" cy="288925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 type="none" w="lg" len="lg"/>
            <a:tailEnd type="triangle" w="lg" len="lg"/>
          </a:ln>
        </p:spPr>
      </p:cxnSp>
      <p:cxnSp>
        <p:nvCxnSpPr>
          <p:cNvPr id="72" name="直接箭头连接符 71"/>
          <p:cNvCxnSpPr>
            <a:cxnSpLocks noChangeShapeType="1"/>
          </p:cNvCxnSpPr>
          <p:nvPr/>
        </p:nvCxnSpPr>
        <p:spPr bwMode="auto">
          <a:xfrm>
            <a:off x="6985000" y="3679825"/>
            <a:ext cx="287338" cy="215900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 type="none" w="lg" len="lg"/>
            <a:tailEnd type="triangle" w="lg" len="lg"/>
          </a:ln>
        </p:spPr>
      </p:cxnSp>
      <p:cxnSp>
        <p:nvCxnSpPr>
          <p:cNvPr id="75" name="直接箭头连接符 74"/>
          <p:cNvCxnSpPr>
            <a:cxnSpLocks noChangeShapeType="1"/>
          </p:cNvCxnSpPr>
          <p:nvPr/>
        </p:nvCxnSpPr>
        <p:spPr bwMode="auto">
          <a:xfrm flipV="1">
            <a:off x="7488238" y="3103563"/>
            <a:ext cx="396875" cy="792162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 type="none" w="lg" len="lg"/>
            <a:tailEnd type="triangle" w="lg" len="lg"/>
          </a:ln>
        </p:spPr>
      </p:cxnSp>
      <p:cxnSp>
        <p:nvCxnSpPr>
          <p:cNvPr id="78" name="直接箭头连接符 77"/>
          <p:cNvCxnSpPr>
            <a:cxnSpLocks noChangeShapeType="1"/>
          </p:cNvCxnSpPr>
          <p:nvPr/>
        </p:nvCxnSpPr>
        <p:spPr bwMode="auto">
          <a:xfrm>
            <a:off x="8027988" y="2995613"/>
            <a:ext cx="252412" cy="792162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round/>
            <a:headEnd type="none" w="lg" len="lg"/>
            <a:tailEnd type="triangle" w="lg" len="lg"/>
          </a:ln>
        </p:spPr>
      </p:cxnSp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 flipV="1">
            <a:off x="6335713" y="2744788"/>
            <a:ext cx="539750" cy="1042987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prstDash val="dash"/>
            <a:round/>
            <a:headEnd type="none" w="lg" len="lg"/>
            <a:tailEnd type="triangle" w="lg" len="lg"/>
          </a:ln>
        </p:spPr>
      </p:cxnSp>
      <p:cxnSp>
        <p:nvCxnSpPr>
          <p:cNvPr id="30" name="直接箭头连接符 29"/>
          <p:cNvCxnSpPr>
            <a:cxnSpLocks noChangeShapeType="1"/>
          </p:cNvCxnSpPr>
          <p:nvPr/>
        </p:nvCxnSpPr>
        <p:spPr bwMode="auto">
          <a:xfrm flipV="1">
            <a:off x="6480175" y="3105150"/>
            <a:ext cx="1223963" cy="935038"/>
          </a:xfrm>
          <a:prstGeom prst="straightConnector1">
            <a:avLst/>
          </a:prstGeom>
          <a:noFill/>
          <a:ln w="38100" algn="ctr">
            <a:solidFill>
              <a:schemeClr val="accent2"/>
            </a:solidFill>
            <a:prstDash val="dash"/>
            <a:round/>
            <a:headEnd type="none" w="lg" len="lg"/>
            <a:tailEnd type="triangle" w="lg" len="lg"/>
          </a:ln>
        </p:spPr>
      </p:cxnSp>
      <p:sp>
        <p:nvSpPr>
          <p:cNvPr id="160822" name="灯片编号占位符 2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2DB9F478-16FF-432D-A90F-B5A07C48A646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7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0" y="5302200"/>
            <a:ext cx="52197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zh-CN" dirty="0">
              <a:latin typeface="+mn-ea"/>
              <a:ea typeface="+mn-ea"/>
              <a:sym typeface="Calibri" pitchFamily="34" charset="0"/>
            </a:endParaRPr>
          </a:p>
          <a:p>
            <a:pPr eaLnBrk="1" hangingPunct="1">
              <a:defRPr/>
            </a:pPr>
            <a:endParaRPr lang="en-US" altLang="zh-CN" dirty="0">
              <a:latin typeface="+mn-ea"/>
              <a:ea typeface="+mn-ea"/>
              <a:sym typeface="Calibri" pitchFamily="34" charset="0"/>
            </a:endParaRPr>
          </a:p>
          <a:p>
            <a:pPr eaLnBrk="1" hangingPunct="1">
              <a:defRPr/>
            </a:pPr>
            <a:r>
              <a:rPr lang="en-US" altLang="zh-CN" dirty="0">
                <a:latin typeface="+mn-ea"/>
                <a:ea typeface="+mn-ea"/>
                <a:sym typeface="Calibri" pitchFamily="34" charset="0"/>
              </a:rPr>
              <a:t>Solid line : graph edge</a:t>
            </a:r>
          </a:p>
          <a:p>
            <a:pPr eaLnBrk="1" hangingPunct="1">
              <a:defRPr/>
            </a:pPr>
            <a:endParaRPr lang="en-US" altLang="zh-CN" dirty="0">
              <a:latin typeface="+mn-ea"/>
              <a:ea typeface="+mn-ea"/>
              <a:sym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383288"/>
            <a:ext cx="36877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+mn-ea"/>
                <a:sym typeface="Calibri" pitchFamily="34" charset="0"/>
              </a:rPr>
              <a:t>Dotted line : created label entry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26" name="右大括号 25"/>
          <p:cNvSpPr/>
          <p:nvPr/>
        </p:nvSpPr>
        <p:spPr bwMode="auto">
          <a:xfrm>
            <a:off x="3708400" y="5986413"/>
            <a:ext cx="215900" cy="649287"/>
          </a:xfrm>
          <a:prstGeom prst="rightBrace">
            <a:avLst>
              <a:gd name="adj1" fmla="val 45000"/>
              <a:gd name="adj2" fmla="val 50000"/>
            </a:avLst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zh-CN" altLang="en-US" dirty="0"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32250" y="6130875"/>
            <a:ext cx="27336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dirty="0">
                <a:latin typeface="+mn-ea"/>
                <a:sym typeface="Calibri" pitchFamily="34" charset="0"/>
              </a:rPr>
              <a:t>label entry in the index</a:t>
            </a:r>
          </a:p>
          <a:p>
            <a:pPr>
              <a:defRPr/>
            </a:pPr>
            <a:endParaRPr lang="zh-CN" altLang="en-US" dirty="0"/>
          </a:p>
        </p:txBody>
      </p:sp>
      <p:sp>
        <p:nvSpPr>
          <p:cNvPr id="160827" name="TextBox 27"/>
          <p:cNvSpPr txBox="1">
            <a:spLocks noChangeArrowheads="1"/>
          </p:cNvSpPr>
          <p:nvPr/>
        </p:nvSpPr>
        <p:spPr bwMode="auto">
          <a:xfrm>
            <a:off x="1368425" y="1665288"/>
            <a:ext cx="4437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dirty="0"/>
              <a:t>querying </a:t>
            </a:r>
            <a:r>
              <a:rPr lang="en-US" altLang="zh-CN" dirty="0" err="1">
                <a:sym typeface="Calibri" pitchFamily="34" charset="0"/>
              </a:rPr>
              <a:t>dist</a:t>
            </a:r>
            <a:r>
              <a:rPr lang="zh-CN" altLang="en-US" baseline="-25000" dirty="0">
                <a:latin typeface="微软雅黑" pitchFamily="34" charset="-122"/>
                <a:sym typeface="微软雅黑" pitchFamily="34" charset="-122"/>
              </a:rPr>
              <a:t>G</a:t>
            </a:r>
            <a:r>
              <a:rPr lang="en-US" altLang="zh-CN" dirty="0">
                <a:sym typeface="Calibri" pitchFamily="34" charset="0"/>
              </a:rPr>
              <a:t>(5,6) by </a:t>
            </a:r>
            <a:r>
              <a:rPr lang="en-US" altLang="zh-CN" dirty="0"/>
              <a:t>L</a:t>
            </a:r>
            <a:r>
              <a:rPr lang="en-US" altLang="zh-CN" baseline="-25000" dirty="0"/>
              <a:t>out</a:t>
            </a:r>
            <a:r>
              <a:rPr lang="en-US" altLang="zh-CN" dirty="0"/>
              <a:t> (5) and L</a:t>
            </a:r>
            <a:r>
              <a:rPr lang="en-US" altLang="zh-CN" baseline="-25000" dirty="0"/>
              <a:t>in</a:t>
            </a:r>
            <a:r>
              <a:rPr lang="en-US" altLang="zh-CN" dirty="0"/>
              <a:t>(6)</a:t>
            </a:r>
          </a:p>
          <a:p>
            <a:endParaRPr lang="en-US" altLang="zh-CN" dirty="0"/>
          </a:p>
        </p:txBody>
      </p:sp>
      <p:sp>
        <p:nvSpPr>
          <p:cNvPr id="160828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48" y="4621493"/>
            <a:ext cx="2328002" cy="130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23" grpId="0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1"/>
          <p:cNvSpPr txBox="1">
            <a:spLocks noChangeArrowheads="1"/>
          </p:cNvSpPr>
          <p:nvPr/>
        </p:nvSpPr>
        <p:spPr bwMode="auto">
          <a:xfrm>
            <a:off x="5292725" y="4184650"/>
            <a:ext cx="3944938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000" b="1"/>
              <a:t>Many real graphs </a:t>
            </a: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2000" b="1"/>
              <a:t>can be modeled as</a:t>
            </a: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2000" b="1"/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b="1"/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1000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1200">
                <a:latin typeface="微软雅黑" pitchFamily="34" charset="-122"/>
                <a:sym typeface="微软雅黑" pitchFamily="34" charset="-122"/>
              </a:rPr>
              <a:t>[Science 99,  SIGCOMM 99,  Combinatorica 04 ,….. ]</a:t>
            </a:r>
          </a:p>
          <a:p>
            <a:pPr marL="514350" indent="-514350" eaLnBrk="1" hangingPunct="1">
              <a:lnSpc>
                <a:spcPct val="110000"/>
              </a:lnSpc>
            </a:pPr>
            <a:endParaRPr lang="en-US" altLang="zh-CN" sz="1000" b="1">
              <a:latin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</a:pPr>
            <a:r>
              <a:rPr lang="en-US" altLang="zh-CN" sz="1400">
                <a:latin typeface="微软雅黑" pitchFamily="34" charset="-122"/>
                <a:sym typeface="微软雅黑" pitchFamily="34" charset="-122"/>
              </a:rPr>
              <a:t>Note that some graphs are not scale-free.</a:t>
            </a:r>
            <a:endParaRPr lang="zh-CN" altLang="en-US" sz="1400"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7740650" y="4473575"/>
            <a:ext cx="1339850" cy="841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</a:t>
            </a:r>
          </a:p>
          <a:p>
            <a:pPr marL="514350" indent="-514350" algn="ctr" eaLnBrk="1" hangingPunct="1">
              <a:lnSpc>
                <a:spcPct val="110000"/>
              </a:lnSpc>
              <a:defRPr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Network</a:t>
            </a:r>
            <a:endParaRPr lang="en-US" altLang="zh-CN" sz="12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030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1" name="矩形 112"/>
          <p:cNvSpPr>
            <a:spLocks noChangeArrowheads="1"/>
          </p:cNvSpPr>
          <p:nvPr/>
        </p:nvSpPr>
        <p:spPr bwMode="auto">
          <a:xfrm>
            <a:off x="339725" y="1552575"/>
            <a:ext cx="64754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endParaRPr lang="zh-CN" altLang="en-US" sz="2800" b="1">
              <a:sym typeface="Calibri" pitchFamily="34" charset="0"/>
            </a:endParaRPr>
          </a:p>
        </p:txBody>
      </p:sp>
      <p:sp>
        <p:nvSpPr>
          <p:cNvPr id="2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 startAt="3"/>
              <a:defRPr/>
            </a:pPr>
            <a:r>
              <a:rPr lang="en-US" altLang="zh-CN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Scale-Free Network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</a:t>
            </a: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charset="0"/>
              <a:buAutoNum type="arabicPeriod" startAt="3"/>
              <a:defRPr/>
            </a:pPr>
            <a:endParaRPr lang="en-US" altLang="zh-CN" sz="12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sz="2800" dirty="0">
                <a:latin typeface="+mj-ea"/>
                <a:ea typeface="宋体" pitchFamily="2" charset="-122"/>
              </a:rPr>
              <a:t>Degree </a:t>
            </a:r>
            <a:r>
              <a:rPr lang="en-US" altLang="zh-CN" sz="2800" dirty="0" smtClean="0">
                <a:latin typeface="+mj-ea"/>
                <a:ea typeface="宋体" pitchFamily="2" charset="-122"/>
              </a:rPr>
              <a:t>Distribution</a:t>
            </a:r>
            <a:r>
              <a:rPr lang="en-US" altLang="zh-CN" sz="2800" dirty="0">
                <a:latin typeface="+mj-ea"/>
                <a:ea typeface="宋体" pitchFamily="2" charset="-122"/>
              </a:rPr>
              <a:t>: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800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     </a:t>
            </a:r>
            <a:endParaRPr lang="en-US" altLang="zh-CN" sz="2400" b="1" dirty="0"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defRPr/>
            </a:pPr>
            <a:r>
              <a:rPr lang="en-US" altLang="zh-CN" sz="2400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	</a:t>
            </a:r>
            <a:endParaRPr lang="zh-CN" altLang="en-US" sz="28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942975" y="2168525"/>
          <a:ext cx="44275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Formula" r:id="rId3" imgW="2232720" imgH="176760" progId="Equation.Ribbit">
                  <p:embed/>
                </p:oleObj>
              </mc:Choice>
              <mc:Fallback>
                <p:oleObj name="Formula" r:id="rId3" imgW="2232720" imgH="176760" progId="Equation.Ribbi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2168525"/>
                        <a:ext cx="4427538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Oval 1"/>
          <p:cNvSpPr>
            <a:spLocks noChangeArrowheads="1"/>
          </p:cNvSpPr>
          <p:nvPr/>
        </p:nvSpPr>
        <p:spPr bwMode="auto">
          <a:xfrm>
            <a:off x="142875" y="2636838"/>
            <a:ext cx="5076825" cy="39243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A6A6A6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4" name="Oval 2"/>
          <p:cNvSpPr>
            <a:spLocks noChangeArrowheads="1"/>
          </p:cNvSpPr>
          <p:nvPr/>
        </p:nvSpPr>
        <p:spPr bwMode="auto">
          <a:xfrm>
            <a:off x="2051050" y="3176588"/>
            <a:ext cx="2413000" cy="7604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Social Network</a:t>
            </a:r>
          </a:p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e.g. Google plus</a:t>
            </a:r>
          </a:p>
        </p:txBody>
      </p:sp>
      <p:sp>
        <p:nvSpPr>
          <p:cNvPr id="1035" name="Oval 2"/>
          <p:cNvSpPr>
            <a:spLocks noChangeArrowheads="1"/>
          </p:cNvSpPr>
          <p:nvPr/>
        </p:nvSpPr>
        <p:spPr bwMode="auto">
          <a:xfrm>
            <a:off x="1331913" y="5265738"/>
            <a:ext cx="2232025" cy="1079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RDF  Graph</a:t>
            </a:r>
          </a:p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e.g. Wikipedia</a:t>
            </a:r>
          </a:p>
        </p:txBody>
      </p:sp>
      <p:sp>
        <p:nvSpPr>
          <p:cNvPr id="1036" name="Oval 2"/>
          <p:cNvSpPr>
            <a:spLocks noChangeArrowheads="1"/>
          </p:cNvSpPr>
          <p:nvPr/>
        </p:nvSpPr>
        <p:spPr bwMode="auto">
          <a:xfrm>
            <a:off x="2951163" y="4797425"/>
            <a:ext cx="2089150" cy="6842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Web</a:t>
            </a:r>
          </a:p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e.g. flickr.com</a:t>
            </a:r>
          </a:p>
        </p:txBody>
      </p:sp>
      <p:sp>
        <p:nvSpPr>
          <p:cNvPr id="1037" name="Oval 2"/>
          <p:cNvSpPr>
            <a:spLocks noChangeArrowheads="1"/>
          </p:cNvSpPr>
          <p:nvPr/>
        </p:nvSpPr>
        <p:spPr bwMode="auto">
          <a:xfrm>
            <a:off x="287338" y="4076700"/>
            <a:ext cx="4213225" cy="7588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Communication Network</a:t>
            </a:r>
          </a:p>
          <a:p>
            <a:pPr algn="ctr" eaLnBrk="1" hangingPunct="1">
              <a:defRPr/>
            </a:pPr>
            <a:r>
              <a:rPr lang="en-US" altLang="zh-CN" dirty="0">
                <a:latin typeface="Calibri" pitchFamily="34" charset="0"/>
                <a:ea typeface="微软雅黑" pitchFamily="34" charset="-122"/>
              </a:rPr>
              <a:t>e.g. European email network</a:t>
            </a:r>
          </a:p>
        </p:txBody>
      </p:sp>
      <p:pic>
        <p:nvPicPr>
          <p:cNvPr id="1038" name="图片 52" descr="scale-fre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836613"/>
            <a:ext cx="3519487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TextBox 56"/>
          <p:cNvSpPr txBox="1">
            <a:spLocks noChangeArrowheads="1"/>
          </p:cNvSpPr>
          <p:nvPr/>
        </p:nvSpPr>
        <p:spPr bwMode="auto">
          <a:xfrm>
            <a:off x="1655763" y="2708275"/>
            <a:ext cx="223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Calibri" pitchFamily="34" charset="0"/>
                <a:ea typeface="微软雅黑" pitchFamily="34" charset="-122"/>
              </a:rPr>
              <a:t>Real Life Graphs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24" name="Right Arrow 4"/>
          <p:cNvSpPr>
            <a:spLocks noChangeArrowheads="1"/>
          </p:cNvSpPr>
          <p:nvPr/>
        </p:nvSpPr>
        <p:spPr bwMode="auto">
          <a:xfrm>
            <a:off x="5472113" y="4833938"/>
            <a:ext cx="1935162" cy="484187"/>
          </a:xfrm>
          <a:prstGeom prst="rightArrow">
            <a:avLst>
              <a:gd name="adj1" fmla="val 50000"/>
              <a:gd name="adj2" fmla="val 5007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41" name="灯片编号占位符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68E039ED-56B1-4370-91F3-F94A582C0C31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8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042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32" grpId="0" animBg="1"/>
      <p:bldP spid="1034" grpId="0" animBg="1"/>
      <p:bldP spid="1035" grpId="0" animBg="1"/>
      <p:bldP spid="1036" grpId="0" animBg="1"/>
      <p:bldP spid="1037" grpId="0" animBg="1"/>
      <p:bldP spid="1039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直接连接符 114"/>
          <p:cNvSpPr>
            <a:spLocks noChangeShapeType="1"/>
          </p:cNvSpPr>
          <p:nvPr/>
        </p:nvSpPr>
        <p:spPr bwMode="auto">
          <a:xfrm>
            <a:off x="327025" y="725488"/>
            <a:ext cx="8231188" cy="0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08" name="矩形 112"/>
          <p:cNvSpPr>
            <a:spLocks noChangeArrowheads="1"/>
          </p:cNvSpPr>
          <p:nvPr/>
        </p:nvSpPr>
        <p:spPr bwMode="auto">
          <a:xfrm>
            <a:off x="328613" y="966788"/>
            <a:ext cx="8553450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sz="2800" b="1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4.	</a:t>
            </a:r>
            <a:r>
              <a:rPr 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Related Works</a:t>
            </a:r>
            <a:r>
              <a:rPr lang="zh-CN" altLang="en-US" sz="2800" b="1" u="sng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: </a:t>
            </a:r>
            <a:endParaRPr lang="en-US" altLang="zh-CN" sz="2800" b="1" u="sng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AutoNum type="arabicPeriod" startAt="3"/>
              <a:defRPr/>
            </a:pPr>
            <a:endParaRPr lang="en-US" altLang="zh-CN" sz="1200" dirty="0">
              <a:latin typeface="+mj-ea"/>
              <a:ea typeface="宋体" pitchFamily="2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b="1" dirty="0">
                <a:latin typeface="+mj-ea"/>
                <a:ea typeface="宋体" pitchFamily="2" charset="-122"/>
                <a:sym typeface="微软雅黑" pitchFamily="34" charset="-122"/>
              </a:rPr>
              <a:t>4.1  Greedy 2-hop cover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</a:rPr>
              <a:t>[SODA 02]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log(n)-approximation 2-hop labeling algorithm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Build 2-hop by iteratively choosing densest </a:t>
            </a:r>
            <a:r>
              <a:rPr lang="en-US" altLang="zh-CN" dirty="0" err="1">
                <a:latin typeface="+mj-ea"/>
                <a:ea typeface="宋体" pitchFamily="2" charset="-122"/>
              </a:rPr>
              <a:t>subgraph</a:t>
            </a:r>
            <a:r>
              <a:rPr lang="en-US" altLang="zh-CN" dirty="0">
                <a:latin typeface="+mj-ea"/>
                <a:ea typeface="宋体" pitchFamily="2" charset="-122"/>
              </a:rPr>
              <a:t>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Weakness: high complexity, large index size in practice (We perform well on various datasets.) 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altLang="zh-CN" sz="1200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b="1" dirty="0">
                <a:latin typeface="+mj-ea"/>
                <a:ea typeface="宋体" pitchFamily="2" charset="-122"/>
                <a:sym typeface="微软雅黑" pitchFamily="34" charset="-122"/>
              </a:rPr>
              <a:t>4.2  </a:t>
            </a:r>
            <a:r>
              <a:rPr lang="en-US" altLang="zh-CN" b="1" dirty="0">
                <a:latin typeface="+mj-ea"/>
                <a:ea typeface="宋体" pitchFamily="2" charset="-122"/>
              </a:rPr>
              <a:t>Independent-set based labeling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</a:rPr>
              <a:t>[VLDB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Build 2-hop by iteratively removing independent-set vertices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Weakness: cannot build complete 2-hop for large graphs, and querying on partial index is slow (We can build complete index and answer queries efficiently.)</a:t>
            </a:r>
            <a:endParaRPr lang="en-US" altLang="zh-CN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endParaRPr lang="en-US" sz="1200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altLang="zh-CN" b="1" dirty="0">
                <a:latin typeface="+mj-ea"/>
                <a:ea typeface="宋体" pitchFamily="2" charset="-122"/>
                <a:sym typeface="微软雅黑" pitchFamily="34" charset="-122"/>
              </a:rPr>
              <a:t>4.3  </a:t>
            </a:r>
            <a:r>
              <a:rPr lang="en-US" altLang="zh-CN" b="1" dirty="0">
                <a:latin typeface="+mj-ea"/>
                <a:ea typeface="宋体" pitchFamily="2" charset="-122"/>
              </a:rPr>
              <a:t>Pruning landmark labeling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宋体" pitchFamily="2" charset="-122"/>
              </a:rPr>
              <a:t>[SIGMOD 13]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latin typeface="+mj-ea"/>
                <a:ea typeface="宋体" pitchFamily="2" charset="-122"/>
              </a:rPr>
              <a:t>Build 2-hop by pruning labels on BFS trees</a:t>
            </a: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altLang="zh-CN" dirty="0">
                <a:solidFill>
                  <a:schemeClr val="accent1"/>
                </a:solidFill>
                <a:latin typeface="+mj-ea"/>
                <a:ea typeface="宋体" pitchFamily="2" charset="-122"/>
              </a:rPr>
              <a:t>Weakness: need large memory, otherwise external BFS is inefficient for handling large disk-resident graphs (We use disk-based method to handle large disk-resident graphs efficiently.)</a:t>
            </a:r>
            <a:endParaRPr lang="en-US" altLang="zh-CN" dirty="0">
              <a:latin typeface="+mj-ea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endParaRPr lang="en-US" dirty="0">
              <a:latin typeface="Arial" pitchFamily="34" charset="0"/>
              <a:ea typeface="宋体" pitchFamily="2" charset="-122"/>
            </a:endParaRPr>
          </a:p>
          <a:p>
            <a:pPr marL="514350" indent="-514350" eaLnBrk="1" hangingPunct="1">
              <a:lnSpc>
                <a:spcPct val="110000"/>
              </a:lnSpc>
              <a:buFont typeface="Arial" pitchFamily="34" charset="0"/>
              <a:buNone/>
              <a:defRPr/>
            </a:pPr>
            <a:r>
              <a:rPr lang="en-US" dirty="0">
                <a:latin typeface="微软雅黑" pitchFamily="34" charset="-122"/>
                <a:ea typeface="宋体" pitchFamily="2" charset="-122"/>
                <a:sym typeface="微软雅黑" pitchFamily="34" charset="-122"/>
              </a:rPr>
              <a:t>	</a:t>
            </a:r>
            <a:endParaRPr lang="zh-CN" altLang="en-US" b="1" u="sng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161796" name="灯片编号占位符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Arial" charset="0"/>
              <a:buNone/>
            </a:pPr>
            <a:fld id="{FFA92422-E5E2-4700-A724-EEB5E26A09FF}" type="slidenum">
              <a:rPr lang="zh-CN" altLang="en-US" smtClean="0">
                <a:latin typeface="Arial" charset="0"/>
                <a:ea typeface="宋体" charset="-122"/>
              </a:rPr>
              <a:pPr>
                <a:buFont typeface="Arial" charset="0"/>
                <a:buNone/>
              </a:pPr>
              <a:t>9</a:t>
            </a:fld>
            <a:endParaRPr lang="zh-CN" altLang="en-US" sz="1800" smtClean="0">
              <a:solidFill>
                <a:schemeClr val="tx1"/>
              </a:solidFill>
              <a:latin typeface="Arial" charset="0"/>
              <a:ea typeface="宋体" charset="-122"/>
            </a:endParaRPr>
          </a:p>
        </p:txBody>
      </p:sp>
      <p:sp>
        <p:nvSpPr>
          <p:cNvPr id="161797" name="矩形 112"/>
          <p:cNvSpPr>
            <a:spLocks noChangeArrowheads="1"/>
          </p:cNvSpPr>
          <p:nvPr/>
        </p:nvSpPr>
        <p:spPr bwMode="auto">
          <a:xfrm>
            <a:off x="6767513" y="80963"/>
            <a:ext cx="1981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CN" sz="2400" b="1">
                <a:solidFill>
                  <a:srgbClr val="558ED5"/>
                </a:solidFill>
                <a:sym typeface="Calibri" pitchFamily="34" charset="0"/>
              </a:rPr>
              <a:t>Background</a:t>
            </a:r>
            <a:endParaRPr lang="zh-CN" altLang="en-US" sz="2400" b="1">
              <a:solidFill>
                <a:srgbClr val="558ED5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5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5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150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50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主题​​">
  <a:themeElements>
    <a:clrScheme name="1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6159</TotalTime>
  <Pages>0</Pages>
  <Words>2211</Words>
  <Characters>0</Characters>
  <Application>Microsoft Office PowerPoint</Application>
  <DocSecurity>0</DocSecurity>
  <PresentationFormat>全屏显示(4:3)</PresentationFormat>
  <Lines>0</Lines>
  <Paragraphs>799</Paragraphs>
  <Slides>47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6" baseType="lpstr">
      <vt:lpstr>宋体</vt:lpstr>
      <vt:lpstr>微软雅黑</vt:lpstr>
      <vt:lpstr>Arial</vt:lpstr>
      <vt:lpstr>Calibri</vt:lpstr>
      <vt:lpstr>Wingdings</vt:lpstr>
      <vt:lpstr>Office 主题​​</vt:lpstr>
      <vt:lpstr>1_Office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12_Office 主题​​</vt:lpstr>
      <vt:lpstr>Formula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jmh</dc:creator>
  <cp:lastModifiedBy>minhao</cp:lastModifiedBy>
  <cp:revision>490</cp:revision>
  <dcterms:created xsi:type="dcterms:W3CDTF">2013-03-05T04:35:00Z</dcterms:created>
  <dcterms:modified xsi:type="dcterms:W3CDTF">2014-09-02T01:59:28Z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2052-9.1.0.4764</vt:lpwstr>
  </property>
</Properties>
</file>